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commentAuthors.xml" ContentType="application/vnd.openxmlformats-officedocument.presentationml.commentAuthor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 showSpecialPlsOnTitleSld="0" firstSlideNum="0">
  <p:sldMasterIdLst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id="0" initials="" name="Наталья Ященко" lastIdx="1" clrIdx="0"/>
  <p:cmAuthor id="1" initials="" name="Лариса Соломатина" lastIdx="2" clrIdx="1"/>
  <p:cmAuthor id="2" initials="" name="Татьяна Кононова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1.xml" Type="http://schemas.openxmlformats.org/officeDocument/2006/relationships/slide" Id="rId17"/><Relationship Target="slides/slide10.xml" Type="http://schemas.openxmlformats.org/officeDocument/2006/relationships/slide" Id="rId16"/><Relationship Target="slides/slide9.xml" Type="http://schemas.openxmlformats.org/officeDocument/2006/relationships/slide" Id="rId15"/><Relationship Target="slides/slide8.xml" Type="http://schemas.openxmlformats.org/officeDocument/2006/relationships/slide" Id="rId14"/><Relationship Target="presProps.xml" Type="http://schemas.openxmlformats.org/officeDocument/2006/relationships/presProps" Id="rId2"/><Relationship Target="slides/slide6.xml" Type="http://schemas.openxmlformats.org/officeDocument/2006/relationships/slide" Id="rId12"/><Relationship Target="slides/slide7.xml" Type="http://schemas.openxmlformats.org/officeDocument/2006/relationships/slide" Id="rId13"/><Relationship Target="theme/theme3.xml" Type="http://schemas.openxmlformats.org/officeDocument/2006/relationships/theme" Id="rId1"/><Relationship Target="commentAuthors.xml" Type="http://schemas.openxmlformats.org/officeDocument/2006/relationships/commentAuthors" Id="rId4"/><Relationship Target="slides/slide4.xml" Type="http://schemas.openxmlformats.org/officeDocument/2006/relationships/slide" Id="rId10"/><Relationship Target="tableStyles.xml" Type="http://schemas.openxmlformats.org/officeDocument/2006/relationships/tableStyles" Id="rId3"/><Relationship Target="slides/slide5.xml" Type="http://schemas.openxmlformats.org/officeDocument/2006/relationships/slide" Id="rId11"/><Relationship Target="slides/slide3.xml" Type="http://schemas.openxmlformats.org/officeDocument/2006/relationships/slide" Id="rId9"/><Relationship Target="notesMasters/notesMaster1.xml" Type="http://schemas.openxmlformats.org/officeDocument/2006/relationships/notesMaster" Id="rId6"/><Relationship Target="slideMasters/slideMaster1.xml" Type="http://schemas.openxmlformats.org/officeDocument/2006/relationships/slideMaster" Id="rId5"/><Relationship Target="slides/slide2.xml" Type="http://schemas.openxmlformats.org/officeDocument/2006/relationships/slide" Id="rId8"/><Relationship Target="slides/slide1.xml" Type="http://schemas.openxmlformats.org/officeDocument/2006/relationships/slide" Id="rId7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idx="1" authorId="0">
    <p:pos y="0" x="6000"/>
    <p:text>Отличная презентация. Очень понравилось сочетание фона слайд и подобранных иллюстраций. Спасибо.</p:text>
  </p:cm>
  <p:cm idx="1" authorId="1">
    <p:pos y="100" x="6000"/>
    <p:text>Спасибо!!!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idx="1" authorId="2">
    <p:pos y="0" x="6000"/>
    <p:text>Интересно, только ссылоки плохо видно на таком фоне</p:text>
  </p:cm>
  <p:cm idx="2" authorId="1">
    <p:pos y="100" x="6000"/>
    <p:text>Спасибо, замечание приму к сведению!</p:text>
  </p:cm>
</p:cmLst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8" name="Shape 1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4" name="Shape 1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1" name="Shape 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1200150" x="0"/>
            <a:ext cy="2743199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y="-1078" x="0"/>
            <a:ext cy="5144627" cx="1827407"/>
            <a:chOff y="-1438" x="0"/>
            <a:chExt cy="6859503" cx="798029"/>
          </a:xfrm>
        </p:grpSpPr>
        <p:sp>
          <p:nvSpPr>
            <p:cNvPr id="10" name="Shape 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y="0" x="7316591"/>
            <a:ext cy="5144627" cx="1827407"/>
            <a:chOff y="-1438" x="0"/>
            <a:chExt cy="6859503" cx="798029"/>
          </a:xfrm>
        </p:grpSpPr>
        <p:sp>
          <p:nvSpPr>
            <p:cNvPr id="13" name="Shape 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1568184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2914650" x="685800"/>
            <a:ext cy="6585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20" name="Shape 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23" name="Shape 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31" name="Shape 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43" name="Shape 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46" name="Shape 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53" name="Shape 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56" name="Shape 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63" name="Shape 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66" name="Shape 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8.jpg" Type="http://schemas.openxmlformats.org/officeDocument/2006/relationships/image" Id="rId4"/><Relationship Target="../comments/comment1.xml" Type="http://schemas.openxmlformats.org/officeDocument/2006/relationships/comments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youtube.com/v/NRh52DJJbu8" Type="http://schemas.openxmlformats.org/officeDocument/2006/relationships/hyperlink" TargetMode="External" Id="rId4"/><Relationship Target="../media/image04.jpg" Type="http://schemas.openxmlformats.org/officeDocument/2006/relationships/image" Id="rId5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fotki.yandex.ru/next/users/mashagulena/album/184987/view/564605?page=2" Type="http://schemas.openxmlformats.org/officeDocument/2006/relationships/hyperlink" TargetMode="External" Id="rId10"/><Relationship Target="http://silverparket.com/parket-v-ermitazhe" Type="http://schemas.openxmlformats.org/officeDocument/2006/relationships/hyperlink" TargetMode="External" Id="rId4"/><Relationship Target="http://naxolst.ru/muzei-mira/gosudarstvennyj-ermitazh-tretya-chast.html" Type="http://schemas.openxmlformats.org/officeDocument/2006/relationships/hyperlink" TargetMode="External" Id="rId11"/><Relationship Target="../comments/comment2.xml" Type="http://schemas.openxmlformats.org/officeDocument/2006/relationships/comments" Id="rId3"/><Relationship Target="http://www.hermitagemuseum.org/html_Ru/08/hm89_0_1_53.html" Type="http://schemas.openxmlformats.org/officeDocument/2006/relationships/hyperlink" TargetMode="External" Id="rId9"/><Relationship Target="http://www.hellopiter.ru/image/Hellopiter_219.jpg" Type="http://schemas.openxmlformats.org/officeDocument/2006/relationships/hyperlink" TargetMode="External" Id="rId6"/><Relationship Target="http://spbfoto.spb.ru/foto/details.php?image_id=1019" Type="http://schemas.openxmlformats.org/officeDocument/2006/relationships/hyperlink" TargetMode="External" Id="rId5"/><Relationship Target="http://img-fotki.yandex.ru/get/6600/86441892.346/0_a3c17_1eb89d1e_XL.jpg" Type="http://schemas.openxmlformats.org/officeDocument/2006/relationships/hyperlink" TargetMode="External" Id="rId8"/><Relationship Target="http://www.spbfotos.ru/img-kamin-zolotoi-gostinoi-ermitaza-621.htm" Type="http://schemas.openxmlformats.org/officeDocument/2006/relationships/hyperlink" TargetMode="External" Id="rId7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ru.wikipedia.org/wiki/%D0%91%D1%80%D1%8E%D0%BB%D0%BB%D0%BE%D0%B2,_%D0%90%D0%BB%D0%B5%D0%BA%D1%81%D0%B0%D0%BD%D0%B4%D1%80_%D0%9F%D0%B0%D0%B2%D0%BB%D0%BE%D0%B2%D0%B8%D1%87" Type="http://schemas.openxmlformats.org/officeDocument/2006/relationships/hyperlink" TargetMode="External" Id="rId4"/><Relationship Target="http://ru.wikipedia.org/wiki/%D0%9C%D0%B0%D1%80%D0%B8%D1%8F_%D0%90%D0%BB%D0%B5%D0%BA%D1%81%D0%B0%D0%BD%D0%B4%D1%80%D0%BE%D0%B2%D0%BD%D0%B0_(%D0%B8%D0%BC%D0%BF%D0%B5%D1%80%D0%B0%D1%82%D1%80%D0%B8%D1%86%D0%B0)" Type="http://schemas.openxmlformats.org/officeDocument/2006/relationships/hyperlink" TargetMode="External" Id="rId3"/><Relationship Target="../media/image02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ctrTitle"/>
          </p:nvPr>
        </p:nvSpPr>
        <p:spPr>
          <a:xfrm>
            <a:off y="256125" x="579400"/>
            <a:ext cy="7608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3600" lang="ru"/>
              <a:t>Золотая гостиная Эрмитажа</a:t>
            </a:r>
          </a:p>
        </p:txBody>
      </p:sp>
      <p:sp>
        <p:nvSpPr>
          <p:cNvPr id="71" name="Shape 71"/>
          <p:cNvSpPr txBox="1"/>
          <p:nvPr>
            <p:ph idx="1" type="subTitle"/>
          </p:nvPr>
        </p:nvSpPr>
        <p:spPr>
          <a:xfrm>
            <a:off y="4298075" x="-425675"/>
            <a:ext cy="760800" cx="3523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sz="1400" lang="ru">
                <a:solidFill>
                  <a:srgbClr val="EFEFEF"/>
                </a:solidFill>
              </a:rPr>
              <a:t>Автор: Соломатина Л.А. </a:t>
            </a:r>
          </a:p>
          <a:p>
            <a:pPr>
              <a:spcBef>
                <a:spcPts val="0"/>
              </a:spcBef>
              <a:buNone/>
            </a:pPr>
            <a:r>
              <a:rPr sz="1400" lang="ru">
                <a:solidFill>
                  <a:srgbClr val="EFEFEF"/>
                </a:solidFill>
              </a:rPr>
              <a:t>МБОУ Анопинская СОШ</a:t>
            </a:r>
          </a:p>
        </p:txBody>
      </p:sp>
      <p:pic>
        <p:nvPicPr>
          <p:cNvPr id="72" name="Shape 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133275" x="2695812"/>
            <a:ext cy="3710949" cx="53959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/>
          <p:nvPr/>
        </p:nvSpPr>
        <p:spPr>
          <a:xfrm>
            <a:off y="920425" x="260125"/>
            <a:ext cy="307499" cx="2435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i="1">
                <a:solidFill>
                  <a:srgbClr val="EFEFEF"/>
                </a:solidFill>
              </a:rPr>
              <a:t>виртуальная экскурсия</a:t>
            </a:r>
          </a:p>
        </p:txBody>
      </p:sp>
      <p:sp>
        <p:nvSpPr>
          <p:cNvPr id="74" name="Shape 74"/>
          <p:cNvSpPr txBox="1"/>
          <p:nvPr/>
        </p:nvSpPr>
        <p:spPr>
          <a:xfrm>
            <a:off y="4787075" x="3407400"/>
            <a:ext cy="356399" cx="2329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>
                <a:solidFill>
                  <a:srgbClr val="EFEFEF"/>
                </a:solidFill>
              </a:rPr>
              <a:t>п. Анопино 2014 г.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Золотая гостиная</a:t>
            </a:r>
          </a:p>
        </p:txBody>
      </p:sp>
      <p:sp>
        <p:nvSpPr>
          <p:cNvPr id="136" name="Shape 136">
            <a:hlinkClick r:id="rId4"/>
          </p:cNvPr>
          <p:cNvSpPr/>
          <p:nvPr/>
        </p:nvSpPr>
        <p:spPr>
          <a:xfrm>
            <a:off y="1200150" x="2191400"/>
            <a:ext cy="3429000" cx="4572000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37" name="Shape 137"/>
          <p:cNvSpPr txBox="1"/>
          <p:nvPr/>
        </p:nvSpPr>
        <p:spPr>
          <a:xfrm>
            <a:off y="4670525" x="295600"/>
            <a:ext cy="473100" cx="2494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>
                <a:solidFill>
                  <a:srgbClr val="EFEFEF"/>
                </a:solidFill>
              </a:rPr>
              <a:t>виртуальная экскурсия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Интернет-ресурсы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y="1200150" x="457200"/>
            <a:ext cy="3725699" cx="7382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u="sng" sz="1400" lang="ru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http://silverparket.com/parket-v-ermitazhe</a:t>
            </a:r>
          </a:p>
          <a:p>
            <a:pPr rtl="0">
              <a:spcBef>
                <a:spcPts val="0"/>
              </a:spcBef>
              <a:buNone/>
            </a:pPr>
            <a:r>
              <a:rPr u="sng" sz="1400" lang="ru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http://spbfoto.spb.ru/foto/details.php?image_id=1019</a:t>
            </a:r>
          </a:p>
          <a:p>
            <a:pPr rtl="0">
              <a:spcBef>
                <a:spcPts val="0"/>
              </a:spcBef>
              <a:buNone/>
            </a:pPr>
            <a:r>
              <a:rPr u="sng" sz="1400" lang="ru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http://www.hellopiter.ru/image/Hellopiter_219.jpg</a:t>
            </a:r>
          </a:p>
          <a:p>
            <a:pPr rtl="0">
              <a:spcBef>
                <a:spcPts val="0"/>
              </a:spcBef>
              <a:buNone/>
            </a:pPr>
            <a:r>
              <a:rPr u="sng" sz="1400" lang="ru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http://www.spbfotos.ru/img-kamin-zolotoi-gostinoi-ermitaza-621.htm</a:t>
            </a:r>
          </a:p>
          <a:p>
            <a:pPr rtl="0">
              <a:spcBef>
                <a:spcPts val="0"/>
              </a:spcBef>
              <a:buNone/>
            </a:pPr>
            <a:r>
              <a:rPr u="sng" sz="1400" lang="ru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http://img-fotki.yandex.ru/get/6600/86441892.346/0_a3c17_1eb89d1e_XL.jpg</a:t>
            </a:r>
          </a:p>
          <a:p>
            <a:pPr rtl="0">
              <a:spcBef>
                <a:spcPts val="0"/>
              </a:spcBef>
              <a:buNone/>
            </a:pPr>
            <a:r>
              <a:rPr u="sng" sz="1400" lang="ru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http://www.hermitagemuseum.org/html_Ru/08/hm89_0_1_53.html</a:t>
            </a:r>
          </a:p>
          <a:p>
            <a:pPr rtl="0">
              <a:spcBef>
                <a:spcPts val="0"/>
              </a:spcBef>
              <a:buNone/>
            </a:pPr>
            <a:r>
              <a:rPr u="sng" sz="1400" lang="ru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http://fotki.yandex.ru/next/users/mashagulena/album/184987/view/564605?page=2</a:t>
            </a:r>
          </a:p>
          <a:p>
            <a:pPr rtl="0">
              <a:spcBef>
                <a:spcPts val="0"/>
              </a:spcBef>
              <a:buNone/>
            </a:pPr>
            <a:r>
              <a:rPr u="sng" sz="1400" lang="ru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  <a:hlinkClick r:id="rId11"/>
              </a:rPr>
              <a:t>http://naxolst.ru/muzei-mira/gosudarstvennyj-ermitazh-tretya-chast.html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Золотая гостиная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779600" x="0"/>
            <a:ext cy="4363799" cx="6479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sz="2400" lang="ru">
                <a:latin typeface="Arial"/>
                <a:ea typeface="Arial"/>
                <a:cs typeface="Arial"/>
                <a:sym typeface="Arial"/>
              </a:rPr>
              <a:t>Золотая гостиная</a:t>
            </a:r>
            <a:r>
              <a:rPr sz="1600" lang="ru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sz="1400" lang="ru">
                <a:latin typeface="Arial"/>
                <a:ea typeface="Arial"/>
                <a:cs typeface="Arial"/>
                <a:sym typeface="Arial"/>
              </a:rPr>
              <a:t>один из самых роскошных интерьеров Зимнего дворца. Интерьер парадной гостиной в апартаментах императрицы </a:t>
            </a:r>
            <a:r>
              <a:rPr u="sng" sz="1400" lang="ru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Марии Александровны</a:t>
            </a:r>
            <a:r>
              <a:rPr sz="1400" lang="ru">
                <a:latin typeface="Arial"/>
                <a:ea typeface="Arial"/>
                <a:cs typeface="Arial"/>
                <a:sym typeface="Arial"/>
              </a:rPr>
              <a:t>, супруги императора Александра II, был создан архитектором </a:t>
            </a:r>
            <a:r>
              <a:rPr u="sng" sz="1400" lang="ru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А.П.Брюлловым</a:t>
            </a:r>
            <a:r>
              <a:rPr sz="1400" lang="ru">
                <a:latin typeface="Arial"/>
                <a:ea typeface="Arial"/>
                <a:cs typeface="Arial"/>
                <a:sym typeface="Arial"/>
              </a:rPr>
              <a:t> после пожара Зимнего дворца 1837 г.</a:t>
            </a:r>
          </a:p>
          <a:p>
            <a:pPr algn="just">
              <a:spcBef>
                <a:spcPts val="0"/>
              </a:spcBef>
              <a:buNone/>
            </a:pPr>
            <a:r>
              <a:rPr sz="1400" lang="ru">
                <a:latin typeface="Arial"/>
                <a:ea typeface="Arial"/>
                <a:cs typeface="Arial"/>
                <a:sym typeface="Arial"/>
              </a:rPr>
              <a:t>Обильная позолота покрывает сложный лепной декор коробового свода, двери, великолепные резные карнизы с вензелями Марии Александровны и орнаменты стен (сплошное золочение стен было выполнено позднее). Камин с мозаичным панно Джоаккино Ринальди «Руины Пестума», обрамление зеркала яшмовыми колоннами, золоченые бронзовые люстры причудливого рисунка, дополняли убранство парадной гостиной императрицы. Занавеси и обивка мебели первоначально были пунцового цвета. Более поздние редакции оформления гостиной, выполненные А.И. Штакеншнейдером в 60-е гг. и В.А. Шрайбером в конце 1860-х и 70-х гг. существенно не изменили ее облик. Вероятно, именно Шрайбер вызолотил полностью стены помещения. После реставрации 1961 года зал заново позолотили, пунцовый штоф заменили голубым, точно повторяющим прежний узор. 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1275675" x="6436250"/>
            <a:ext cy="2448899" cx="270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3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Паркет Золотой гостиной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134462" x="4802000"/>
            <a:ext cy="2874574" cx="42277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/>
          <p:nvPr/>
        </p:nvSpPr>
        <p:spPr>
          <a:xfrm>
            <a:off y="682700" x="80300"/>
            <a:ext cy="4314299" cx="4378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just" rtl="0" lvl="0">
              <a:spcBef>
                <a:spcPts val="0"/>
              </a:spcBef>
              <a:buNone/>
            </a:pPr>
            <a:r>
              <a:rPr lang="ru"/>
              <a:t>	</a:t>
            </a:r>
            <a:r>
              <a:rPr lang="ru">
                <a:solidFill>
                  <a:srgbClr val="F3F3F3"/>
                </a:solidFill>
              </a:rPr>
              <a:t>Паркет в Золотой парадной гостиной императрицы Марии Александровны был создан архитектором А.П. Брюлловым, так же после пожара. По замыслу автора интерьер должен перекликаться с другой гостиной царицы – Малахитовой.	</a:t>
            </a:r>
          </a:p>
          <a:p>
            <a:pPr algn="just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ru">
                <a:solidFill>
                  <a:srgbClr val="F3F3F3"/>
                </a:solidFill>
              </a:rPr>
              <a:t>	Паркет должен был перекликаться с обильной позолотой стен, а потому были подобраны теплые ярко-желтые тона древесины. Рисунок расходится в разные стороны от большой центральной розетки. Здесь нет бордюров, только набранные декоративные линии витиеватого узора. Золотая гостиная была перенасыщена позолотой, и в 70-х годах XIX-ого века архитектор Штакеншнейдер разбавил ее тяжесть голубыми шторами и обивкой кресел.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Камин Золотой гостиной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958000" x="2364825"/>
            <a:ext cy="4185501" cx="4808474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/>
        </p:nvSpPr>
        <p:spPr>
          <a:xfrm>
            <a:off y="1442550" x="118125"/>
            <a:ext cy="3000000" cx="2246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just" rtl="0" lvl="0">
              <a:spcBef>
                <a:spcPts val="0"/>
              </a:spcBef>
              <a:buNone/>
            </a:pPr>
            <a:r>
              <a:rPr lang="ru">
                <a:solidFill>
                  <a:srgbClr val="EFEFEF"/>
                </a:solidFill>
              </a:rPr>
              <a:t>Убранство интерьера дополняет мраморный камин с яшмовыми колоннами, украшенный барельефом и мозаичной картиной (Э. Модерни)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Стены Золотой гостиной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y="1573625" x="5510050"/>
            <a:ext cy="3000000" cx="3000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just" rtl="0" lvl="0">
              <a:spcBef>
                <a:spcPts val="0"/>
              </a:spcBef>
              <a:buNone/>
            </a:pPr>
            <a:r>
              <a:rPr lang="ru">
                <a:solidFill>
                  <a:srgbClr val="EFEFEF"/>
                </a:solidFill>
              </a:rPr>
              <a:t>Первоначально стены, облицованные белым стюком, были декорированы растительным золоченым узором. </a:t>
            </a:r>
            <a:r>
              <a:rPr lang="ru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Предположительно в 1860-1870-х стены были целиком позолочены в соответствии со вкусами того времени.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003750" x="152400"/>
            <a:ext cy="4139749" cx="51211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Потолок</a:t>
            </a:r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131762" x="685800"/>
            <a:ext cy="3862475" cx="476512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/>
          <p:nvPr/>
        </p:nvSpPr>
        <p:spPr>
          <a:xfrm>
            <a:off y="1071737" x="5628300"/>
            <a:ext cy="3000000" cx="3000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ru">
                <a:solidFill>
                  <a:srgbClr val="EFEFEF"/>
                </a:solidFill>
              </a:rPr>
              <a:t>Потолок зала украшает золоченый лепной орнамент.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Мебель Золотой гостиной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1200150" x="5025250"/>
            <a:ext cy="2666400" cx="3661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sz="1400" lang="ru">
                <a:latin typeface="Arial"/>
                <a:ea typeface="Arial"/>
                <a:cs typeface="Arial"/>
                <a:sym typeface="Arial"/>
              </a:rPr>
              <a:t>Сделанные по рисункам А.И.Штакеншнейдера кресла с голубой обивкой и такого же цвета шторы должны были, по замыслу архитектора, сообщить некоторый уют перенасыщенному позолотой интерьеру.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063374" x="235175"/>
            <a:ext cy="4056273" cx="413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Камеи</a:t>
            </a: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33150" x="365250"/>
            <a:ext cy="2667000" cx="3552824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Shape 123"/>
          <p:cNvSpPr txBox="1"/>
          <p:nvPr/>
        </p:nvSpPr>
        <p:spPr>
          <a:xfrm>
            <a:off y="966600" x="4043700"/>
            <a:ext cy="4185600" cx="51002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just" rtl="0" lvl="0">
              <a:spcBef>
                <a:spcPts val="0"/>
              </a:spcBef>
              <a:buNone/>
            </a:pPr>
            <a:r>
              <a:rPr lang="ru">
                <a:solidFill>
                  <a:srgbClr val="EFEFEF"/>
                </a:solidFill>
              </a:rPr>
              <a:t>В Золотой гостиной в витринах пирамидальной формы, созданных по проекту Л. Кленце, экспонируются произведения глиптики (камнерезного искусства).</a:t>
            </a:r>
          </a:p>
          <a:p>
            <a:pPr algn="just" rtl="0" lvl="0">
              <a:spcBef>
                <a:spcPts val="0"/>
              </a:spcBef>
              <a:buNone/>
            </a:pPr>
            <a:r>
              <a:rPr lang="ru">
                <a:solidFill>
                  <a:srgbClr val="EFEFEF"/>
                </a:solidFill>
              </a:rPr>
              <a:t>В 1787 году императрица Екатерина II приобрела в Париже у Луи-Филиппа-Жозефа Орлеанского (прозванного Эгалите) за 450000 ливров полторы тысячи гемм родовой коллекции герцогов Орлеанских – младшей ветви королевской династии Франции. Переместившись с берегов Сены на берега Невы, великолепный художественный комплекс сразу же оказался поглощенным стремительно растущим собственным собранием гемм Эрмитажа.</a:t>
            </a:r>
          </a:p>
          <a:p>
            <a:pPr algn="just" rtl="0" lvl="0">
              <a:spcBef>
                <a:spcPts val="0"/>
              </a:spcBef>
              <a:buNone/>
            </a:pPr>
            <a:r>
              <a:rPr lang="ru">
                <a:solidFill>
                  <a:srgbClr val="EFEFEF"/>
                </a:solidFill>
              </a:rPr>
              <a:t>Устроители выставки предприняли попытку частичной исторической реконструкции старой коллекции, складывавшейся усилиями многих поколений. Соответствующие разделы экспозиции знакомят с отдельными геммами из собраний XVI – начала XVIII в., принадлежавших Лоренцо Медичи, Фульвио Орсини, Питеру Паулю Рубенсу, Микеланджело де Лашоссу.</a:t>
            </a:r>
          </a:p>
          <a:p>
            <a:pPr algn="just" rtl="0"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EFEFEF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Камеи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1235600" x="189175"/>
            <a:ext cy="3725699" cx="3358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sz="1400" lang="ru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</a:rPr>
              <a:t>В итоге выставка вместила в себя 500 гемм. Они датируются временем от IV в. до н. э. до середины XVIII в. На миниатюрной поверхности камней-самоцветов предстают вырезанные мастерами Древнего мира, Византии и Западной Европы в технике углубленной (инталии) и рельефной (камеи) резьбы мифологические, религиозные, портретные, анималистические и иные сюжеты и образы.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59775" x="3890150"/>
            <a:ext cy="3346225" cx="5037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