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68" r:id="rId2"/>
    <p:sldId id="269" r:id="rId3"/>
    <p:sldId id="266" r:id="rId4"/>
    <p:sldId id="270" r:id="rId5"/>
    <p:sldId id="271" r:id="rId6"/>
    <p:sldId id="272" r:id="rId7"/>
    <p:sldId id="273" r:id="rId8"/>
    <p:sldId id="274" r:id="rId9"/>
    <p:sldId id="275" r:id="rId10"/>
    <p:sldId id="278" r:id="rId11"/>
    <p:sldId id="279" r:id="rId12"/>
    <p:sldId id="288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90" r:id="rId22"/>
    <p:sldId id="289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3366CC"/>
    <a:srgbClr val="006E08"/>
    <a:srgbClr val="336699"/>
    <a:srgbClr val="1C1C1C"/>
    <a:srgbClr val="CC6600"/>
    <a:srgbClr val="CC3300"/>
    <a:srgbClr val="004C05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6772" autoAdjust="0"/>
    <p:restoredTop sz="94660"/>
  </p:normalViewPr>
  <p:slideViewPr>
    <p:cSldViewPr>
      <p:cViewPr varScale="1">
        <p:scale>
          <a:sx n="69" d="100"/>
          <a:sy n="69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336699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6E08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114688"/>
        <c:axId val="22116224"/>
        <c:axId val="0"/>
      </c:bar3DChart>
      <c:catAx>
        <c:axId val="22114688"/>
        <c:scaling>
          <c:orientation val="minMax"/>
        </c:scaling>
        <c:delete val="0"/>
        <c:axPos val="b"/>
        <c:majorTickMark val="out"/>
        <c:minorTickMark val="none"/>
        <c:tickLblPos val="nextTo"/>
        <c:crossAx val="22116224"/>
        <c:crosses val="autoZero"/>
        <c:auto val="1"/>
        <c:lblAlgn val="ctr"/>
        <c:lblOffset val="100"/>
        <c:noMultiLvlLbl val="0"/>
      </c:catAx>
      <c:valAx>
        <c:axId val="22116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11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3366CC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146432"/>
        <c:axId val="22156416"/>
        <c:axId val="0"/>
      </c:bar3DChart>
      <c:catAx>
        <c:axId val="22146432"/>
        <c:scaling>
          <c:orientation val="minMax"/>
        </c:scaling>
        <c:delete val="0"/>
        <c:axPos val="b"/>
        <c:majorTickMark val="out"/>
        <c:minorTickMark val="none"/>
        <c:tickLblPos val="nextTo"/>
        <c:crossAx val="22156416"/>
        <c:crosses val="autoZero"/>
        <c:auto val="1"/>
        <c:lblAlgn val="ctr"/>
        <c:lblOffset val="100"/>
        <c:noMultiLvlLbl val="0"/>
      </c:catAx>
      <c:valAx>
        <c:axId val="2215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146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684463-8465-421B-951A-3194B8226C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0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fld id="{684B6399-2B02-43E7-9F25-EA767271DC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9144000" cy="457200"/>
          </a:xfrm>
        </p:spPr>
        <p:txBody>
          <a:bodyPr/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85800"/>
            <a:ext cx="9144000" cy="228600"/>
          </a:xfrm>
        </p:spPr>
        <p:txBody>
          <a:bodyPr/>
          <a:lstStyle>
            <a:lvl1pPr marL="0" indent="0" algn="ctr">
              <a:buSzPct val="250000"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56823-AE10-48A7-A652-D9A4F13E20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65869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72350" y="0"/>
            <a:ext cx="1771650" cy="6629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57400" y="0"/>
            <a:ext cx="5162550" cy="6629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18B51-1E3B-422F-8261-C4A4FFB838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82903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0"/>
            <a:ext cx="7086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057400" y="609600"/>
            <a:ext cx="3467100" cy="601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76900" y="609600"/>
            <a:ext cx="3467100" cy="601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57975"/>
            <a:ext cx="2895600" cy="2000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657975"/>
            <a:ext cx="2133600" cy="200025"/>
          </a:xfrm>
        </p:spPr>
        <p:txBody>
          <a:bodyPr/>
          <a:lstStyle>
            <a:lvl1pPr>
              <a:defRPr/>
            </a:lvl1pPr>
          </a:lstStyle>
          <a:p>
            <a:fld id="{E67B77A7-6299-45BA-9763-20E61D3214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30535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AC882-9B15-4167-A910-2E0DD5A334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04780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17041-CE62-4408-BD3E-EEB583736A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50307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57400" y="609600"/>
            <a:ext cx="3467100" cy="601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76900" y="609600"/>
            <a:ext cx="3467100" cy="601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2FB2F-2DC2-4726-8A49-D9CB927E2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1573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020DB-B99A-450F-953D-F854E11EF8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18306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F285B-E273-422E-8320-290CA3E98D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24135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BBC5-75B8-4721-B994-B24C30468D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4943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67BF2-5CF1-4145-93E3-0C4B73946F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42394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83B74-1515-4D15-8B52-85233FC3B3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445117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0"/>
            <a:ext cx="7086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609600"/>
            <a:ext cx="70866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2133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57975"/>
            <a:ext cx="289560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0960C05B-084F-433A-80F0-01752ECC74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300000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300000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300000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300000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300000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300000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300000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300000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300000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1.liveinternet.ru/images/attach/c/9/108/507/108507965_large_2627134_6444563884podarkikprazdnikamkompozitsiyaizkonfetn771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snilos.su/" TargetMode="External"/><Relationship Id="rId2" Type="http://schemas.openxmlformats.org/officeDocument/2006/relationships/hyperlink" Target="http://www.peterlif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ro.mail.ru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9/108/507/108507972_large_2627134_73676444_podkova.jpg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0.liveinternet.ru/images/attach/c/9/108/507/108507974_large_2627134_finift_1002_popup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15616" y="2420888"/>
            <a:ext cx="6624736" cy="457200"/>
          </a:xfrm>
        </p:spPr>
        <p:txBody>
          <a:bodyPr/>
          <a:lstStyle/>
          <a:p>
            <a:r>
              <a:rPr lang="ru-RU" sz="6000" dirty="0" smtClean="0"/>
              <a:t>ПОДКОВА </a:t>
            </a:r>
            <a:br>
              <a:rPr lang="ru-RU" sz="6000" dirty="0" smtClean="0"/>
            </a:br>
            <a:r>
              <a:rPr lang="ru-RU" sz="6000" dirty="0" smtClean="0"/>
              <a:t>НА СЧАСТЬЕ</a:t>
            </a:r>
            <a:endParaRPr lang="en-US" sz="6000" dirty="0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-25330" y="260648"/>
            <a:ext cx="9144000" cy="228600"/>
          </a:xfrm>
        </p:spPr>
        <p:txBody>
          <a:bodyPr/>
          <a:lstStyle/>
          <a:p>
            <a:r>
              <a:rPr lang="ru-RU" sz="1600" b="1" dirty="0"/>
              <a:t>МУНИЦИПАЛЬНОЕ БЮДЖЕТНОЕ ОБЩЕОБРАЗОВАТЕЛЬНОЕ УЧРЕЖДЕНИЕ</a:t>
            </a:r>
            <a:br>
              <a:rPr lang="ru-RU" sz="1600" b="1" dirty="0"/>
            </a:br>
            <a:r>
              <a:rPr lang="ru-RU" sz="1600" b="1" dirty="0"/>
              <a:t>СРЕДНЯЯ </a:t>
            </a:r>
            <a:r>
              <a:rPr lang="ru-RU" sz="1600" b="1" dirty="0" smtClean="0"/>
              <a:t>ОБЩЕОБРАЗОВАТЕЛЬНАЯ  </a:t>
            </a:r>
            <a:r>
              <a:rPr lang="ru-RU" sz="1600" b="1" dirty="0"/>
              <a:t>ШКОЛА №10</a:t>
            </a:r>
          </a:p>
          <a:p>
            <a:r>
              <a:rPr lang="ru-RU" sz="1600" b="1" dirty="0"/>
              <a:t>«КАДЕТСКИЙ КОРПУС ЮНЫХ СПАСАТЕЛЕЙ»</a:t>
            </a:r>
          </a:p>
        </p:txBody>
      </p:sp>
      <p:pic>
        <p:nvPicPr>
          <p:cNvPr id="119819" name="Picture 11" descr="cowboy_pon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6257"/>
            <a:ext cx="3009900" cy="284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472514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Подготовила:  </a:t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Осадчая Анастасия</a:t>
            </a: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ученица 4 «Г» класса</a:t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 МБОУ СОШ №10 ККЮС </a:t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г. Рубцовска</a:t>
            </a:r>
            <a:r>
              <a:rPr lang="en-US" b="1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Руководитель:</a:t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 Глушкова Н.Г.,</a:t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учитель начальных классов.</a:t>
            </a:r>
            <a:br>
              <a:rPr lang="ru-RU" b="1" dirty="0">
                <a:solidFill>
                  <a:schemeClr val="bg1"/>
                </a:solidFill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Все, за что почитали и кузнеца, и коня, воплотилось в подкове. Ее магическую силу укрепило и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сходство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с ободком луны, таинственной хозяйки ночного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неба.</a:t>
            </a:r>
            <a:endParaRPr lang="ru-RU" sz="24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 descr="podkova4 (220x213, 10Kb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64904"/>
            <a:ext cx="2095500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97" descr="pon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330" y="4648199"/>
            <a:ext cx="1976438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4594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332656"/>
            <a:ext cx="7086600" cy="5072608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Н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а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Русь прилетала небесная б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огиня Силена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на сияющей колеснице.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В её неземную красоту влюбился кузнец Ратибор.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Богиня подарила ему на счастье и удачу ЗОЛОТУЮ ПОДКОВУ перед тем, как улететь обратно в свои миры.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И сказала ему при этом</a:t>
            </a: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 «Повесь в доме рожками вверх, и дом твой будет всегда в достатке». </a:t>
            </a:r>
          </a:p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С тех пор дом кузнеца всегда был полной чашей.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pic>
        <p:nvPicPr>
          <p:cNvPr id="4" name="Рисунок 3" descr="2627134_p1000801 (520x390, 39Kb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134" y="4797152"/>
            <a:ext cx="2318330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69746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7719" y="116632"/>
            <a:ext cx="7086600" cy="609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Наука за подкову.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80728"/>
            <a:ext cx="7662664" cy="556988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Подкова имеет некоторые целительные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свойства. </a:t>
            </a:r>
            <a:endParaRPr lang="ru-RU" sz="2400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Если приложить её к сердцу - оно успокаивается, к почкам - чистится кровь...</a:t>
            </a:r>
            <a:b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</a:b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Подкова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отлично чистит пространство, от неё во все стороны идут ярко-фиолетовые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лучи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.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 </a:t>
            </a:r>
            <a:endParaRPr lang="ru-RU" sz="2400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Фиолетовый - цвет Творца, творческих энергий.</a:t>
            </a:r>
            <a:endParaRPr lang="ru-RU" sz="2400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4" name="Рисунок 3" descr="2627134_b1087 (340x414, 50Kb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05064"/>
            <a:ext cx="2499216" cy="2563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45419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404664"/>
            <a:ext cx="7086600" cy="60198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Прочитав книги, подборки из газет, информацию из интернета, я решила провести анкетирование в своем классе и поделиться прочитанным с моими одноклассниками.</a:t>
            </a:r>
          </a:p>
        </p:txBody>
      </p:sp>
    </p:spTree>
    <p:extLst>
      <p:ext uri="{BB962C8B-B14F-4D97-AF65-F5344CB8AC3E}">
        <p14:creationId xmlns:p14="http://schemas.microsoft.com/office/powerpoint/2010/main" val="42790891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7086600" cy="6096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ПРАКТИЧЕСКАЯ ЧАСТЬ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196752"/>
            <a:ext cx="7086600" cy="514461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Верители вы в приметы, связанные с подковой?</a:t>
            </a:r>
          </a:p>
          <a:p>
            <a:pPr algn="ctr"/>
            <a:endParaRPr lang="ru-RU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46280166"/>
              </p:ext>
            </p:extLst>
          </p:nvPr>
        </p:nvGraphicFramePr>
        <p:xfrm>
          <a:off x="2627784" y="234888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35951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32656"/>
            <a:ext cx="7086600" cy="6019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Находили ли вы когда-нибудь подкову?</a:t>
            </a:r>
          </a:p>
          <a:p>
            <a:pPr algn="ctr"/>
            <a:endParaRPr lang="ru-RU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70401639"/>
              </p:ext>
            </p:extLst>
          </p:nvPr>
        </p:nvGraphicFramePr>
        <p:xfrm>
          <a:off x="255577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66448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404664"/>
            <a:ext cx="7086600" cy="6019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Своей информацией я поделилась с одноклассниками.</a:t>
            </a:r>
            <a:endParaRPr lang="ru-RU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9094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60648"/>
            <a:ext cx="7086600" cy="6019800"/>
          </a:xfrm>
        </p:spPr>
        <p:txBody>
          <a:bodyPr/>
          <a:lstStyle/>
          <a:p>
            <a:pPr algn="ctr"/>
            <a:r>
              <a:rPr lang="ru-RU" dirty="0" smtClean="0"/>
              <a:t>    </a:t>
            </a:r>
            <a:r>
              <a:rPr lang="ru-RU" sz="2400" b="1" dirty="0" smtClean="0">
                <a:solidFill>
                  <a:srgbClr val="660033"/>
                </a:solidFill>
                <a:latin typeface="Comic Sans MS" pitchFamily="66" charset="0"/>
              </a:rPr>
              <a:t>Поверив в чудесную силу подковы, я решила сделать её своими руками и проверить, поможет ли мне подкова на моих соревнованиях?</a:t>
            </a:r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 descr="http://www.znaikak.ru/design/pic/visred/DSCF135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1872208" cy="1648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znaikak.ru/design/pic/visred/DSCF135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65104"/>
            <a:ext cx="3080370" cy="2075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www.znaikak.ru/design/pic/visred/DSCF135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26551"/>
            <a:ext cx="2016224" cy="1643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www.znaikak.ru/design/pic/visred/DSCF1352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6551"/>
            <a:ext cx="1944216" cy="1682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73413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918" y="142852"/>
            <a:ext cx="7086600" cy="6019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Мой результат участия в </a:t>
            </a:r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соревнованиях.</a:t>
            </a:r>
            <a:endParaRPr lang="ru-RU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5" name="Рисунок 4" descr="F:\IMG_16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142984"/>
            <a:ext cx="2495550" cy="3349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41129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Народные приметы: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609600"/>
            <a:ext cx="7308304" cy="6019800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найденное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старое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железо,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особенно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подкова,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приносит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счастье; </a:t>
            </a:r>
            <a:endParaRPr lang="ru-RU" sz="20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— если найдешь на улице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подкову,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целую или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ломаную,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то быть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благополучию; </a:t>
            </a:r>
            <a:endParaRPr lang="ru-RU" sz="20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— прибитая в дверях подкова в дом не пускает нечистую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силу; </a:t>
            </a:r>
            <a:endParaRPr lang="ru-RU" sz="20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— найденная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подкова,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прибитая при входе в торговое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заведение,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приносит удачу в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торговле;</a:t>
            </a:r>
            <a:endParaRPr lang="ru-RU" sz="20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- подкова 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в автомашине не только будет предохранять владельца от аварий, но и принесет ему удачу в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делах;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/>
            </a:r>
            <a:b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—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подкова</a:t>
            </a:r>
            <a:r>
              <a:rPr lang="ru-RU" sz="2000" b="1" dirty="0">
                <a:solidFill>
                  <a:srgbClr val="660033"/>
                </a:solidFill>
                <a:latin typeface="Comic Sans MS" panose="030F0702030302020204" pitchFamily="66" charset="0"/>
              </a:rPr>
              <a:t>, помещенная в первую ночь полнолуния на подоконник концами внутрь (концами в квартиру), начнет привлекать в ваш дом деньги и всячески способствовать материальному благополучию 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семьи;</a:t>
            </a:r>
            <a:endParaRPr lang="ru-RU" sz="20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6566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548680"/>
            <a:ext cx="6840760" cy="41044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Поскольку в наши дни на дороге можно найти всё что угодно, кроме подковы, любители амулетов легко </a:t>
            </a:r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соглашаются на ее </a:t>
            </a:r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уменьшенную </a:t>
            </a:r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копию, прикрепленную к браслету, цепочке или связке </a:t>
            </a:r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ключей </a:t>
            </a:r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от автомобиля.</a:t>
            </a:r>
          </a:p>
          <a:p>
            <a:endParaRPr lang="ru-RU" dirty="0"/>
          </a:p>
        </p:txBody>
      </p:sp>
      <p:pic>
        <p:nvPicPr>
          <p:cNvPr id="4" name="Рисунок 3" descr="2627134_6444563884podarkikprazdnikamkompozitsiyaizkonfetn7710 (700x700, 90Kb)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21088"/>
            <a:ext cx="2016224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96" descr="horse_running_hg_clr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132" y="4536295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198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6243" y="332656"/>
            <a:ext cx="7086600" cy="609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Заключение: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8788" y="1124744"/>
            <a:ext cx="6637668" cy="536064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Хочу напомнить, что талисман НЕ может изменить Вашу жизнь!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 Делает Вашу жизнь прекрасней Ваше хорошее настроение, улыбка, и вера.</a:t>
            </a:r>
          </a:p>
          <a:p>
            <a:pPr algn="ctr"/>
            <a:endParaRPr lang="ru-RU" sz="24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  <a:t>Желаю каждому найти свою подкову!</a:t>
            </a:r>
          </a:p>
          <a:p>
            <a:pPr algn="ctr"/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747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428604"/>
            <a:ext cx="7086600" cy="6096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ЛИТЕРАТУРА: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85860"/>
            <a:ext cx="7812360" cy="534354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Газета «Приключения. Тайны</a:t>
            </a:r>
            <a:r>
              <a:rPr lang="ru-RU" sz="1800" b="1" dirty="0">
                <a:solidFill>
                  <a:srgbClr val="660033"/>
                </a:solidFill>
                <a:latin typeface="Comic Sans MS" panose="030F0702030302020204" pitchFamily="66" charset="0"/>
              </a:rPr>
              <a:t>.</a:t>
            </a:r>
            <a:r>
              <a:rPr lang="ru-RU" sz="18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 Чудеса» М. №23,ноябрь,2012г.</a:t>
            </a:r>
          </a:p>
          <a:p>
            <a:r>
              <a:rPr lang="ru-RU" sz="1800" b="1" dirty="0">
                <a:solidFill>
                  <a:srgbClr val="660033"/>
                </a:solidFill>
                <a:latin typeface="Comic Sans MS" panose="030F0702030302020204" pitchFamily="66" charset="0"/>
              </a:rPr>
              <a:t> </a:t>
            </a:r>
            <a:r>
              <a:rPr lang="ru-RU" sz="18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    Сборник «Народные приметы» г. Волгоград, «ДАРК», 2011г.</a:t>
            </a:r>
          </a:p>
          <a:p>
            <a:r>
              <a:rPr lang="ru-RU" sz="1800" b="1" dirty="0">
                <a:solidFill>
                  <a:srgbClr val="660033"/>
                </a:solidFill>
                <a:latin typeface="Comic Sans MS" panose="030F0702030302020204" pitchFamily="66" charset="0"/>
              </a:rPr>
              <a:t> </a:t>
            </a:r>
            <a:r>
              <a:rPr lang="ru-RU" sz="18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     В. А. Дорофеева «Верить или не верить?», М.: «ЭХО», 2012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b="1" u="sng" dirty="0" smtClean="0">
                <a:solidFill>
                  <a:srgbClr val="002060"/>
                </a:solidFill>
              </a:rPr>
              <a:t>ИНТЕРНЕТ РЕСУРСЫ:</a:t>
            </a:r>
          </a:p>
          <a:p>
            <a:pPr algn="ctr"/>
            <a:r>
              <a:rPr lang="en-US" sz="2000" b="1" u="sng" dirty="0">
                <a:solidFill>
                  <a:srgbClr val="002060"/>
                </a:solidFill>
                <a:hlinkClick r:id="rId2"/>
              </a:rPr>
              <a:t>http://www.peterlife.ru</a:t>
            </a:r>
            <a:r>
              <a:rPr lang="en-US" sz="2000" b="1" u="sng" dirty="0" smtClean="0">
                <a:solidFill>
                  <a:srgbClr val="002060"/>
                </a:solidFill>
                <a:hlinkClick r:id="rId2"/>
              </a:rPr>
              <a:t>/</a:t>
            </a:r>
            <a:endParaRPr lang="ru-RU" sz="2000" b="1" u="sng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b="1" u="sng" dirty="0">
                <a:solidFill>
                  <a:srgbClr val="002060"/>
                </a:solidFill>
                <a:hlinkClick r:id="rId3"/>
              </a:rPr>
              <a:t>http://www.prisnilos.su</a:t>
            </a:r>
            <a:r>
              <a:rPr lang="en-US" sz="2000" b="1" u="sng" dirty="0" smtClean="0">
                <a:solidFill>
                  <a:srgbClr val="002060"/>
                </a:solidFill>
                <a:hlinkClick r:id="rId3"/>
              </a:rPr>
              <a:t>/</a:t>
            </a:r>
            <a:endParaRPr lang="ru-RU" sz="2000" b="1" u="sng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b="1" u="sng" dirty="0">
                <a:solidFill>
                  <a:srgbClr val="002060"/>
                </a:solidFill>
                <a:hlinkClick r:id="rId4"/>
              </a:rPr>
              <a:t>http://horo.mail.ru</a:t>
            </a:r>
            <a:r>
              <a:rPr lang="en-US" sz="2000" b="1" u="sng" dirty="0" smtClean="0">
                <a:solidFill>
                  <a:srgbClr val="002060"/>
                </a:solidFill>
                <a:hlinkClick r:id="rId4"/>
              </a:rPr>
              <a:t>/</a:t>
            </a:r>
            <a:endParaRPr lang="ru-RU" sz="2000" b="1" u="sng" dirty="0">
              <a:solidFill>
                <a:srgbClr val="002060"/>
              </a:solidFill>
            </a:endParaRPr>
          </a:p>
          <a:p>
            <a:pPr algn="ctr"/>
            <a:endParaRPr lang="ru-RU" sz="20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3826" y="1412776"/>
            <a:ext cx="7086600" cy="144016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СПАСИБО </a:t>
            </a:r>
            <a:br>
              <a:rPr lang="ru-RU" sz="6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ЗА ВНИМАНИЕ!</a:t>
            </a:r>
            <a:endParaRPr lang="ru-RU" sz="6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 descr="2627134_10 (508x510, 55Kb)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7153" r="14059" b="5591"/>
          <a:stretch/>
        </p:blipFill>
        <p:spPr bwMode="auto">
          <a:xfrm>
            <a:off x="3795788" y="3429000"/>
            <a:ext cx="2230583" cy="2438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96" descr="horse_running_hg_cl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06993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1126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2564904"/>
            <a:ext cx="7086600" cy="6096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ЗАДАЧИ: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44971" y="3068960"/>
            <a:ext cx="7704856" cy="2840360"/>
          </a:xfrm>
        </p:spPr>
        <p:txBody>
          <a:bodyPr/>
          <a:lstStyle/>
          <a:p>
            <a:pPr marL="0" indent="0"/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- собрать информацию о народных приметах, связанных с подковой;</a:t>
            </a:r>
          </a:p>
          <a:p>
            <a:pPr marL="0" indent="0"/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- провести анкетирование и проанализировать их результаты;</a:t>
            </a:r>
          </a:p>
          <a:p>
            <a:pPr marL="0" indent="0"/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- поделиться  своими знаниями с одноклассниками</a:t>
            </a:r>
            <a:r>
              <a:rPr lang="ru-RU" sz="20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.</a:t>
            </a:r>
            <a:endParaRPr lang="en-US" sz="20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4497" name="Picture 49" descr="cowboy_riding_horse_hg_clr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5235" y="4221088"/>
            <a:ext cx="2819400" cy="2819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4717" y="332656"/>
            <a:ext cx="14959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ЦЕЛЬ:</a:t>
            </a:r>
            <a:endParaRPr lang="ru-RU" sz="4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097276"/>
            <a:ext cx="7740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Узнать, действительно ли подкова обладает способностью</a:t>
            </a:r>
          </a:p>
          <a:p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 притягивать к себе удачу и приносить счастье.</a:t>
            </a:r>
            <a:endParaRPr lang="ru-RU" sz="24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7086600" cy="6096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ГИПОТЕЗА: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412776"/>
            <a:ext cx="6876256" cy="486767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Подкова</a:t>
            </a:r>
            <a:r>
              <a:rPr lang="ru-RU" dirty="0">
                <a:solidFill>
                  <a:srgbClr val="660033"/>
                </a:solidFill>
                <a:latin typeface="Comic Sans MS" panose="030F0702030302020204" pitchFamily="66" charset="0"/>
              </a:rPr>
              <a:t> – один из древнейших и самых известных талисманов удачи, успеха и богатства. </a:t>
            </a:r>
          </a:p>
          <a:p>
            <a:pPr algn="ctr"/>
            <a:endParaRPr lang="ru-RU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496" descr="horse_running_hg_cl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93096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4278666_instr_ (593x467, 86Kb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4392488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15324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7086600" cy="609600"/>
          </a:xfrm>
        </p:spPr>
        <p:txBody>
          <a:bodyPr/>
          <a:lstStyle/>
          <a:p>
            <a:r>
              <a:rPr lang="ru-RU" sz="4400" dirty="0" smtClean="0">
                <a:solidFill>
                  <a:srgbClr val="002060"/>
                </a:solidFill>
              </a:rPr>
              <a:t>ОБЪЕКТ  ИССЛЕДОВАНИЯ: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268760"/>
            <a:ext cx="7524328" cy="536064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ПОДКОВА</a:t>
            </a:r>
          </a:p>
          <a:p>
            <a:pPr algn="ctr"/>
            <a:endParaRPr lang="ru-RU" b="1" dirty="0" smtClean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pPr algn="ctr"/>
            <a:endParaRPr lang="ru-RU" b="1" dirty="0" smtClean="0">
              <a:solidFill>
                <a:srgbClr val="660033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МЕТОДЫ ИССЛЕДОВАНИЯ:</a:t>
            </a:r>
          </a:p>
          <a:p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- сбор и обработка информации;</a:t>
            </a:r>
          </a:p>
          <a:p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- анкетирование.</a:t>
            </a:r>
          </a:p>
        </p:txBody>
      </p:sp>
      <p:pic>
        <p:nvPicPr>
          <p:cNvPr id="4" name="Рисунок 3" descr="2627134_podkova_azhurnaya_bol (322x350, 66Kb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2193290" cy="2382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32913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620688"/>
            <a:ext cx="7086600" cy="557666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Еще в начале века подкова, прибитая у входа в дом, была не просто данью уважения к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старинным, а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вполне обиходной вещью: она должна была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охранять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от всяких напастей,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приваживать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желанных гостей.</a:t>
            </a:r>
          </a:p>
          <a:p>
            <a:endParaRPr lang="ru-RU" sz="24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495" descr="horse_eating_hg_cl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720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2627134_73676444_podkova (640x480, 39Kb)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2880320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28191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7086600" cy="609600"/>
          </a:xfrm>
        </p:spPr>
        <p:txBody>
          <a:bodyPr/>
          <a:lstStyle/>
          <a:p>
            <a:r>
              <a:rPr lang="ru-RU" sz="4400" dirty="0" smtClean="0">
                <a:solidFill>
                  <a:srgbClr val="002060"/>
                </a:solidFill>
              </a:rPr>
              <a:t>Из истории: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4891" y="1005345"/>
            <a:ext cx="7086600" cy="50006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Царь Николай II считал себя человеком </a:t>
            </a:r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исключительно счастливым</a:t>
            </a:r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, потому что часто находил подковы. Во </a:t>
            </a:r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дворце </a:t>
            </a:r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была </a:t>
            </a:r>
            <a:r>
              <a:rPr lang="ru-RU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устроена </a:t>
            </a:r>
            <a:r>
              <a:rPr lang="ru-RU" b="1" dirty="0">
                <a:solidFill>
                  <a:srgbClr val="660033"/>
                </a:solidFill>
                <a:latin typeface="Comic Sans MS" panose="030F0702030302020204" pitchFamily="66" charset="0"/>
              </a:rPr>
              <a:t>специальная комната, куда он помещал всякую вновь найденную подкову</a:t>
            </a:r>
          </a:p>
        </p:txBody>
      </p:sp>
      <p:pic>
        <p:nvPicPr>
          <p:cNvPr id="4" name="Рисунок 3" descr="2627134_finift_1002_popup (572x700, 171Kb)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1152128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im3-tub-ru.yandex.net/i?id=416165724-06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259228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8701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476672"/>
            <a:ext cx="7086600" cy="6019800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Примерно полторы тысячи лет назад коллекцию подков на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дорогах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Европы нельзя было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собрать. Лошадей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тогда не подковывали, а при необходимости на копыта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надевали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что-то похожее на плетеные из травы лапти. Человек,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подобравший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в дорожной грязи одну из первых подков, чувствовал себя счастливым не без основания: в его руках оказывался предмет из довольно дорогого по тем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временам </a:t>
            </a:r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материала - железа.</a:t>
            </a:r>
          </a:p>
          <a:p>
            <a:endParaRPr lang="ru-RU" dirty="0"/>
          </a:p>
        </p:txBody>
      </p:sp>
      <p:pic>
        <p:nvPicPr>
          <p:cNvPr id="4" name="Рисунок 3" descr="4278666_podkova_na_schastie_enl (425x423, 32Kb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69160"/>
            <a:ext cx="1521460" cy="1511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20300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0" y="980728"/>
            <a:ext cx="7086600" cy="564867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Но у подковы, как у магнита, два полюса. И если один - это кузнец, то другой - конь, верный помощник в борьбе с врагом и с любыми самыми темными силами.</a:t>
            </a:r>
          </a:p>
        </p:txBody>
      </p:sp>
      <p:pic>
        <p:nvPicPr>
          <p:cNvPr id="4" name="Рисунок 3" descr="2627134_6 (382x480, 30Kb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75167"/>
            <a:ext cx="244827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5999" y="2644170"/>
            <a:ext cx="64392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60033"/>
                </a:solidFill>
                <a:latin typeface="Comic Sans MS" panose="030F0702030302020204" pitchFamily="66" charset="0"/>
              </a:rPr>
              <a:t>Быстрый конь и удача, спасение, добрая </a:t>
            </a:r>
            <a:r>
              <a:rPr lang="ru-RU" sz="2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весть. </a:t>
            </a:r>
            <a:endParaRPr lang="ru-RU" sz="24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497" descr="pon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330" y="4648199"/>
            <a:ext cx="1976438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388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rtoon_pony">
  <a:themeElements>
    <a:clrScheme name="gold_brick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old_bricks">
      <a:majorFont>
        <a:latin typeface="Impact"/>
        <a:ea typeface=""/>
        <a:cs typeface=""/>
      </a:majorFont>
      <a:minorFont>
        <a:latin typeface="Eras Bold IT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old_bric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ld_bric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ld_bric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ld_bric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ld_bric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ld_bric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ld_bric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ld_bric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ld_bric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ld_bric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ld_bric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ld_bric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cartoon_pony</Template>
  <TotalTime>273</TotalTime>
  <Words>680</Words>
  <Application>Microsoft Office PowerPoint</Application>
  <PresentationFormat>Экран (4:3)</PresentationFormat>
  <Paragraphs>65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cartoon_pony</vt:lpstr>
      <vt:lpstr>ПОДКОВА  НА СЧАСТЬЕ</vt:lpstr>
      <vt:lpstr>Презентация PowerPoint</vt:lpstr>
      <vt:lpstr>ЗАДАЧИ:</vt:lpstr>
      <vt:lpstr>ГИПОТЕЗА:</vt:lpstr>
      <vt:lpstr>ОБЪЕКТ  ИССЛЕДОВАНИЯ:</vt:lpstr>
      <vt:lpstr>Презентация PowerPoint</vt:lpstr>
      <vt:lpstr>Из истории:</vt:lpstr>
      <vt:lpstr>Презентация PowerPoint</vt:lpstr>
      <vt:lpstr>Презентация PowerPoint</vt:lpstr>
      <vt:lpstr>Презентация PowerPoint</vt:lpstr>
      <vt:lpstr>Презентация PowerPoint</vt:lpstr>
      <vt:lpstr>Наука за подкову.</vt:lpstr>
      <vt:lpstr>Презентация PowerPoint</vt:lpstr>
      <vt:lpstr>ПРАКТИЧЕСКАЯ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Народные приметы:</vt:lpstr>
      <vt:lpstr>Заключение:</vt:lpstr>
      <vt:lpstr>ЛИТЕРАТУРА: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maniak79</dc:creator>
  <cp:lastModifiedBy>User</cp:lastModifiedBy>
  <cp:revision>48</cp:revision>
  <dcterms:created xsi:type="dcterms:W3CDTF">2013-03-06T17:23:24Z</dcterms:created>
  <dcterms:modified xsi:type="dcterms:W3CDTF">2014-11-03T12:31:40Z</dcterms:modified>
</cp:coreProperties>
</file>