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31" autoAdjust="0"/>
  </p:normalViewPr>
  <p:slideViewPr>
    <p:cSldViewPr>
      <p:cViewPr varScale="1">
        <p:scale>
          <a:sx n="68" d="100"/>
          <a:sy n="68" d="100"/>
        </p:scale>
        <p:origin x="-1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31DE5E-C9BD-42A7-B951-7D088CE9DBD4}" type="datetimeFigureOut">
              <a:rPr lang="ru-RU" smtClean="0"/>
              <a:pPr/>
              <a:t>26.10.2014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8B5C723-1883-4689-AF69-9BA157F28C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558608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Формирование познавательных мотивов у младших школьников на уроках английского языка с использованием игрового материала                                      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(в рамках реализации ФГОС)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933056"/>
            <a:ext cx="6678488" cy="292494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Учитель английского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языка               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МОУ СОШ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№14 города Твери</a:t>
            </a:r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Целипкова  Ирина Юрьевна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Игровые приемы.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Музыкальная деятельность.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Применение технологии критического мышления.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165618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Приемы, способствующие всестороннему формированию личности младшего школьника, позволяющие  значительно повысить результативность и интерес к изучению ИЯ.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kypsy-angliyckogo-yazyka-dlya-detey-na-poznyaka.--dbed-1348054734916779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132856"/>
            <a:ext cx="2016224" cy="1440160"/>
          </a:xfrm>
          <a:prstGeom prst="rect">
            <a:avLst/>
          </a:prstGeom>
        </p:spPr>
      </p:pic>
      <p:pic>
        <p:nvPicPr>
          <p:cNvPr id="6" name="Рисунок 5" descr="klaviatura.jpg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4077072"/>
            <a:ext cx="2047875" cy="800100"/>
          </a:xfrm>
          <a:prstGeom prst="rect">
            <a:avLst/>
          </a:prstGeom>
        </p:spPr>
      </p:pic>
      <p:pic>
        <p:nvPicPr>
          <p:cNvPr id="7" name="Рисунок 6" descr="435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5591175"/>
            <a:ext cx="1143000" cy="126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7467600" cy="46165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Фонетические игры                                                           - «Слышу- не слышу» 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Орфографические игры                                                      - «Дежурная буква»   </a:t>
            </a:r>
          </a:p>
          <a:p>
            <a:endParaRPr lang="ru-RU" dirty="0" smtClean="0"/>
          </a:p>
          <a:p>
            <a:r>
              <a:rPr lang="ru-RU" dirty="0" smtClean="0"/>
              <a:t>Лексические игры                                                                     - «Найди пару»,                                                                      «Опиши картинку»,                                             «Найди ошибку»,                                                                       «Найди начало и конец слова»,                                        «Цифры» и другие.</a:t>
            </a:r>
          </a:p>
          <a:p>
            <a:r>
              <a:rPr lang="ru-RU" dirty="0" smtClean="0"/>
              <a:t>Грамматические игры.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0" y="0"/>
            <a:ext cx="9144000" cy="136815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Примеры некоторых языковых игр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Phonetics_13.03_2 s1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844824"/>
            <a:ext cx="2448272" cy="1296144"/>
          </a:xfrm>
          <a:prstGeom prst="rect">
            <a:avLst/>
          </a:prstGeom>
        </p:spPr>
      </p:pic>
      <p:pic>
        <p:nvPicPr>
          <p:cNvPr id="7" name="Рисунок 6" descr="s34519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284984"/>
            <a:ext cx="2304256" cy="1584176"/>
          </a:xfrm>
          <a:prstGeom prst="rect">
            <a:avLst/>
          </a:prstGeom>
        </p:spPr>
      </p:pic>
      <p:pic>
        <p:nvPicPr>
          <p:cNvPr id="8" name="Рисунок 7" descr="s437287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5013176"/>
            <a:ext cx="2448272" cy="1844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507288" cy="590247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Игра имеет большое значение для развития </a:t>
            </a:r>
            <a:r>
              <a:rPr lang="ru-RU" dirty="0" err="1" smtClean="0"/>
              <a:t>мотивационно-потребностной</a:t>
            </a:r>
            <a:r>
              <a:rPr lang="ru-RU" dirty="0" smtClean="0"/>
              <a:t> сферы учащегося. Использование различных игровых приемов на уроке также                 способствует                             формированию   дружного                   коллектива в группе,                                     т.к. каждый ученик в игре                        имеет возможность взглянуть                            на себя и своих товарищей                           со стороны.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155679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Педагогический потенциал любой игры состоит в том, чтобы вызвать у школьников интерес, стимулировать их умственную и речевую активность, создавать атмосферу соперничества и сотрудничества.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807e81cbc008ed81fb0be9c1368ac86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717032"/>
            <a:ext cx="2664296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60848"/>
            <a:ext cx="7139136" cy="3946443"/>
          </a:xfrm>
        </p:spPr>
        <p:txBody>
          <a:bodyPr>
            <a:normAutofit/>
          </a:bodyPr>
          <a:lstStyle/>
          <a:p>
            <a:pPr lvl="6" algn="ctr">
              <a:buNone/>
            </a:pPr>
            <a:r>
              <a:rPr lang="ru-RU" sz="5400" dirty="0" smtClean="0"/>
              <a:t>Спасибо         за </a:t>
            </a:r>
          </a:p>
          <a:p>
            <a:pPr lvl="6" algn="ctr">
              <a:buNone/>
            </a:pPr>
            <a:r>
              <a:rPr lang="ru-RU" sz="5400" dirty="0" smtClean="0"/>
              <a:t>внимание!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0018-018-Spasibo-za-vnima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                                        выражаются в нравственно-этических ориентирах, оценке ситуации (любовь к своей семье, трудолюбие, уважение к родителям, забота, отношение к учебе, интерес к творчеству).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                                              выделение и формулирование познавательной цели (решение учебно-познавательных и учебно-практических задач, действия по поиску необходимой информации).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                                                  сотрудничество с учителем и сверстниками, необходимость учитывать мнение и позицию партнеров по общению.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                                            ориентированы на овладение всеми типами УУД с о способностью принимать и сохранять учебную цель и задачу, планировать её реализацию, контролировать и оценивать свои действия.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83671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ФГОС  НОО выдвигает требования к формированию у школьников метапредметных результатов - УУД :</a:t>
            </a:r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827584" y="1124744"/>
            <a:ext cx="2808312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Личностные УУД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с вырезом 5"/>
          <p:cNvSpPr/>
          <p:nvPr/>
        </p:nvSpPr>
        <p:spPr>
          <a:xfrm>
            <a:off x="899592" y="2276872"/>
            <a:ext cx="3240360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Познавательные УУД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899592" y="3429000"/>
            <a:ext cx="3528392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Коммуникативные УУД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899592" y="4293096"/>
            <a:ext cx="3096344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Регулятивные УУД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147248" cy="56166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600" dirty="0" smtClean="0"/>
              <a:t>исследовательскую деятельность учащихся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информационно-коммуникативные технологии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технологию обучения в сотрудничестве или групповую работу и другие.</a:t>
            </a:r>
          </a:p>
          <a:p>
            <a:pPr>
              <a:buFont typeface="Wingdings" pitchFamily="2" charset="2"/>
              <a:buChar char="q"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u="sng" dirty="0" smtClean="0"/>
              <a:t>Цель урока </a:t>
            </a:r>
            <a:r>
              <a:rPr lang="ru-RU" sz="1600" dirty="0" smtClean="0"/>
              <a:t>должна соответствовать реальным жизненным задачам: хочу открыть новые знания, хочу научиться, хочу запомнить. </a:t>
            </a:r>
          </a:p>
          <a:p>
            <a:pPr>
              <a:buNone/>
            </a:pPr>
            <a:r>
              <a:rPr lang="ru-RU" sz="1600" u="sng" dirty="0" smtClean="0"/>
              <a:t>Содержание урока </a:t>
            </a:r>
            <a:r>
              <a:rPr lang="ru-RU" sz="1600" dirty="0" smtClean="0"/>
              <a:t>должно быть прежде всего понятно учащимся.</a:t>
            </a:r>
          </a:p>
          <a:p>
            <a:pPr>
              <a:buNone/>
            </a:pPr>
            <a:r>
              <a:rPr lang="ru-RU" sz="1600" u="sng" dirty="0" smtClean="0"/>
              <a:t>Учебный материал должен отвечать следующим требованиям</a:t>
            </a:r>
            <a:r>
              <a:rPr lang="ru-RU" sz="1600" dirty="0" smtClean="0"/>
              <a:t>: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соответствие потребностям ученика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доступность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информационная насыщенность и сложность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ценностная значимость материала.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87329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Современные педагогические технологии включают в себя: </a:t>
            </a:r>
          </a:p>
        </p:txBody>
      </p:sp>
      <p:sp>
        <p:nvSpPr>
          <p:cNvPr id="5" name="Пятиугольник 4"/>
          <p:cNvSpPr/>
          <p:nvPr/>
        </p:nvSpPr>
        <p:spPr>
          <a:xfrm>
            <a:off x="611560" y="1916832"/>
            <a:ext cx="8064896" cy="158417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u="sng" dirty="0" smtClean="0">
                <a:solidFill>
                  <a:schemeClr val="tx1"/>
                </a:solidFill>
              </a:rPr>
              <a:t>Главная идея технологий </a:t>
            </a:r>
            <a:r>
              <a:rPr lang="ru-RU" dirty="0" smtClean="0">
                <a:solidFill>
                  <a:schemeClr val="tx1"/>
                </a:solidFill>
              </a:rPr>
              <a:t>– изменить подход к процессу обучения и отношение к ученику. Не учитель, а ученик – центральная фигура урока, со своей познавательной деятельностью, самостоятельным приобретением и применением полученных знаний. Форма работа на уроке – совместные рассуждения, дискуссии, исследования.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539552" y="5733256"/>
            <a:ext cx="7488832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Содержание каждого урока и темы должно быть </a:t>
            </a:r>
            <a:r>
              <a:rPr lang="ru-RU" u="sng" dirty="0" smtClean="0">
                <a:solidFill>
                  <a:schemeClr val="tx1"/>
                </a:solidFill>
              </a:rPr>
              <a:t>мотивировано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u="sng" dirty="0" smtClean="0">
                <a:solidFill>
                  <a:schemeClr val="tx1"/>
                </a:solidFill>
              </a:rPr>
              <a:t>направлено на решение проблем</a:t>
            </a:r>
            <a:r>
              <a:rPr lang="ru-RU" dirty="0" smtClean="0">
                <a:solidFill>
                  <a:schemeClr val="tx1"/>
                </a:solidFill>
              </a:rPr>
              <a:t> познания явлений объектов окружающего мира.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e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43800" y="4509120"/>
            <a:ext cx="1800200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567463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Мотивационный (почему и для чего, какова учебная задача).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Операционный (усвоение содержания темы, анализ и оценка собственной деятельности).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Рефлексивный (сопоставление результатов с поставленными учебными задачами).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0" y="0"/>
            <a:ext cx="9144000" cy="10081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Этапы изучения материала: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292080" y="4365104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427984" y="4509120"/>
            <a:ext cx="7200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131840" y="4509120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79512" y="4797152"/>
            <a:ext cx="30963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Самостоятельность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987824" y="5661248"/>
            <a:ext cx="31683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Предприимчивость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508104" y="4725144"/>
            <a:ext cx="363589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Конкурентоспособность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3" name="Пятно 1 22"/>
          <p:cNvSpPr/>
          <p:nvPr/>
        </p:nvSpPr>
        <p:spPr>
          <a:xfrm>
            <a:off x="3131840" y="3789040"/>
            <a:ext cx="2808312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Рефлексия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4" name="Рисунок 23" descr="2wUOn5-Dmq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3501008"/>
            <a:ext cx="1651000" cy="100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19256" cy="6069288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1800" dirty="0" smtClean="0"/>
              <a:t>Активизации учебного процесса, стимуляции познавательной деятельности способствует </a:t>
            </a:r>
            <a:r>
              <a:rPr lang="ru-RU" sz="1800" u="sng" dirty="0" smtClean="0"/>
              <a:t>внедрение </a:t>
            </a:r>
            <a:r>
              <a:rPr lang="ru-RU" sz="1800" dirty="0" smtClean="0"/>
              <a:t>в процесс обучения </a:t>
            </a:r>
            <a:r>
              <a:rPr lang="ru-RU" sz="1800" u="sng" dirty="0" smtClean="0"/>
              <a:t>игровых технологий. </a:t>
            </a:r>
          </a:p>
          <a:p>
            <a:pPr>
              <a:buNone/>
            </a:pPr>
            <a:endParaRPr lang="ru-RU" sz="1800" u="sng" dirty="0" smtClean="0"/>
          </a:p>
          <a:p>
            <a:pPr>
              <a:buNone/>
            </a:pPr>
            <a:r>
              <a:rPr lang="ru-RU" sz="1800" dirty="0" smtClean="0"/>
              <a:t>Причина интереса к разного вида играм – отход от традиционных форм и методов обучения. Часто при сохранении достаточно высокой мотивации возникает снижение познавательного интереса к изучению ИЯ, так как учащиеся сталкиваются с некоторыми трудностями, которые им кажутся непреодолимыми. </a:t>
            </a:r>
          </a:p>
          <a:p>
            <a:pPr>
              <a:buNone/>
            </a:pPr>
            <a:r>
              <a:rPr lang="ru-RU" sz="1800" dirty="0" smtClean="0"/>
              <a:t>Игровая деятельность стимулирует учебно-познавательную деятельность, позволяет использовать все уровни усвоения знаний. 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112474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Главная задача учителя – повышение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мотивации к изучению ИЯ.</a:t>
            </a:r>
          </a:p>
        </p:txBody>
      </p:sp>
      <p:pic>
        <p:nvPicPr>
          <p:cNvPr id="5" name="Рисунок 4" descr="le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797152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91264" cy="5853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Для повышения мотивации учащихся к учебной деятельности  один из способов  поддержания познавательных мотивов – это «включение деятельности по овладению ИЯ в деятельность, имеющую определенный личностный смысл (игра, общение, труд, познание)».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Мотивация определяет значимость того, что познается и усваивается обучающимися, их отношение к учебной деятельности и её результатам. </a:t>
            </a:r>
          </a:p>
          <a:p>
            <a:pPr>
              <a:buNone/>
            </a:pPr>
            <a:r>
              <a:rPr lang="ru-RU" sz="1800" dirty="0" smtClean="0"/>
              <a:t>Особенностью ИЯ как предмета является то, что учебная деятельность подразумевает иноязычную речевую деятельность.</a:t>
            </a:r>
          </a:p>
          <a:p>
            <a:pPr>
              <a:buNone/>
            </a:pPr>
            <a:r>
              <a:rPr lang="ru-RU" sz="1800" dirty="0" smtClean="0"/>
              <a:t>Познавательные мотивы обучающихся придают этой деятельности личностный смысл. Источником познавательных мотивов является осознанная познавательная потребность обучающихся.</a:t>
            </a:r>
          </a:p>
          <a:p>
            <a:pPr>
              <a:buNone/>
            </a:pPr>
            <a:r>
              <a:rPr lang="ru-RU" sz="1800" dirty="0" smtClean="0"/>
              <a:t>Использование игровых приемов обучения иноязычному общению приобретает особую значимость.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1382110200_moti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5085184"/>
            <a:ext cx="2376264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91264" cy="5565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Привлечение игры как средства обучения – это действенный инструмент управления учебной деятельностью, активизирующий мыслительную деятельность обучающихся, позволяющий сделать учебный процесс захватывающим и интересным.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– мощный стимул к овладению ИЯ и эффективный прием в арсенале преподавателя. Использование игры и умение создавать речевые ситуации вызывает у учащихся готовность, желание играть и общаться.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– это особо организованное задание, требующее напряжения эмоциональных и умственных сил. При этом ученик говорит на ИЯ, следовательно игровой метод таит в себе большие обучающие возможности.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a_045f9f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5589240"/>
            <a:ext cx="2016224" cy="1040904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683568" y="27089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Игра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79512" y="4149080"/>
            <a:ext cx="201622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Учебная игра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Эффективной работе на уроке ИЯ способствуют ролевые игры, моделирующие реальные жизненные ситуации. Высока значимость использования ИКТ, что обеспечивает как высокую мотивацию, так и возможность самостоятельной работы, самоконтроль, творческую деятельность учащихся.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При введении новых стандартов НОО                                                       важным является привлечение                                                          учащихся   к                                                                             к оценке ответа товарища на                                                          протяжении всего урока.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В начальной школе можно приучать детей обмениваться работами для проверки, задав четкие критерии оценивания.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Необходимо учитывать возрастную специфику, которая заключается в постепенном переходе от совместной деятельности с учителем к самостоятельной.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de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772816"/>
            <a:ext cx="2736304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обеспечение благоприятной атмосферы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доброжелательность со стороны учителя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поощрение высказывания оригинальных идей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использование личного примера творческого подхода к решению коммуникативных задач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предоставление детям возможности активно задавать вопросы.</a:t>
            </a:r>
          </a:p>
          <a:p>
            <a:pPr>
              <a:buFont typeface="Wingdings" pitchFamily="2" charset="2"/>
              <a:buChar char="q"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Урок – основная организационная                                           форма обучения в школе.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Урок ИЯ в качестве основной цели                                           обучения выдвигает формирование                          коммуникативной компетенции учащихся.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9453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«Способы стимулирования творческих способностей» учащихся:</a:t>
            </a:r>
          </a:p>
        </p:txBody>
      </p:sp>
      <p:pic>
        <p:nvPicPr>
          <p:cNvPr id="6" name="Рисунок 5" descr="a_59b9dc6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356992"/>
            <a:ext cx="2952328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680</TotalTime>
  <Words>890</Words>
  <Application>Microsoft Office PowerPoint</Application>
  <PresentationFormat>Экран (4:3)</PresentationFormat>
  <Paragraphs>109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Формирование познавательных мотивов у младших школьников на уроках английского языка с использованием игрового материала                                         (в рамках реализации ФГОС)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Формироване познавательных мотивов младших школьников на уроках английского языка с использованием игрового материала                                        (в рамках реализации ФГОС)</dc:title>
  <dc:creator>FAR</dc:creator>
  <cp:lastModifiedBy>FAR</cp:lastModifiedBy>
  <cp:revision>75</cp:revision>
  <dcterms:created xsi:type="dcterms:W3CDTF">2014-10-19T07:43:07Z</dcterms:created>
  <dcterms:modified xsi:type="dcterms:W3CDTF">2014-10-26T17:28:58Z</dcterms:modified>
</cp:coreProperties>
</file>