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70" r:id="rId6"/>
    <p:sldId id="269" r:id="rId7"/>
    <p:sldId id="264" r:id="rId8"/>
    <p:sldId id="263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33CC33"/>
    <a:srgbClr val="CC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26B6E84-6AF3-4933-803C-199A6164AF07}">
  <a:tblStyle styleId="{926B6E84-6AF3-4933-803C-199A6164AF07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97A2CF5C-4BEC-4FD6-AD56-527BFF81F78D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1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07024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11/3/2014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755576" y="195487"/>
            <a:ext cx="4829099" cy="151216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/>
            <a:r>
              <a:rPr lang="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OUR </a:t>
            </a:r>
            <a:r>
              <a:rPr lang="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FAVOURITE </a:t>
            </a:r>
            <a:br>
              <a:rPr lang="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PETS</a:t>
            </a:r>
            <a:r>
              <a:rPr lang="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endParaRPr lang="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170" name="Picture 2" descr="http://detisochi.ru/assets/images/articles/11/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5486"/>
            <a:ext cx="3222695" cy="214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uckyfamilyman.ru/wp-content/uploads/2013/12/pets-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518" y="2616298"/>
            <a:ext cx="5284297" cy="218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blogera.ru/wp-content/uploads/koti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9702"/>
            <a:ext cx="273831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749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Riddles:</a:t>
            </a:r>
            <a:br>
              <a:rPr lang="en-US" sz="24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sz="2400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15565"/>
            <a:ext cx="55801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1). When is a </a:t>
            </a:r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 </a:t>
            </a:r>
            <a:r>
              <a:rPr lang="en-US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likely to enter a house? </a:t>
            </a:r>
            <a:endParaRPr lang="ru-RU" sz="2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door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open)</a:t>
            </a:r>
            <a:b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What is a dog when it is three days old? </a:t>
            </a:r>
            <a:endParaRPr lang="ru-RU" sz="20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puppy)</a:t>
            </a:r>
            <a:b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hape 25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6084168" y="267494"/>
            <a:ext cx="2662039" cy="2019300"/>
          </a:xfrm>
          <a:prstGeom prst="rect">
            <a:avLst/>
          </a:prstGeom>
          <a:ln w="28575" cap="flat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074" name="Picture 2" descr="http://dognames.ru/wp-content/uploads/2010/07/ct-orig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4575"/>
            <a:ext cx="2315282" cy="237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intika.net/uploads/posts/2013-11/1384762783_do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04575"/>
            <a:ext cx="2987824" cy="222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00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412516.vk.me/v412516914/3b29/gXB2u6qnoX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43" y="2137544"/>
            <a:ext cx="4154853" cy="281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215" y="267494"/>
            <a:ext cx="24913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the word</a:t>
            </a:r>
            <a:endParaRPr lang="ru-RU" sz="2400" i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625" y="987574"/>
            <a:ext cx="55121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“pet”.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second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“supper”.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fourth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“elephant”.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“pig”.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seventh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“croco</a:t>
            </a:r>
            <a:r>
              <a:rPr lang="en-US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dile”.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fifth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“clever”.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third letter of the word </a:t>
            </a:r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“nose</a:t>
            </a:r>
            <a:r>
              <a:rPr lang="en-US" sz="2000" b="1" i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2000" b="1" i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</a:p>
          <a:p>
            <a:pPr lvl="0"/>
            <a: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(puppies)</a:t>
            </a:r>
            <a:endParaRPr lang="ru-RU" sz="2400" b="1" i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702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77028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800">
                <a:solidFill>
                  <a:srgbClr val="C00000"/>
                </a:solidFill>
                <a:latin typeface="Aharoni"/>
                <a:ea typeface="Aharoni"/>
                <a:cs typeface="Aharoni"/>
                <a:sym typeface="Aharoni"/>
              </a:rPr>
              <a:t>To answer these questions we need to:</a:t>
            </a:r>
          </a:p>
        </p:txBody>
      </p:sp>
      <p:sp>
        <p:nvSpPr>
          <p:cNvPr id="32" name="Shape 32"/>
          <p:cNvSpPr txBox="1"/>
          <p:nvPr/>
        </p:nvSpPr>
        <p:spPr>
          <a:xfrm>
            <a:off x="457200" y="1330750"/>
            <a:ext cx="3000000" cy="3210899"/>
          </a:xfrm>
          <a:prstGeom prst="rect">
            <a:avLst/>
          </a:prstGeom>
          <a:ln w="28575" cap="flat">
            <a:solidFill>
              <a:srgbClr val="5621E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form groups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develop a work plan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find proverbs about animals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draw conclusions on the information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to find information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000" b="1" i="1">
                <a:solidFill>
                  <a:srgbClr val="C3260C"/>
                </a:solidFill>
                <a:latin typeface="Aharoni"/>
                <a:ea typeface="Aharoni"/>
                <a:cs typeface="Aharoni"/>
                <a:sym typeface="Aharoni"/>
              </a:rPr>
              <a:t>present their creative works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4541500" y="1204025"/>
            <a:ext cx="3950399" cy="3548699"/>
          </a:xfrm>
          <a:prstGeom prst="rect">
            <a:avLst/>
          </a:prstGeom>
          <a:ln w="2857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сформировать группы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разработать план работы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найти пословицы о животных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сделать выводы по полученной информации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найти необходимую информацию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b="1" i="1">
                <a:solidFill>
                  <a:srgbClr val="7030A0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представить результаты своих творческих работ</a:t>
            </a:r>
          </a:p>
        </p:txBody>
      </p:sp>
      <p:pic>
        <p:nvPicPr>
          <p:cNvPr id="34" name="Shape 3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575350" y="2412600"/>
            <a:ext cx="871100" cy="4390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/>
        </p:nvSpPr>
        <p:spPr>
          <a:xfrm>
            <a:off x="1635750" y="200675"/>
            <a:ext cx="5872499" cy="75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3000" b="1">
                <a:solidFill>
                  <a:srgbClr val="E0322D"/>
                </a:solidFill>
              </a:rPr>
              <a:t>Questions of the project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395536" y="876625"/>
            <a:ext cx="8581563" cy="4108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>
                <a:solidFill>
                  <a:srgbClr val="0000FF"/>
                </a:solidFill>
              </a:rPr>
              <a:t>Основополагающий вопрос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4C1130"/>
                </a:solidFill>
              </a:rPr>
              <a:t>Почему мы </a:t>
            </a:r>
            <a:r>
              <a:rPr lang="ru" b="1" dirty="0" smtClean="0">
                <a:solidFill>
                  <a:srgbClr val="4C1130"/>
                </a:solidFill>
              </a:rPr>
              <a:t>любим</a:t>
            </a:r>
            <a:r>
              <a:rPr lang="en-US" b="1" dirty="0" smtClean="0">
                <a:solidFill>
                  <a:srgbClr val="4C1130"/>
                </a:solidFill>
              </a:rPr>
              <a:t> </a:t>
            </a:r>
            <a:r>
              <a:rPr lang="ru-RU" b="1" dirty="0" smtClean="0">
                <a:solidFill>
                  <a:srgbClr val="4C1130"/>
                </a:solidFill>
              </a:rPr>
              <a:t>животных</a:t>
            </a:r>
            <a:r>
              <a:rPr lang="ru" b="1" dirty="0" smtClean="0">
                <a:solidFill>
                  <a:srgbClr val="4C1130"/>
                </a:solidFill>
              </a:rPr>
              <a:t>?</a:t>
            </a:r>
            <a:endParaRPr lang="ru" b="1" dirty="0">
              <a:solidFill>
                <a:srgbClr val="4C113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4C113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>
                <a:solidFill>
                  <a:srgbClr val="0000FF"/>
                </a:solidFill>
              </a:rPr>
              <a:t>Проблемные вопросы</a:t>
            </a:r>
          </a:p>
          <a:p>
            <a:pPr lvl="0"/>
            <a:r>
              <a:rPr lang="ru" b="1" dirty="0">
                <a:solidFill>
                  <a:srgbClr val="C00000"/>
                </a:solidFill>
              </a:rPr>
              <a:t>1.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Какие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наиболее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популярные домашние животные </a:t>
            </a:r>
            <a:r>
              <a:rPr lang="ru" b="1" dirty="0" smtClean="0">
                <a:solidFill>
                  <a:srgbClr val="C00000"/>
                </a:solidFill>
              </a:rPr>
              <a:t>?</a:t>
            </a:r>
            <a:endParaRPr lang="ru" b="1" dirty="0">
              <a:solidFill>
                <a:srgbClr val="C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C00000"/>
                </a:solidFill>
              </a:rPr>
              <a:t>2. Почему животные живут </a:t>
            </a:r>
            <a:r>
              <a:rPr lang="ru" b="1" dirty="0" smtClean="0">
                <a:solidFill>
                  <a:srgbClr val="C00000"/>
                </a:solidFill>
              </a:rPr>
              <a:t>с нами?</a:t>
            </a:r>
            <a:endParaRPr lang="ru" b="1" dirty="0">
              <a:solidFill>
                <a:srgbClr val="C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C00000"/>
                </a:solidFill>
              </a:rPr>
              <a:t>3. Зачем животным " усы</a:t>
            </a:r>
            <a:r>
              <a:rPr lang="ru" b="1" dirty="0" smtClean="0">
                <a:solidFill>
                  <a:srgbClr val="C00000"/>
                </a:solidFill>
              </a:rPr>
              <a:t>, лапы </a:t>
            </a:r>
            <a:r>
              <a:rPr lang="ru" b="1" dirty="0">
                <a:solidFill>
                  <a:srgbClr val="C00000"/>
                </a:solidFill>
              </a:rPr>
              <a:t>и хвост"?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741B47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dirty="0">
                <a:solidFill>
                  <a:srgbClr val="0000FF"/>
                </a:solidFill>
              </a:rPr>
              <a:t>Учебные вопросы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rgbClr val="4C1130"/>
                </a:solidFill>
              </a:rPr>
              <a:t>1.3</a:t>
            </a:r>
            <a:r>
              <a:rPr lang="ru" b="1" dirty="0">
                <a:solidFill>
                  <a:srgbClr val="4C1130"/>
                </a:solidFill>
              </a:rPr>
              <a:t>. Знаете ли вы русские </a:t>
            </a:r>
            <a:r>
              <a:rPr lang="ru" b="1" dirty="0" smtClean="0">
                <a:solidFill>
                  <a:srgbClr val="4C1130"/>
                </a:solidFill>
              </a:rPr>
              <a:t>и английские пословицы</a:t>
            </a:r>
            <a:r>
              <a:rPr lang="ru" b="1" dirty="0">
                <a:solidFill>
                  <a:srgbClr val="4C1130"/>
                </a:solidFill>
              </a:rPr>
              <a:t>, где встречаются названия животных?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4C1130"/>
                </a:solidFill>
              </a:rPr>
              <a:t>1.4. Как вы думаете, похожи ли русские и английские пословицы о животных?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4C1130"/>
                </a:solidFill>
              </a:rPr>
              <a:t>2.1. </a:t>
            </a:r>
            <a:r>
              <a:rPr lang="ru" b="1" dirty="0" smtClean="0">
                <a:solidFill>
                  <a:srgbClr val="4C1130"/>
                </a:solidFill>
              </a:rPr>
              <a:t>Назовите породы </a:t>
            </a:r>
            <a:r>
              <a:rPr lang="ru" b="1" dirty="0">
                <a:solidFill>
                  <a:srgbClr val="4C1130"/>
                </a:solidFill>
              </a:rPr>
              <a:t>животных?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 smtClean="0">
                <a:solidFill>
                  <a:srgbClr val="4C1130"/>
                </a:solidFill>
              </a:rPr>
              <a:t> </a:t>
            </a:r>
            <a:endParaRPr lang="ru" b="1" dirty="0">
              <a:solidFill>
                <a:srgbClr val="4C1130"/>
              </a:solidFill>
            </a:endParaRPr>
          </a:p>
        </p:txBody>
      </p:sp>
      <p:pic>
        <p:nvPicPr>
          <p:cNvPr id="41" name="Shape 4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43768" y="43700"/>
            <a:ext cx="980224" cy="1157600"/>
          </a:xfrm>
          <a:prstGeom prst="rect">
            <a:avLst/>
          </a:prstGeom>
        </p:spPr>
      </p:pic>
      <p:pic>
        <p:nvPicPr>
          <p:cNvPr id="5" name="Shape 4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545158" y="918581"/>
            <a:ext cx="2447925" cy="17335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uld3.mycdn.me/image?id=427556671278&amp;bid=427556671278&amp;t=0&amp;plc=WEB&amp;tkn=P4ZmjTlpz66XGchijEIB4Kvjhac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" t="49351" r="22543"/>
          <a:stretch/>
        </p:blipFill>
        <p:spPr bwMode="auto">
          <a:xfrm>
            <a:off x="251520" y="2695300"/>
            <a:ext cx="4013835" cy="23152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30" name="Picture 6" descr="http://ia100.mycdn.me/image?id=491097551918&amp;bid=491097551918&amp;t=0&amp;plc=WEB&amp;tkn=yWBC3VaS9WP4gYSqyPhUCN10lz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7344"/>
            <a:ext cx="3275856" cy="241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a100.mycdn.me/image?id=573857925422&amp;bid=573857925422&amp;t=0&amp;plc=WEB&amp;tkn=U5Snq7MNgrn5TlREx_4wa7bOtR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62" y="158471"/>
            <a:ext cx="2952328" cy="233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Shape 55"/>
          <p:cNvSpPr/>
          <p:nvPr/>
        </p:nvSpPr>
        <p:spPr>
          <a:xfrm>
            <a:off x="3047145" y="1337268"/>
            <a:ext cx="3024336" cy="1378498"/>
          </a:xfrm>
          <a:prstGeom prst="snip1Rect">
            <a:avLst>
              <a:gd name="adj" fmla="val 16667"/>
            </a:avLst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ct val="78571"/>
            </a:pPr>
            <a:r>
              <a:rPr lang="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МОЙ ЛЮБИМЫЙ КОТ ЭДЕЛЬВЕЙС</a:t>
            </a:r>
            <a:endParaRPr lang="ru" sz="24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32" name="Picture 8" descr="http://ia100.mycdn.me/image?id=589320013870&amp;bid=589320013870&amp;t=3&amp;plc=WEB&amp;tkn=nVnnOJQIRLGgI2C981zfWT1895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50060"/>
            <a:ext cx="3021334" cy="233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9502"/>
            <a:ext cx="1622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Proverbs:</a:t>
            </a:r>
            <a:endParaRPr lang="ru-RU" sz="2400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70334"/>
            <a:ext cx="604867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1.”When the cat is away the mice will play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кота мышам раздолье</a:t>
            </a:r>
            <a: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“All cats are grey in the night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en-US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кошки ночью серые</a:t>
            </a:r>
            <a: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“А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Коту можно смотреть даже на </a:t>
            </a: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короля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fugly.com/media/IMAGES/Random/cat-and-m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9" y="3003798"/>
            <a:ext cx="3106316" cy="226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savepic.ru/454389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0" r="55870" b="9203"/>
          <a:stretch/>
        </p:blipFill>
        <p:spPr bwMode="auto">
          <a:xfrm>
            <a:off x="7092280" y="181260"/>
            <a:ext cx="1898660" cy="3110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50" name="Picture 6" descr="https://st.fl.ru/users/Smirrel/upload/f_4f3b80601e64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3086"/>
            <a:ext cx="3343075" cy="236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00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3478"/>
            <a:ext cx="194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Riddles</a:t>
            </a:r>
            <a:r>
              <a:rPr lang="ru-RU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1742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</a:t>
            </a:r>
            <a:r>
              <a:rPr lang="en-US" sz="24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a cat wag its tail? </a:t>
            </a:r>
            <a:endParaRPr lang="ru-RU" sz="2400" b="1" i="1" dirty="0" smtClean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 it wants to do it) 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What is it that looks like a cat, eats like a cat, walks like a cat, but still it is not a cat</a:t>
            </a:r>
            <a:r>
              <a:rPr lang="en-US" sz="2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kitten)</a:t>
            </a:r>
            <a:b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http://www.8lap.ru/upload/iblock/031/0318ee78e52dcdce49bf781dee44bb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0892"/>
            <a:ext cx="2750094" cy="253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content.foto.mail.ru/bk/220511/613/i-9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55726"/>
            <a:ext cx="2615954" cy="26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33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5"/>
          <p:cNvSpPr/>
          <p:nvPr/>
        </p:nvSpPr>
        <p:spPr>
          <a:xfrm>
            <a:off x="2664035" y="915566"/>
            <a:ext cx="2947252" cy="1378498"/>
          </a:xfrm>
          <a:prstGeom prst="snip1Rect">
            <a:avLst>
              <a:gd name="adj" fmla="val 16667"/>
            </a:avLst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ct val="78571"/>
            </a:pPr>
            <a:r>
              <a:rPr lang="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/>
                <a:ea typeface="Comic Sans MS"/>
                <a:cs typeface="Comic Sans MS"/>
                <a:sym typeface="Comic Sans MS"/>
              </a:rPr>
              <a:t>МОЯ ЛЮБИМАЯ СОБАКА БРАЙТ</a:t>
            </a:r>
            <a:endParaRPr lang="ru" sz="24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http://ia100.mycdn.me/image?id=602327053870&amp;bid=602327053870&amp;t=3&amp;plc=WEB&amp;tkn=qKfqHt5YR8TSWQcufGqyKU4A4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9742"/>
            <a:ext cx="3808024" cy="245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nimal.ru/i/board/38921_093a2f8ed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23" y="195487"/>
            <a:ext cx="2269937" cy="21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3.gstatic.com/images?q=tbn:ANd9GcSBQWc_ypNr48zMDuzVjomHszrzJ1TDUvQIz9nNiUOmqd-xvJz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69" y="-71347"/>
            <a:ext cx="3157944" cy="236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enslumens.ru/choicepuppy/IMG_268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82759"/>
            <a:ext cx="3024336" cy="253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15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1035025" y="982225"/>
            <a:ext cx="6115199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endParaRPr lang="ru" sz="2000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 descr="http://rudocs.exdat.com/data/362/361008/361008_html_ad81d55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7604" y="843558"/>
            <a:ext cx="2884845" cy="255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982225"/>
            <a:ext cx="52565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 Across</a:t>
            </a:r>
            <a:br>
              <a:rPr lang="en-US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A young </a:t>
            </a:r>
            <a:r>
              <a:rPr lang="en-US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Cats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to eat it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en-US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Cats </a:t>
            </a:r>
            <a:r>
              <a:rPr lang="en-US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to do it at night 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Cats like their …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Cats like to drink it 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3.Cats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… animals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</a:t>
            </a:r>
            <a:r>
              <a:rPr lang="en-US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domestic animal 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Cats like to do it during a day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0436" y="221908"/>
            <a:ext cx="37557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 the crossword</a:t>
            </a:r>
            <a:endParaRPr lang="ru-RU" sz="3200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Shape 6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647148" y="3291830"/>
            <a:ext cx="1640939" cy="1728192"/>
          </a:xfrm>
          <a:prstGeom prst="rect">
            <a:avLst/>
          </a:prstGeom>
          <a:ln w="38100" cap="flat">
            <a:solidFill>
              <a:srgbClr val="CC4125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Прямоугольник 4"/>
          <p:cNvSpPr/>
          <p:nvPr/>
        </p:nvSpPr>
        <p:spPr>
          <a:xfrm>
            <a:off x="7632802" y="1115124"/>
            <a:ext cx="11785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(kitten).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32802" y="1430278"/>
            <a:ext cx="809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(fish)</a:t>
            </a:r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48241" y="1830388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(hunt).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35205" y="2221351"/>
            <a:ext cx="1252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(homes).</a:t>
            </a:r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48241" y="2572286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(milk)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12916" y="2921217"/>
            <a:ext cx="1739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(domestic</a:t>
            </a:r>
            <a:r>
              <a:rPr lang="en-US" sz="2000" b="1" i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48241" y="3686176"/>
            <a:ext cx="1080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(sleep).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63632" y="3273699"/>
            <a:ext cx="7954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(cat) </a:t>
            </a:r>
            <a:endParaRPr lang="ru-RU" sz="2000" b="1" i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9548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Proverbs</a:t>
            </a:r>
            <a:r>
              <a:rPr lang="ru-RU" sz="24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4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18741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"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deserves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заслугам и честь". 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barks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vain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Старая собака на пустое дерево лаять 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станет". 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"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 ворону глаз не выклюет" </a:t>
            </a:r>
            <a:endParaRPr lang="ru-RU" sz="2000" b="1" i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"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"Кто гостю рад, тот и собачку </a:t>
            </a:r>
          </a:p>
          <a:p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его  накормит</a:t>
            </a:r>
            <a:r>
              <a:rPr lang="ru-RU" sz="2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 </a:t>
            </a: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Скачивание изображения: трава, сидит, пес 268716 / Разрешение: original / Раздел: Животные / HallPic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195486"/>
            <a:ext cx="2970213" cy="2156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APQGTTCCAR82C9DCATTS8ANCAAQG0X8CAW52VRFCAIWNWMDCAT3Z85BCA2EP157CAAEXJJBCA5778ZKCAYIRYDFCAR9HXE4CA5BV94VCA92AYNNCAK6SSX3CAL1ZSLYC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505" y="2765141"/>
            <a:ext cx="3258245" cy="224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983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228</TotalTime>
  <Words>298</Words>
  <Application>Microsoft Office PowerPoint</Application>
  <PresentationFormat>Экран (16:9)</PresentationFormat>
  <Paragraphs>87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OUR FAVOURITE  PETS  </vt:lpstr>
      <vt:lpstr>To answer these questions we need to: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FAVOURITE ANIMALS</dc:title>
  <cp:lastModifiedBy>Я</cp:lastModifiedBy>
  <cp:revision>24</cp:revision>
  <dcterms:modified xsi:type="dcterms:W3CDTF">2014-11-03T15:39:09Z</dcterms:modified>
</cp:coreProperties>
</file>