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79" r:id="rId5"/>
    <p:sldId id="260" r:id="rId6"/>
    <p:sldId id="270" r:id="rId7"/>
    <p:sldId id="280" r:id="rId8"/>
    <p:sldId id="262" r:id="rId9"/>
    <p:sldId id="263" r:id="rId10"/>
    <p:sldId id="271" r:id="rId11"/>
    <p:sldId id="266" r:id="rId12"/>
    <p:sldId id="267" r:id="rId13"/>
    <p:sldId id="278" r:id="rId14"/>
    <p:sldId id="272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956" y="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FFC1-F4E4-43A4-B14B-7F5641180F07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8DA46-4517-4CE5-BD59-E988F2115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F5D4-F6B2-49A8-B4CE-12FAAFB375A1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A203F-39D8-4273-AE5A-34A18C52D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04552-09C1-42CB-ACD0-51C8832D7A73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5D66A-F3ED-40DE-B124-8691B3C03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C47E4-DBA1-4FBD-BBD1-D6F3F0FFE138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879C0-4C83-4F53-96B9-4A62E6CD5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C58AF-0B78-4E35-8EC2-6CDC2D6721FD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464C0-2ED3-4009-8CFB-75F356C9D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FBFA-8DF2-4FD7-A37F-F71022466ECB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FCFE3-8B23-4699-A6D1-9FE1EB141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B8E8A-79EB-45BD-B8C1-4478218AE662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343FE-7A9F-49DA-B7E4-58A0C42A9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5A6D4-C5E3-4A8E-A005-6C1C9D6F1972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A6743-2DEC-4497-AFBE-215C813EB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430A-43D7-4090-A2FC-BA79C953ECCC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6233D-413C-4C10-97BF-9993DD069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F3789-9087-462A-9E7B-58627325A5B6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8270D5D-E9C2-4532-847C-2B145F47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10FFC-AD06-4955-A815-FDB67A7EF3EE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5137-F0BE-4D09-B7F8-7A30B8B62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FB36FC1-1D66-4B9D-90AC-A862E8715633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86936DB-6D6A-4375-9709-FA2874A3C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3%D0%B0%D0%BB%D0%B8%D0%BB%D0%B5%D0%B9%20%D1%87%D0%B0%D1%81%D1%8B%20%D1%81%20%D0%BC%D0%B0%D1%8F%D1%82%D0%BD%D0%B8%D0%BA%D0%BE%D0%BC&amp;fp=0&amp;pos=10&amp;uinfo=ww-1263-wh-684-fw-1038-fh-478-pd-1&amp;rpt=simage&amp;img_url=http://chastime.com.ua/img/nastennue%20chasy.p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hyperlink" Target="http://images.yandex.ru/yandsearch?p=1&amp;text=%D0%B3%D0%B0%D0%BB%D0%B8%D0%BB%D0%B5%D0%B9%20%D1%87%D0%B0%D1%81%D1%8B%20%D1%81%20%D0%BC%D0%B0%D1%8F%D1%82%D0%BD%D0%B8%D0%BA%D0%BE%D0%BC&amp;fp=1&amp;pos=40&amp;uinfo=ww-1263-wh-684-fw-1038-fh-478-pd-1&amp;rpt=simage&amp;img_url=http://uchise.ru/pars_docs/refs/235/234465/img4.jpg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C%D0%B0%D1%8F%D1%82%D0%BD%D0%B8%D0%BA%20%D1%80%D0%B5%D0%B7%D1%83%D0%BB%D1%8C%D1%82%D0%B8%D1%80%D1%83%D1%8E%D1%89%D0%B0%D1%8F%20%D1%81%D0%B8%D0%BB%D0%B0&amp;fp=0&amp;pos=0&amp;rpt=simage&amp;uinfo=ww-1263-wh-684-fw-1038-fh-478-pd-1&amp;img_url=http://class-fizika.narod.ru/9_class/21/00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5;&#1083;&#1077;&#1085;&#1072;\Documents\P1610\&#1072;&#1090;&#1090;&#1077;&#1089;&#1090;&#1072;&#1094;&#1080;&#1103;%202014\&#1054;&#1090;&#1082;&#1088;&#1099;&#1090;&#1099;&#1077;%20&#1091;&#1088;&#1086;&#1082;&#1080;%20&#1082;%20&#1072;&#1090;&#1090;&#1077;&#1089;&#1090;&#1072;&#1094;&#1080;&#1080;\1%20&#1087;&#1086;&#1083;&#1091;&#1095;&#1077;&#1085;&#1080;&#1077;%20&#1075;&#1072;&#1088;&#1084;%20&#1082;&#1086;&#1083;&#1077;&#1073;.sw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fp=1&amp;uinfo=ww-1263-wh-684-fw-1038-fh-478-pd-1&amp;p=1&amp;text=%D0%B3%D1%80%D0%B0%D1%84%D0%B8%D0%BA%20%D0%B7%D0%B0%D1%82%D1%83%D1%85%D0%B0%D1%8E%D1%89%D0%B8%D1%85%20%D0%BA%D0%BE%D0%BB%D0%B5%D0%B1%D0%B0%D0%BD%D0%B8%D0%B9&amp;noreask=1&amp;pos=42&amp;rpt=simage&amp;lr=11&amp;img_url=http://class-fizika.narod.ru/9_class/22/00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5;&#1083;&#1077;&#1085;&#1072;\Documents\P1610\&#1072;&#1090;&#1090;&#1077;&#1089;&#1090;&#1072;&#1094;&#1080;&#1103;%202014\&#1054;&#1090;&#1082;&#1088;&#1099;&#1090;&#1099;&#1077;%20&#1091;&#1088;&#1086;&#1082;&#1080;%20&#1082;%20&#1072;&#1090;&#1090;&#1077;&#1089;&#1090;&#1072;&#1094;&#1080;&#1080;\3%20&#1084;&#1072;&#1103;&#1090;&#1085;&#1080;&#1082;%20&#1052;&#1072;&#1082;&#1089;&#1074;&#1077;&#1083;&#1083;&#1072;.sw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source=wiz&amp;fp=1&amp;uinfo=ww-1263-wh-684-fw-1038-fh-478-pd-1&amp;p=1&amp;text=%D0%B3%D0%B0%D1%80%D0%BC%D0%BE%D0%BD%D0%B8%D1%87%D0%B5%D1%81%D0%BA%D0%B8%D0%B5%20%D0%BA%D0%BE%D0%BB%D0%B5%D0%B1%D0%B0%D0%BD%D0%B8%D1%8F%20%D0%B3%D1%80%D0%B0%D1%84%D0%B8%D0%BA&amp;noreask=1&amp;pos=32&amp;rpt=simage&amp;lr=11&amp;img_url=http://900igr.net/datai/fizika/Elektromagnitnye-kolebanija/0018-039-Variant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792163" y="1739900"/>
            <a:ext cx="5648325" cy="11255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Колебательное движение. Маятники.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53" y="188640"/>
            <a:ext cx="3173611" cy="54927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Это интересно</a:t>
            </a:r>
            <a:r>
              <a:rPr lang="ru-RU" dirty="0" smtClean="0">
                <a:solidFill>
                  <a:srgbClr val="FF0000"/>
                </a:solidFill>
              </a:rPr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7573" y="737234"/>
            <a:ext cx="6120581" cy="5040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Изобретение </a:t>
            </a:r>
            <a:r>
              <a:rPr lang="ru-RU" sz="3200" b="1" dirty="0"/>
              <a:t>маятника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8767" y="2132856"/>
            <a:ext cx="2953073" cy="905843"/>
          </a:xfrm>
        </p:spPr>
        <p:txBody>
          <a:bodyPr/>
          <a:lstStyle/>
          <a:p>
            <a:pPr algn="ctr"/>
            <a:r>
              <a:rPr lang="ru-RU" dirty="0" smtClean="0"/>
              <a:t>Христиан Гюйгенс (1657 г.)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943600" y="6166914"/>
            <a:ext cx="3200400" cy="548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88224" y="404664"/>
            <a:ext cx="2433123" cy="804614"/>
          </a:xfrm>
        </p:spPr>
        <p:txBody>
          <a:bodyPr/>
          <a:lstStyle/>
          <a:p>
            <a:r>
              <a:rPr lang="ru-RU" dirty="0" smtClean="0"/>
              <a:t>Галилео Галилей (1582 г.)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209278"/>
            <a:ext cx="23907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http://chastime.com.ua/img/nastennue%20chasy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141663"/>
            <a:ext cx="30972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http://uchise.ru/pars_docs/refs/235/234465/img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61473" t="16667"/>
          <a:stretch>
            <a:fillRect/>
          </a:stretch>
        </p:blipFill>
        <p:spPr bwMode="auto">
          <a:xfrm>
            <a:off x="3347864" y="3141663"/>
            <a:ext cx="316760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389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Рисунок 3"/>
          <p:cNvPicPr>
            <a:picLocks noChangeAspect="1" noChangeArrowheads="1"/>
          </p:cNvPicPr>
          <p:nvPr/>
        </p:nvPicPr>
        <p:blipFill>
          <a:blip r:embed="rId2" cstate="print"/>
          <a:srcRect t="15512" b="19701"/>
          <a:stretch>
            <a:fillRect/>
          </a:stretch>
        </p:blipFill>
        <p:spPr bwMode="auto">
          <a:xfrm>
            <a:off x="0" y="764704"/>
            <a:ext cx="9144000" cy="4104159"/>
          </a:xfrm>
          <a:prstGeom prst="rect">
            <a:avLst/>
          </a:prstGeom>
          <a:noFill/>
          <a:ln w="9525" algn="ctr">
            <a:solidFill>
              <a:srgbClr val="4F81BD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Выполните устно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100138"/>
            <a:ext cx="8568952" cy="3579812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/>
              <a:t>Задание 3.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/>
              <a:t>Как изменится период колебаний математического маятника, если его длину увеличить в 4 раза?</a:t>
            </a:r>
            <a:endParaRPr lang="ru-RU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/>
              <a:t>Задание 4.</a:t>
            </a:r>
            <a:r>
              <a:rPr lang="ru-RU" sz="2800" dirty="0" smtClean="0"/>
              <a:t>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/>
              <a:t>Груз, колеблющийся на пружине, за 8 с совершил 32 колебания. Найти период и частоту колебаний. </a:t>
            </a:r>
            <a:endParaRPr lang="ru-RU" sz="2800" dirty="0" smtClean="0"/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/>
              <a:t>Задание 5.</a:t>
            </a:r>
            <a:r>
              <a:rPr lang="ru-RU" sz="2800" dirty="0" smtClean="0"/>
              <a:t> </a:t>
            </a:r>
          </a:p>
          <a:p>
            <a:pPr marL="0" indent="0" algn="just" fontAlgn="auto">
              <a:spcAft>
                <a:spcPts val="0"/>
              </a:spcAft>
              <a:defRPr/>
            </a:pPr>
            <a:r>
              <a:rPr lang="ru-RU" sz="2800" dirty="0" smtClean="0"/>
              <a:t>Как </a:t>
            </a:r>
            <a:r>
              <a:rPr lang="ru-RU" sz="2800" dirty="0"/>
              <a:t>изменится период колебаний маятника, если его перенести из воздуха в воду или вязкое масло?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Выполните письменно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100138"/>
            <a:ext cx="7920880" cy="3579812"/>
          </a:xfrm>
        </p:spPr>
        <p:txBody>
          <a:bodyPr/>
          <a:lstStyle/>
          <a:p>
            <a:r>
              <a:rPr lang="ru-RU" sz="2400" u="sng" dirty="0" smtClean="0"/>
              <a:t>Задание 6. </a:t>
            </a:r>
          </a:p>
          <a:p>
            <a:r>
              <a:rPr lang="ru-RU" sz="2400" dirty="0" smtClean="0"/>
              <a:t>	Жесткость </a:t>
            </a:r>
            <a:r>
              <a:rPr lang="ru-RU" sz="2400" dirty="0"/>
              <a:t>рессор </a:t>
            </a:r>
            <a:r>
              <a:rPr lang="ru-RU" sz="2400" dirty="0" smtClean="0"/>
              <a:t>железнодорожного </a:t>
            </a:r>
            <a:r>
              <a:rPr lang="ru-RU" sz="2400" dirty="0"/>
              <a:t>вагона </a:t>
            </a:r>
            <a:r>
              <a:rPr lang="ru-RU" sz="2400" dirty="0" smtClean="0"/>
              <a:t>400 к</a:t>
            </a:r>
            <a:r>
              <a:rPr lang="ru-RU" sz="2400" dirty="0" smtClean="0"/>
              <a:t>Н/м</a:t>
            </a:r>
            <a:r>
              <a:rPr lang="ru-RU" sz="2400" dirty="0"/>
              <a:t>. Определите период колебания вагона на рессорах, если его масса </a:t>
            </a:r>
            <a:r>
              <a:rPr lang="ru-RU" sz="2400" dirty="0" smtClean="0"/>
              <a:t>20</a:t>
            </a:r>
            <a:r>
              <a:rPr lang="ru-RU" sz="2400" dirty="0" smtClean="0"/>
              <a:t> </a:t>
            </a:r>
            <a:r>
              <a:rPr lang="ru-RU" sz="2400" dirty="0"/>
              <a:t>т</a:t>
            </a:r>
            <a:r>
              <a:rPr lang="ru-RU" sz="2400" dirty="0" smtClean="0"/>
              <a:t>.</a:t>
            </a:r>
          </a:p>
          <a:p>
            <a:r>
              <a:rPr lang="ru-RU" sz="2400" u="sng" dirty="0" smtClean="0"/>
              <a:t>Задание 7. </a:t>
            </a:r>
          </a:p>
          <a:p>
            <a:r>
              <a:rPr lang="ru-RU" sz="2400" dirty="0" smtClean="0"/>
              <a:t>	Период </a:t>
            </a:r>
            <a:r>
              <a:rPr lang="ru-RU" sz="2400" dirty="0"/>
              <a:t>колебаний нитяного маятника на Марсе 2 с. Какова его длина, е</a:t>
            </a:r>
            <a:r>
              <a:rPr lang="ru-RU" sz="2400" dirty="0" smtClean="0"/>
              <a:t>сли </a:t>
            </a:r>
            <a:r>
              <a:rPr lang="ru-RU" sz="2400" dirty="0"/>
              <a:t>ускорение свободного падения на Марсе </a:t>
            </a:r>
            <a:r>
              <a:rPr lang="ru-RU" sz="2400" dirty="0" smtClean="0"/>
              <a:t>равно </a:t>
            </a:r>
            <a:r>
              <a:rPr lang="ru-RU" sz="2400" dirty="0"/>
              <a:t>3,72м/с</a:t>
            </a:r>
            <a:r>
              <a:rPr lang="ru-RU" sz="2400" baseline="30000" dirty="0"/>
              <a:t>2</a:t>
            </a:r>
            <a:r>
              <a:rPr lang="ru-RU" sz="24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28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63" y="0"/>
            <a:ext cx="6572361" cy="549275"/>
          </a:xfrm>
        </p:spPr>
        <p:txBody>
          <a:bodyPr/>
          <a:lstStyle/>
          <a:p>
            <a:pPr algn="ctr"/>
            <a:r>
              <a:rPr lang="ru-RU" dirty="0" smtClean="0"/>
              <a:t>Задание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325" y="620688"/>
            <a:ext cx="7521575" cy="1224136"/>
          </a:xfrm>
        </p:spPr>
        <p:txBody>
          <a:bodyPr/>
          <a:lstStyle/>
          <a:p>
            <a:pPr algn="just"/>
            <a:r>
              <a:rPr lang="ru-RU" sz="2400" smtClean="0"/>
              <a:t>	Груз </a:t>
            </a:r>
            <a:r>
              <a:rPr lang="ru-RU" sz="2400" dirty="0"/>
              <a:t>массой 2 кг подвешен на пружине и совершает гармонические колебания, график которых приведён на рисунке. Какова жёсткость пружины?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festival.1september.ru/articles/580705/img1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7272807" cy="28083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651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521575" cy="5492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0676"/>
            <a:ext cx="46767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00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Условие возникновения колебаний</a:t>
            </a:r>
            <a:endParaRPr lang="ru-RU" dirty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6" name="Picture 2" descr="http://www.ilyukhin.ru/images/articles/lessons/9_29_matematicheskii_mayatni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981075"/>
            <a:ext cx="37306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r="56805"/>
          <a:stretch>
            <a:fillRect/>
          </a:stretch>
        </p:blipFill>
        <p:spPr bwMode="auto">
          <a:xfrm>
            <a:off x="4578350" y="981075"/>
            <a:ext cx="42418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1038"/>
            <a:ext cx="34147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6388" y="630238"/>
            <a:ext cx="2859087" cy="641350"/>
          </a:xfrm>
        </p:spPr>
        <p:txBody>
          <a:bodyPr/>
          <a:lstStyle/>
          <a:p>
            <a:pPr algn="ctr"/>
            <a:r>
              <a:rPr lang="ru-RU" sz="3600" smtClean="0"/>
              <a:t>Колебания</a:t>
            </a:r>
          </a:p>
          <a:p>
            <a:pPr algn="ctr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3068638"/>
            <a:ext cx="2085975" cy="4476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800">
                <a:ea typeface="Calibri"/>
                <a:cs typeface="Times New Roman"/>
              </a:rPr>
              <a:t>Свободные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16688" y="3052763"/>
            <a:ext cx="2524125" cy="4476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800" dirty="0">
                <a:ea typeface="Calibri"/>
                <a:cs typeface="Times New Roman"/>
              </a:rPr>
              <a:t>Вынужденные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088" y="4221163"/>
            <a:ext cx="2587625" cy="5730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800" dirty="0">
                <a:ea typeface="Calibri"/>
                <a:cs typeface="Times New Roman"/>
              </a:rPr>
              <a:t>Затухающие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9338" y="4270375"/>
            <a:ext cx="4181475" cy="476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Резонанс </a:t>
            </a:r>
            <a:r>
              <a:rPr lang="el-GR" sz="2800">
                <a:solidFill>
                  <a:srgbClr val="000000"/>
                </a:solidFill>
                <a:latin typeface="Cambria Math" pitchFamily="18" charset="0"/>
                <a:ea typeface="Calibri" pitchFamily="34" charset="0"/>
                <a:cs typeface="Times New Roman" pitchFamily="18" charset="0"/>
              </a:rPr>
              <a:t>ν</a:t>
            </a:r>
            <a:r>
              <a:rPr lang="ru-RU" sz="2800" baseline="-250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соб. </a:t>
            </a:r>
            <a:r>
              <a:rPr lang="ru-RU" sz="28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= </a:t>
            </a:r>
            <a:r>
              <a:rPr lang="el-GR" sz="2800">
                <a:solidFill>
                  <a:srgbClr val="000000"/>
                </a:solidFill>
                <a:latin typeface="Cambria Math" pitchFamily="18" charset="0"/>
                <a:ea typeface="Calibri" pitchFamily="34" charset="0"/>
                <a:cs typeface="Times New Roman" pitchFamily="18" charset="0"/>
              </a:rPr>
              <a:t>ν</a:t>
            </a:r>
            <a:r>
              <a:rPr lang="ru-RU" sz="2800" baseline="-250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вын.с.</a:t>
            </a:r>
            <a:endParaRPr lang="ru-RU" sz="2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90825" y="482600"/>
            <a:ext cx="2968625" cy="9366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9478" t="36119" r="26031" b="20410"/>
          <a:stretch>
            <a:fillRect/>
          </a:stretch>
        </p:blipFill>
        <p:spPr bwMode="auto">
          <a:xfrm>
            <a:off x="6227763" y="457200"/>
            <a:ext cx="291623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20956" t="39372" r="50000" b="23282"/>
          <a:stretch>
            <a:fillRect/>
          </a:stretch>
        </p:blipFill>
        <p:spPr bwMode="auto">
          <a:xfrm>
            <a:off x="107950" y="692150"/>
            <a:ext cx="23034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 l="28455" t="43652" r="31158" b="19618"/>
          <a:stretch>
            <a:fillRect/>
          </a:stretch>
        </p:blipFill>
        <p:spPr bwMode="auto">
          <a:xfrm>
            <a:off x="5759450" y="4979988"/>
            <a:ext cx="2700338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 rot="7656419">
            <a:off x="1710532" y="2132806"/>
            <a:ext cx="1949450" cy="338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3672185">
            <a:off x="4991100" y="2157413"/>
            <a:ext cx="2092325" cy="269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706563" y="3516313"/>
            <a:ext cx="249237" cy="704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950075" y="3516313"/>
            <a:ext cx="285750" cy="754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Получение гармонических колебаний</a:t>
            </a:r>
            <a:endParaRPr lang="ru-RU" dirty="0"/>
          </a:p>
        </p:txBody>
      </p:sp>
      <p:pic>
        <p:nvPicPr>
          <p:cNvPr id="4" name="1 получение гарм колеб.swf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6512" y="914400"/>
            <a:ext cx="914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График гармонических колебаний</a:t>
            </a:r>
            <a:endParaRPr lang="ru-RU" dirty="0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Рисунок 3" descr="http://www.beluo.ru/u/taranov/kolebayie/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981075"/>
            <a:ext cx="86423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706" y="332656"/>
            <a:ext cx="3245619" cy="234379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Превращение механической энергии при колебательном движении</a:t>
            </a:r>
            <a:endParaRPr lang="ru-RU" dirty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3779912" y="260648"/>
            <a:ext cx="4563988" cy="4419302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5" name="Picture 2"/>
          <p:cNvPicPr/>
          <p:nvPr/>
        </p:nvPicPr>
        <p:blipFill rotWithShape="1">
          <a:blip r:embed="rId2" cstate="print"/>
          <a:srcRect l="70095" b="19077"/>
          <a:stretch/>
        </p:blipFill>
        <p:spPr bwMode="auto">
          <a:xfrm>
            <a:off x="3686174" y="188640"/>
            <a:ext cx="4846265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Маятник Максвелла</a:t>
            </a:r>
            <a:endParaRPr lang="ru-RU" dirty="0"/>
          </a:p>
        </p:txBody>
      </p:sp>
      <p:pic>
        <p:nvPicPr>
          <p:cNvPr id="4" name="3 маятник Максвелла.swf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6512" y="914400"/>
            <a:ext cx="9564555" cy="625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6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u="sng" dirty="0"/>
              <a:t>Задание 1.</a:t>
            </a:r>
            <a:r>
              <a:rPr lang="ru-RU" sz="1400" dirty="0"/>
              <a:t> На рисунке представлены графики зависимости смещения </a:t>
            </a:r>
            <a:r>
              <a:rPr lang="ru-RU" sz="1400" i="1" dirty="0"/>
              <a:t>х</a:t>
            </a:r>
            <a:r>
              <a:rPr lang="ru-RU" sz="1400" dirty="0"/>
              <a:t> грузов от времени </a:t>
            </a:r>
            <a:r>
              <a:rPr lang="ru-RU" sz="1400" i="1" dirty="0"/>
              <a:t>t</a:t>
            </a:r>
            <a:r>
              <a:rPr lang="ru-RU" sz="1400" dirty="0"/>
              <a:t> при колебаниях двух математических маятников. Что вы можете сказать о колебаниях двух этих </a:t>
            </a:r>
            <a:r>
              <a:rPr lang="ru-RU" sz="1400" dirty="0" smtClean="0"/>
              <a:t>тела?</a:t>
            </a:r>
            <a:endParaRPr lang="ru-RU" sz="1400" dirty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Рисунок 3" descr="undefin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0025" y="1058863"/>
            <a:ext cx="6275388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/>
              <a:t>Задание 2.</a:t>
            </a:r>
            <a:r>
              <a:rPr lang="ru-RU" dirty="0"/>
              <a:t> Написать уравнение колебаний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611188" y="5373688"/>
            <a:ext cx="7521575" cy="1035050"/>
          </a:xfrm>
        </p:spPr>
        <p:txBody>
          <a:bodyPr/>
          <a:lstStyle/>
          <a:p>
            <a:r>
              <a:rPr lang="ru-RU" sz="4000" dirty="0" smtClean="0"/>
              <a:t>Ответ: </a:t>
            </a:r>
            <a:r>
              <a:rPr lang="en-US" sz="4000" dirty="0" smtClean="0"/>
              <a:t> x = 0</a:t>
            </a:r>
            <a:r>
              <a:rPr lang="ru-RU" sz="4000" dirty="0" smtClean="0"/>
              <a:t>,4 </a:t>
            </a:r>
            <a:r>
              <a:rPr lang="en-US" sz="4000" dirty="0" smtClean="0"/>
              <a:t>sin</a:t>
            </a:r>
            <a:r>
              <a:rPr lang="ru-RU" sz="4000" dirty="0" smtClean="0"/>
              <a:t> 5</a:t>
            </a:r>
            <a:r>
              <a:rPr lang="el-GR" sz="4000" dirty="0" smtClean="0"/>
              <a:t>π</a:t>
            </a:r>
            <a:r>
              <a:rPr lang="en-US" sz="4000" dirty="0" smtClean="0"/>
              <a:t>t</a:t>
            </a:r>
            <a:endParaRPr lang="ru-RU" sz="4000" dirty="0" smtClean="0"/>
          </a:p>
        </p:txBody>
      </p:sp>
      <p:pic>
        <p:nvPicPr>
          <p:cNvPr id="19459" name="Рисунок 3" descr="http://900igr.net/datai/fizika/Elektromagnitnye-kolebanija/0018-039-Variant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08050"/>
            <a:ext cx="842486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172</Words>
  <Application>Microsoft Office PowerPoint</Application>
  <PresentationFormat>Экран (4:3)</PresentationFormat>
  <Paragraphs>34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Tunga</vt:lpstr>
      <vt:lpstr>Wingdings</vt:lpstr>
      <vt:lpstr>Углы</vt:lpstr>
      <vt:lpstr>Колебательное движение. Маятники.</vt:lpstr>
      <vt:lpstr>Условие возникновения колебаний</vt:lpstr>
      <vt:lpstr>Презентация PowerPoint</vt:lpstr>
      <vt:lpstr>Получение гармонических колебаний</vt:lpstr>
      <vt:lpstr>График гармонических колебаний</vt:lpstr>
      <vt:lpstr>Превращение механической энергии при колебательном движении</vt:lpstr>
      <vt:lpstr>Маятник Максвелла</vt:lpstr>
      <vt:lpstr>Задание 1. На рисунке представлены графики зависимости смещения х грузов от времени t при колебаниях двух математических маятников. Что вы можете сказать о колебаниях двух этих тела?</vt:lpstr>
      <vt:lpstr>Задание 2. Написать уравнение колебаний.</vt:lpstr>
      <vt:lpstr>Это интересно!!!</vt:lpstr>
      <vt:lpstr>Презентация PowerPoint</vt:lpstr>
      <vt:lpstr>Выполните устно</vt:lpstr>
      <vt:lpstr>Выполните письменно</vt:lpstr>
      <vt:lpstr>Задание 8.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ОУ</dc:title>
  <dc:creator>Biryukov</dc:creator>
  <cp:lastModifiedBy>Елена Бирюкова</cp:lastModifiedBy>
  <cp:revision>45</cp:revision>
  <dcterms:created xsi:type="dcterms:W3CDTF">2014-02-02T16:42:33Z</dcterms:created>
  <dcterms:modified xsi:type="dcterms:W3CDTF">2014-11-02T19:53:05Z</dcterms:modified>
</cp:coreProperties>
</file>