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64" r:id="rId3"/>
    <p:sldId id="353" r:id="rId4"/>
    <p:sldId id="326" r:id="rId5"/>
    <p:sldId id="327" r:id="rId6"/>
    <p:sldId id="319" r:id="rId7"/>
    <p:sldId id="282" r:id="rId8"/>
    <p:sldId id="341" r:id="rId9"/>
    <p:sldId id="281" r:id="rId10"/>
    <p:sldId id="320" r:id="rId11"/>
    <p:sldId id="35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8BA"/>
    <a:srgbClr val="EFF282"/>
    <a:srgbClr val="F9FAD6"/>
    <a:srgbClr val="6C320E"/>
    <a:srgbClr val="F5FDC7"/>
    <a:srgbClr val="A50021"/>
    <a:srgbClr val="F9E0CB"/>
    <a:srgbClr val="3A1B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84" autoAdjust="0"/>
    <p:restoredTop sz="94660"/>
  </p:normalViewPr>
  <p:slideViewPr>
    <p:cSldViewPr>
      <p:cViewPr varScale="1">
        <p:scale>
          <a:sx n="97" d="100"/>
          <a:sy n="97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6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14217-8FEC-4FEE-86EA-0A208A506C2D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A81FA-87F8-4973-9486-672EFD0FA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F8F6D-B375-4952-9625-D26E3EF6FE8A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51431-E498-48F7-84B0-DE44E7438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CC1B8-989C-4F17-8ED7-AC85505D5BA5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56D8A-E8D9-4A2E-AE8C-DC16B7CE1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3F4331-BB06-4739-9EDB-FCA0EC863924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4ECA786-DD1B-4D4F-AD4E-FD0DFC681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DD303-86A2-49B5-9A47-1C89F96F76E2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D4887-67E3-429C-B44A-40594A421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EEDD9-4800-46E3-AFA6-3D48669821A7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3D8BF-F2F2-4E72-B90D-5B6AE9FE7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88A64-D877-4C68-8A18-B9E839EB07DF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DAD1-C526-4151-B45F-5433D82F4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6C49DC-0911-48B0-A54E-5AB7F736531B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14C1AF4-21C3-414D-B2DD-6CAE9FD08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BB8A8-1061-4164-BD3C-9F3F9353AB46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3D47-A318-46B9-8581-E6077476D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B474803-1180-4593-B083-D0D19E058D9B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257905B-1C7D-48B8-AEE7-2BB1AFCDB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17E310-5DAE-4AB9-8680-88D3855AC312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2E66C9-F552-444C-845F-19FFA1959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C436F90-201C-4DFE-9864-892C84547979}" type="datetimeFigureOut">
              <a:rPr lang="ru-RU"/>
              <a:pPr>
                <a:defRPr/>
              </a:pPr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CFD766F-CF5A-402B-A5FC-90F75FF799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7" r:id="rId4"/>
    <p:sldLayoutId id="2147483668" r:id="rId5"/>
    <p:sldLayoutId id="2147483675" r:id="rId6"/>
    <p:sldLayoutId id="2147483669" r:id="rId7"/>
    <p:sldLayoutId id="2147483676" r:id="rId8"/>
    <p:sldLayoutId id="2147483677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286000" y="1341438"/>
            <a:ext cx="6172200" cy="23034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ru-RU" sz="2000" i="1" cap="none" dirty="0" smtClean="0">
                <a:solidFill>
                  <a:srgbClr val="9A3D01"/>
                </a:solidFill>
              </a:rPr>
              <a:t>ПРИМЕНЕНИЕ МЕТОДА ПРОЕКТА </a:t>
            </a:r>
            <a:r>
              <a:rPr lang="ru-RU" sz="2000" i="1" cap="none" dirty="0" smtClean="0">
                <a:solidFill>
                  <a:srgbClr val="9A3D01"/>
                </a:solidFill>
                <a:latin typeface="Arial" charset="0"/>
              </a:rPr>
              <a:t> </a:t>
            </a:r>
            <a:r>
              <a:rPr lang="ru-RU" sz="2000" i="1" cap="none" dirty="0" smtClean="0">
                <a:solidFill>
                  <a:srgbClr val="9A3D01"/>
                </a:solidFill>
              </a:rPr>
              <a:t> </a:t>
            </a:r>
            <a:br>
              <a:rPr lang="ru-RU" sz="2000" i="1" cap="none" dirty="0" smtClean="0">
                <a:solidFill>
                  <a:srgbClr val="9A3D01"/>
                </a:solidFill>
              </a:rPr>
            </a:br>
            <a:r>
              <a:rPr lang="ru-RU" sz="2000" i="1" cap="none" dirty="0" smtClean="0">
                <a:solidFill>
                  <a:srgbClr val="9A3D01"/>
                </a:solidFill>
              </a:rPr>
              <a:t>В ОБРАЗОВАТЕЛЬНОЙ ОБЛАСТИ </a:t>
            </a:r>
            <a:br>
              <a:rPr lang="ru-RU" sz="2000" i="1" cap="none" dirty="0" smtClean="0">
                <a:solidFill>
                  <a:srgbClr val="9A3D01"/>
                </a:solidFill>
              </a:rPr>
            </a:br>
            <a:r>
              <a:rPr lang="ru-RU" sz="2000" i="1" cap="none" dirty="0" smtClean="0">
                <a:solidFill>
                  <a:srgbClr val="9A3D01"/>
                </a:solidFill>
              </a:rPr>
              <a:t>«ИСКУССТВО И ТЕХНОЛОГИЯ»</a:t>
            </a:r>
            <a:br>
              <a:rPr lang="ru-RU" sz="2000" i="1" cap="none" dirty="0" smtClean="0">
                <a:solidFill>
                  <a:srgbClr val="9A3D01"/>
                </a:solidFill>
              </a:rPr>
            </a:br>
            <a:endParaRPr lang="ru-RU" sz="2000" i="1" cap="none" dirty="0" smtClean="0">
              <a:solidFill>
                <a:srgbClr val="9A3D01"/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475" y="4868863"/>
            <a:ext cx="5038725" cy="1449387"/>
          </a:xfrm>
        </p:spPr>
        <p:txBody>
          <a:bodyPr/>
          <a:lstStyle/>
          <a:p>
            <a:pPr algn="r" eaLnBrk="1" hangingPunct="1"/>
            <a:r>
              <a:rPr lang="ru-RU" smtClean="0">
                <a:solidFill>
                  <a:srgbClr val="320000"/>
                </a:solidFill>
              </a:rPr>
              <a:t>из опыта работы учителя изобразительного искусства и черчения </a:t>
            </a:r>
          </a:p>
          <a:p>
            <a:pPr algn="r" eaLnBrk="1" hangingPunct="1"/>
            <a:r>
              <a:rPr lang="ru-RU" smtClean="0">
                <a:solidFill>
                  <a:srgbClr val="320000"/>
                </a:solidFill>
              </a:rPr>
              <a:t>Матюшиной Светланы Алексеевны</a:t>
            </a:r>
          </a:p>
        </p:txBody>
      </p:sp>
      <p:pic>
        <p:nvPicPr>
          <p:cNvPr id="13315" name="Рисунок 3"/>
          <p:cNvPicPr>
            <a:picLocks noChangeAspect="1" noChangeArrowheads="1"/>
          </p:cNvPicPr>
          <p:nvPr/>
        </p:nvPicPr>
        <p:blipFill>
          <a:blip r:embed="rId2"/>
          <a:srcRect l="21169" t="39262" r="58012" b="36154"/>
          <a:stretch>
            <a:fillRect/>
          </a:stretch>
        </p:blipFill>
        <p:spPr bwMode="auto">
          <a:xfrm>
            <a:off x="7668343" y="404813"/>
            <a:ext cx="1021631" cy="85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4578" name="Picture 6" descr="C:\Users\колян\Desktop\Новая папка\IMG_003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820738"/>
            <a:ext cx="7697787" cy="539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cap="none" smtClean="0"/>
          </a:p>
        </p:txBody>
      </p:sp>
      <p:sp>
        <p:nvSpPr>
          <p:cNvPr id="94211" name="Rectangle 3"/>
          <p:cNvSpPr>
            <a:spLocks noGrp="1"/>
          </p:cNvSpPr>
          <p:nvPr>
            <p:ph type="body" idx="4294967295"/>
          </p:nvPr>
        </p:nvSpPr>
        <p:spPr>
          <a:xfrm>
            <a:off x="827088" y="1600200"/>
            <a:ext cx="7489825" cy="4873625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endParaRPr lang="ru-RU" sz="4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Спасибо за внимание !</a:t>
            </a:r>
          </a:p>
        </p:txBody>
      </p:sp>
      <p:pic>
        <p:nvPicPr>
          <p:cNvPr id="114691" name="Рисунок 3"/>
          <p:cNvPicPr>
            <a:picLocks noChangeAspect="1" noChangeArrowheads="1"/>
          </p:cNvPicPr>
          <p:nvPr/>
        </p:nvPicPr>
        <p:blipFill>
          <a:blip r:embed="rId2"/>
          <a:srcRect l="21169" t="39262" r="58012" b="36154"/>
          <a:stretch>
            <a:fillRect/>
          </a:stretch>
        </p:blipFill>
        <p:spPr bwMode="auto">
          <a:xfrm>
            <a:off x="7235825" y="476250"/>
            <a:ext cx="1165225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cap="none" smtClean="0"/>
          </a:p>
        </p:txBody>
      </p:sp>
      <p:sp>
        <p:nvSpPr>
          <p:cNvPr id="12800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68413"/>
            <a:ext cx="7467600" cy="5205412"/>
          </a:xfrm>
        </p:spPr>
        <p:txBody>
          <a:bodyPr/>
          <a:lstStyle/>
          <a:p>
            <a:r>
              <a:rPr lang="ru-RU" sz="2800" smtClean="0">
                <a:solidFill>
                  <a:srgbClr val="3A1B08"/>
                </a:solidFill>
              </a:rPr>
              <a:t>Формирование ключевых компетенций - это выращивание функционально грамотной личности - </a:t>
            </a:r>
            <a:r>
              <a:rPr lang="ru-RU" sz="2800" b="1" smtClean="0">
                <a:solidFill>
                  <a:srgbClr val="3A1B08"/>
                </a:solidFill>
              </a:rPr>
              <a:t>"личности, способной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отношений".</a:t>
            </a:r>
            <a:r>
              <a:rPr lang="ru-RU" sz="2800" smtClean="0">
                <a:solidFill>
                  <a:srgbClr val="3A1B08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620713"/>
            <a:ext cx="7467600" cy="9366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cap="none" smtClean="0">
                <a:solidFill>
                  <a:srgbClr val="6C320E"/>
                </a:solidFill>
              </a:rPr>
              <a:t>Цели, на которые целесообразно обратить особое внимание</a:t>
            </a:r>
            <a:r>
              <a:rPr lang="en-US" sz="2000" b="1" cap="none" smtClean="0">
                <a:solidFill>
                  <a:srgbClr val="6C320E"/>
                </a:solidFill>
              </a:rPr>
              <a:t>:</a:t>
            </a:r>
            <a:endParaRPr lang="ru-RU" sz="2000" b="1" cap="none" smtClean="0">
              <a:solidFill>
                <a:srgbClr val="6C320E"/>
              </a:solidFill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3419475" y="2060575"/>
            <a:ext cx="2159000" cy="431800"/>
          </a:xfrm>
          <a:prstGeom prst="rect">
            <a:avLst/>
          </a:prstGeom>
          <a:solidFill>
            <a:srgbClr val="F5FDC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формирование</a:t>
            </a:r>
          </a:p>
        </p:txBody>
      </p:sp>
      <p:sp>
        <p:nvSpPr>
          <p:cNvPr id="15364" name="Oval 5"/>
          <p:cNvSpPr>
            <a:spLocks noChangeArrowheads="1"/>
          </p:cNvSpPr>
          <p:nvPr/>
        </p:nvSpPr>
        <p:spPr bwMode="auto">
          <a:xfrm>
            <a:off x="323850" y="2565400"/>
            <a:ext cx="2881313" cy="1657350"/>
          </a:xfrm>
          <a:prstGeom prst="ellipse">
            <a:avLst/>
          </a:prstGeom>
          <a:solidFill>
            <a:srgbClr val="F9FAD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коммуникативных</a:t>
            </a:r>
          </a:p>
          <a:p>
            <a:pPr algn="ctr"/>
            <a:r>
              <a:rPr lang="ru-RU" sz="1400" b="1"/>
              <a:t> навыков</a:t>
            </a:r>
          </a:p>
          <a:p>
            <a:pPr algn="ctr"/>
            <a:r>
              <a:rPr lang="ru-RU" sz="1400" b="1"/>
              <a:t>(партнёрское общение)</a:t>
            </a:r>
          </a:p>
        </p:txBody>
      </p:sp>
      <p:sp>
        <p:nvSpPr>
          <p:cNvPr id="15365" name="Oval 6"/>
          <p:cNvSpPr>
            <a:spLocks noChangeArrowheads="1"/>
          </p:cNvSpPr>
          <p:nvPr/>
        </p:nvSpPr>
        <p:spPr bwMode="auto">
          <a:xfrm>
            <a:off x="5508625" y="2708275"/>
            <a:ext cx="2952750" cy="1655763"/>
          </a:xfrm>
          <a:prstGeom prst="ellipse">
            <a:avLst/>
          </a:prstGeom>
          <a:solidFill>
            <a:srgbClr val="F9FAD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навыков работы </a:t>
            </a:r>
          </a:p>
          <a:p>
            <a:pPr algn="ctr"/>
            <a:r>
              <a:rPr lang="ru-RU" sz="1400" b="1"/>
              <a:t>с информацией (сбор,</a:t>
            </a:r>
          </a:p>
          <a:p>
            <a:pPr algn="ctr"/>
            <a:r>
              <a:rPr lang="ru-RU" sz="1400" b="1"/>
              <a:t>систематизация, хранение,</a:t>
            </a:r>
          </a:p>
          <a:p>
            <a:pPr algn="ctr"/>
            <a:r>
              <a:rPr lang="ru-RU" sz="1400" b="1"/>
              <a:t>использование)</a:t>
            </a:r>
          </a:p>
        </p:txBody>
      </p:sp>
      <p:sp>
        <p:nvSpPr>
          <p:cNvPr id="15366" name="Oval 7"/>
          <p:cNvSpPr>
            <a:spLocks noChangeArrowheads="1"/>
          </p:cNvSpPr>
          <p:nvPr/>
        </p:nvSpPr>
        <p:spPr bwMode="auto">
          <a:xfrm>
            <a:off x="1116013" y="4508500"/>
            <a:ext cx="2952750" cy="1655763"/>
          </a:xfrm>
          <a:prstGeom prst="ellipse">
            <a:avLst/>
          </a:prstGeom>
          <a:solidFill>
            <a:srgbClr val="F9FAD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навыков организации </a:t>
            </a:r>
          </a:p>
          <a:p>
            <a:pPr algn="ctr"/>
            <a:r>
              <a:rPr lang="ru-RU" sz="1400" b="1"/>
              <a:t>рабочего пространства</a:t>
            </a:r>
          </a:p>
          <a:p>
            <a:pPr algn="ctr"/>
            <a:r>
              <a:rPr lang="ru-RU" sz="1400" b="1"/>
              <a:t>и использование</a:t>
            </a:r>
          </a:p>
          <a:p>
            <a:pPr algn="ctr"/>
            <a:r>
              <a:rPr lang="ru-RU" sz="1400" b="1"/>
              <a:t>рабочего времени</a:t>
            </a:r>
          </a:p>
        </p:txBody>
      </p:sp>
      <p:sp>
        <p:nvSpPr>
          <p:cNvPr id="15367" name="Oval 8"/>
          <p:cNvSpPr>
            <a:spLocks noChangeArrowheads="1"/>
          </p:cNvSpPr>
          <p:nvPr/>
        </p:nvSpPr>
        <p:spPr bwMode="auto">
          <a:xfrm>
            <a:off x="4643438" y="4581525"/>
            <a:ext cx="3024187" cy="1584325"/>
          </a:xfrm>
          <a:prstGeom prst="ellipse">
            <a:avLst/>
          </a:prstGeom>
          <a:solidFill>
            <a:srgbClr val="F9FAD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/>
              <a:t>умения оценивать свои</a:t>
            </a:r>
          </a:p>
          <a:p>
            <a:pPr algn="ctr"/>
            <a:r>
              <a:rPr lang="ru-RU" sz="1400" b="1"/>
              <a:t>возможности, осознавать</a:t>
            </a:r>
          </a:p>
          <a:p>
            <a:pPr algn="ctr"/>
            <a:r>
              <a:rPr lang="ru-RU" sz="1400" b="1"/>
              <a:t>свои интересы и делать</a:t>
            </a:r>
          </a:p>
          <a:p>
            <a:pPr algn="ctr"/>
            <a:r>
              <a:rPr lang="ru-RU" sz="1400" b="1"/>
              <a:t> осознанный выбор)</a:t>
            </a:r>
          </a:p>
        </p:txBody>
      </p:sp>
      <p:sp>
        <p:nvSpPr>
          <p:cNvPr id="15368" name="Line 10"/>
          <p:cNvSpPr>
            <a:spLocks noChangeShapeType="1"/>
          </p:cNvSpPr>
          <p:nvPr/>
        </p:nvSpPr>
        <p:spPr bwMode="auto">
          <a:xfrm flipH="1">
            <a:off x="2916238" y="2492375"/>
            <a:ext cx="50323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5580063" y="2492375"/>
            <a:ext cx="5048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 flipH="1">
            <a:off x="3492500" y="2492375"/>
            <a:ext cx="574675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>
            <a:off x="4787900" y="2492375"/>
            <a:ext cx="720725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5689600" cy="41751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1113" y="1700213"/>
            <a:ext cx="5975350" cy="5762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accent1">
                    <a:lumMod val="50000"/>
                  </a:schemeClr>
                </a:solidFill>
              </a:rPr>
              <a:t>межпредметный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 (художественно-графический) 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55650" y="2708275"/>
            <a:ext cx="3311525" cy="649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черчение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87900" y="2708275"/>
            <a:ext cx="3240088" cy="649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искусство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84213" y="3789363"/>
            <a:ext cx="3311525" cy="25923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темы</a:t>
            </a:r>
          </a:p>
          <a:p>
            <a:pPr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1. «Строительные чертежи».</a:t>
            </a:r>
          </a:p>
          <a:p>
            <a:pPr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2. «Правила оформления чертежей».</a:t>
            </a:r>
          </a:p>
          <a:p>
            <a:pPr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3. «Чертёжный шрифт».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87900" y="3789363"/>
            <a:ext cx="3240088" cy="25923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темы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Гармония и выразительность плоскостной композиции».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«Стилизация».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«Организация пространства».</a:t>
            </a:r>
          </a:p>
        </p:txBody>
      </p:sp>
      <p:pic>
        <p:nvPicPr>
          <p:cNvPr id="184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525" y="134938"/>
            <a:ext cx="1095375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1113" y="260350"/>
            <a:ext cx="5975350" cy="889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«План парка культуры и отдыха» универсальный творческий проект</a:t>
            </a:r>
          </a:p>
          <a:p>
            <a:pPr algn="ctr">
              <a:defRPr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6" name="Прямая со стрелкой 5"/>
          <p:cNvCxnSpPr>
            <a:stCxn id="3" idx="2"/>
            <a:endCxn id="4" idx="0"/>
          </p:cNvCxnSpPr>
          <p:nvPr/>
        </p:nvCxnSpPr>
        <p:spPr>
          <a:xfrm>
            <a:off x="4268788" y="1149350"/>
            <a:ext cx="0" cy="550863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555875" y="2276475"/>
            <a:ext cx="360363" cy="4318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580063" y="2276475"/>
            <a:ext cx="504825" cy="4318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14" idx="2"/>
          </p:cNvCxnSpPr>
          <p:nvPr/>
        </p:nvCxnSpPr>
        <p:spPr>
          <a:xfrm>
            <a:off x="2411413" y="3357563"/>
            <a:ext cx="0" cy="4318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5" idx="2"/>
            <a:endCxn id="17" idx="0"/>
          </p:cNvCxnSpPr>
          <p:nvPr/>
        </p:nvCxnSpPr>
        <p:spPr>
          <a:xfrm>
            <a:off x="6408738" y="3357563"/>
            <a:ext cx="0" cy="4318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46" name="Рисунок 19"/>
          <p:cNvPicPr>
            <a:picLocks noChangeAspect="1" noChangeArrowheads="1"/>
          </p:cNvPicPr>
          <p:nvPr/>
        </p:nvPicPr>
        <p:blipFill>
          <a:blip r:embed="rId3"/>
          <a:srcRect l="21169" t="39262" r="58012" b="36154"/>
          <a:stretch>
            <a:fillRect/>
          </a:stretch>
        </p:blipFill>
        <p:spPr bwMode="auto">
          <a:xfrm>
            <a:off x="7445375" y="307975"/>
            <a:ext cx="1165225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 bwMode="auto">
          <a:xfrm>
            <a:off x="3995738" y="274638"/>
            <a:ext cx="4537075" cy="11922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r">
              <a:defRPr/>
            </a:pPr>
            <a:r>
              <a:rPr lang="ru-RU" sz="1800" b="1" cap="none" smtClean="0">
                <a:solidFill>
                  <a:srgbClr val="9A3D01"/>
                </a:solidFill>
              </a:rPr>
              <a:t> </a:t>
            </a:r>
            <a:r>
              <a:rPr lang="ru-RU" sz="1400" b="1" cap="none" smtClean="0">
                <a:solidFill>
                  <a:srgbClr val="9A3D01"/>
                </a:solidFill>
              </a:rPr>
              <a:t>РАБОЧИЙ МАТЕРИАЛ К ПРОЕКТУ (РАЗРАБОТКА УСЛОВНЫХ ОБОЗНАЧЕНИЙ ОБЪЕКТОВ ПАРКА (ЗАПИСИ, ЭСКИЗЫ), ЗАРИСОВКА ПЛАНА ПАРКА С УЧЁТОМ, ПОСТАВЛЕННЫХ ЗАДАЧ)</a:t>
            </a:r>
            <a:r>
              <a:rPr lang="ru-RU" sz="1600" b="1" cap="none" smtClean="0">
                <a:solidFill>
                  <a:srgbClr val="9A3D01"/>
                </a:solidFill>
              </a:rPr>
              <a:t> </a:t>
            </a:r>
          </a:p>
        </p:txBody>
      </p:sp>
      <p:pic>
        <p:nvPicPr>
          <p:cNvPr id="19458" name="Picture 7" descr="C:\Users\колян\Desktop\фото-проекты\IMG_0605 - коп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9238" y="2997200"/>
            <a:ext cx="1535112" cy="2924175"/>
          </a:xfrm>
        </p:spPr>
      </p:pic>
      <p:pic>
        <p:nvPicPr>
          <p:cNvPr id="19459" name="Picture 6" descr="C:\Users\колян\Desktop\фото-проекты\IMG_06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3284538"/>
            <a:ext cx="1789112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9238" y="188913"/>
            <a:ext cx="2735262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C:\Users\колян\Desktop\Новая папка\IMG_00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2420938"/>
            <a:ext cx="423703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3" descr="F:\ПРОЕКТЫ\фото-проекты\IMG_060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84363" y="682625"/>
            <a:ext cx="1979612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 bwMode="auto">
          <a:xfrm>
            <a:off x="3924300" y="274638"/>
            <a:ext cx="4392613" cy="8572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r">
              <a:defRPr/>
            </a:pPr>
            <a:r>
              <a:rPr lang="ru-RU" sz="1600" b="1" cap="none" smtClean="0">
                <a:solidFill>
                  <a:srgbClr val="9A3D01"/>
                </a:solidFill>
              </a:rPr>
              <a:t>РАБОТА НАД ХУДОЖЕСТВЕННО-ГРАФИЧЕСКИМ ПРОЕКТОМ «ПЛАН ПАРКА КУЛЬТУРЫ И ОТДЫХА» </a:t>
            </a:r>
            <a:r>
              <a:rPr lang="ru-RU" sz="1600" b="1" cap="none" smtClean="0">
                <a:solidFill>
                  <a:srgbClr val="9A3D01"/>
                </a:solidFill>
                <a:latin typeface="Arial" charset="0"/>
              </a:rPr>
              <a:t/>
            </a:r>
            <a:br>
              <a:rPr lang="ru-RU" sz="1600" b="1" cap="none" smtClean="0">
                <a:solidFill>
                  <a:srgbClr val="9A3D01"/>
                </a:solidFill>
                <a:latin typeface="Arial" charset="0"/>
              </a:rPr>
            </a:br>
            <a:r>
              <a:rPr lang="ru-RU" sz="1600" b="1" cap="none" smtClean="0">
                <a:solidFill>
                  <a:srgbClr val="9A3D01"/>
                </a:solidFill>
              </a:rPr>
              <a:t> 8 КЛАСС</a:t>
            </a:r>
            <a:endParaRPr lang="ru-RU" sz="1600" cap="none" smtClean="0"/>
          </a:p>
        </p:txBody>
      </p:sp>
      <p:pic>
        <p:nvPicPr>
          <p:cNvPr id="20482" name="Picture 2" descr="C:\Users\колян\Desktop\Новая папка\IMG_005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3913" y="411163"/>
            <a:ext cx="2767012" cy="3241675"/>
          </a:xfrm>
        </p:spPr>
      </p:pic>
      <p:pic>
        <p:nvPicPr>
          <p:cNvPr id="20483" name="Picture 3" descr="C:\Users\колян\Desktop\Новая папка\IMG_00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6125" y="1268413"/>
            <a:ext cx="33591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C:\Users\колян\Desktop\Новая папка\IMG_00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0538" y="4022725"/>
            <a:ext cx="3433762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C:\Users\колян\Desktop\Новая папка\IMG_005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060825"/>
            <a:ext cx="3408363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7467600" cy="865187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1506" name="Picture 2" descr="C:\Users\колян\Desktop\фото-проекты\IMG_00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635000"/>
            <a:ext cx="3635375" cy="2744788"/>
          </a:xfrm>
        </p:spPr>
      </p:pic>
      <p:pic>
        <p:nvPicPr>
          <p:cNvPr id="21507" name="Picture 3" descr="C:\Users\колян\Desktop\фото-проекты\IMG_0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20713"/>
            <a:ext cx="3684587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C:\Users\колян\Desktop\фото-проекты\IMG_0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9950" y="3644900"/>
            <a:ext cx="3611563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C:\Users\колян\Desktop\фото-проекты\IMG_00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3644900"/>
            <a:ext cx="36496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4905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b="1" cap="none" smtClean="0">
                <a:solidFill>
                  <a:srgbClr val="9A3D01"/>
                </a:solidFill>
              </a:rPr>
              <a:t>ЗАЩИТА  ПРОЕКТОВ</a:t>
            </a:r>
          </a:p>
        </p:txBody>
      </p:sp>
      <p:pic>
        <p:nvPicPr>
          <p:cNvPr id="22530" name="Picture 2" descr="C:\Users\колян\Desktop\Новая папка\IMG_007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46100" y="2565400"/>
            <a:ext cx="3070225" cy="3924300"/>
          </a:xfrm>
        </p:spPr>
      </p:pic>
      <p:pic>
        <p:nvPicPr>
          <p:cNvPr id="22531" name="Picture 3" descr="C:\Users\колян\Desktop\Новая папка\IMG_00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6838" y="2565400"/>
            <a:ext cx="4548187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750" y="836613"/>
            <a:ext cx="7845425" cy="1368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ts val="1650"/>
              </a:lnSpc>
              <a:buSzPts val="1000"/>
              <a:tabLst>
                <a:tab pos="457200" algn="l"/>
              </a:tabLst>
              <a:defRPr/>
            </a:pPr>
            <a:r>
              <a:rPr lang="ru-RU">
                <a:solidFill>
                  <a:schemeClr val="tx1"/>
                </a:solidFill>
                <a:latin typeface="Arial" charset="0"/>
              </a:rPr>
              <a:t>Каждый проект должен быть доведён до успешного завершения, оставляя у учащихся ощущение гордости за полученный результат. Виды презентационных проектов могут быть различными, например,  защита.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4175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2200" b="1" cap="none" smtClean="0">
                <a:solidFill>
                  <a:srgbClr val="9A3D01"/>
                </a:solidFill>
              </a:rPr>
              <a:t>РАБОТЫ УЧАЩИХСЯ</a:t>
            </a:r>
          </a:p>
        </p:txBody>
      </p:sp>
      <p:pic>
        <p:nvPicPr>
          <p:cNvPr id="23554" name="Picture 2" descr="C:\Users\колян\Desktop\фото-проекты\IMG_06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0538" y="792163"/>
            <a:ext cx="3870325" cy="2909887"/>
          </a:xfrm>
        </p:spPr>
      </p:pic>
      <p:pic>
        <p:nvPicPr>
          <p:cNvPr id="23555" name="Picture 3" descr="C:\Users\колян\Desktop\фото-проекты\IMG_06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836613"/>
            <a:ext cx="3863975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C:\Users\колян\Desktop\фото-проекты\IMG_06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3860800"/>
            <a:ext cx="389255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C:\Users\колян\Desktop\фото-проекты\IMG_06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810000"/>
            <a:ext cx="3856037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2515</TotalTime>
  <Words>200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ПРИМЕНЕНИЕ МЕТОДА ПРОЕКТА    В ОБРАЗОВАТЕЛЬНОЙ ОБЛАСТИ  «ИСКУССТВО И ТЕХНОЛОГИЯ» </vt:lpstr>
      <vt:lpstr>Презентация PowerPoint</vt:lpstr>
      <vt:lpstr>Цели, на которые целесообразно обратить особое внимание:</vt:lpstr>
      <vt:lpstr>Презентация PowerPoint</vt:lpstr>
      <vt:lpstr> РАБОЧИЙ МАТЕРИАЛ К ПРОЕКТУ (РАЗРАБОТКА УСЛОВНЫХ ОБОЗНАЧЕНИЙ ОБЪЕКТОВ ПАРКА (ЗАПИСИ, ЭСКИЗЫ), ЗАРИСОВКА ПЛАНА ПАРКА С УЧЁТОМ, ПОСТАВЛЕННЫХ ЗАДАЧ) </vt:lpstr>
      <vt:lpstr>РАБОТА НАД ХУДОЖЕСТВЕННО-ГРАФИЧЕСКИМ ПРОЕКТОМ «ПЛАН ПАРКА КУЛЬТУРЫ И ОТДЫХА»   8 КЛАСС</vt:lpstr>
      <vt:lpstr>Презентация PowerPoint</vt:lpstr>
      <vt:lpstr>ЗАЩИТА  ПРОЕКТОВ</vt:lpstr>
      <vt:lpstr>РАБОТЫ УЧАЩИХСЯ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колян</dc:creator>
  <cp:lastModifiedBy>Сиета</cp:lastModifiedBy>
  <cp:revision>137</cp:revision>
  <cp:lastPrinted>2002-01-02T07:55:26Z</cp:lastPrinted>
  <dcterms:created xsi:type="dcterms:W3CDTF">2014-01-10T13:40:31Z</dcterms:created>
  <dcterms:modified xsi:type="dcterms:W3CDTF">2014-11-03T13:43:26Z</dcterms:modified>
</cp:coreProperties>
</file>