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0"/>
  </p:notes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4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96" y="-4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21EFCC8-2D61-47E0-BFC2-4E3D3BF19E6D}" type="datetimeFigureOut">
              <a:rPr lang="ru-RU" smtClean="0"/>
              <a:pPr/>
              <a:t>03.11.2014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09C9AED-7E57-4443-96BC-4FA75292353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38EBEC-A807-4FFD-8C6B-3543C7AA5695}" type="datetimeFigureOut">
              <a:rPr lang="ru-RU" smtClean="0"/>
              <a:pPr/>
              <a:t>03.11.2014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37E089-DA80-40F2-BC97-C6C598BE9C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38EBEC-A807-4FFD-8C6B-3543C7AA5695}" type="datetimeFigureOut">
              <a:rPr lang="ru-RU" smtClean="0"/>
              <a:pPr/>
              <a:t>03.11.2014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37E089-DA80-40F2-BC97-C6C598BE9C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38EBEC-A807-4FFD-8C6B-3543C7AA5695}" type="datetimeFigureOut">
              <a:rPr lang="ru-RU" smtClean="0"/>
              <a:pPr/>
              <a:t>03.11.2014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37E089-DA80-40F2-BC97-C6C598BE9C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38EBEC-A807-4FFD-8C6B-3543C7AA5695}" type="datetimeFigureOut">
              <a:rPr lang="ru-RU" smtClean="0"/>
              <a:pPr/>
              <a:t>03.11.2014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37E089-DA80-40F2-BC97-C6C598BE9C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38EBEC-A807-4FFD-8C6B-3543C7AA5695}" type="datetimeFigureOut">
              <a:rPr lang="ru-RU" smtClean="0"/>
              <a:pPr/>
              <a:t>03.11.2014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37E089-DA80-40F2-BC97-C6C598BE9C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38EBEC-A807-4FFD-8C6B-3543C7AA5695}" type="datetimeFigureOut">
              <a:rPr lang="ru-RU" smtClean="0"/>
              <a:pPr/>
              <a:t>03.11.2014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37E089-DA80-40F2-BC97-C6C598BE9C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38EBEC-A807-4FFD-8C6B-3543C7AA5695}" type="datetimeFigureOut">
              <a:rPr lang="ru-RU" smtClean="0"/>
              <a:pPr/>
              <a:t>03.11.2014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37E089-DA80-40F2-BC97-C6C598BE9C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38EBEC-A807-4FFD-8C6B-3543C7AA5695}" type="datetimeFigureOut">
              <a:rPr lang="ru-RU" smtClean="0"/>
              <a:pPr/>
              <a:t>03.11.2014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37E089-DA80-40F2-BC97-C6C598BE9C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38EBEC-A807-4FFD-8C6B-3543C7AA5695}" type="datetimeFigureOut">
              <a:rPr lang="ru-RU" smtClean="0"/>
              <a:pPr/>
              <a:t>03.11.2014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37E089-DA80-40F2-BC97-C6C598BE9C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38EBEC-A807-4FFD-8C6B-3543C7AA5695}" type="datetimeFigureOut">
              <a:rPr lang="ru-RU" smtClean="0"/>
              <a:pPr/>
              <a:t>03.11.2014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37E089-DA80-40F2-BC97-C6C598BE9C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38EBEC-A807-4FFD-8C6B-3543C7AA5695}" type="datetimeFigureOut">
              <a:rPr lang="ru-RU" smtClean="0"/>
              <a:pPr/>
              <a:t>03.11.2014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37E089-DA80-40F2-BC97-C6C598BE9C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38EBEC-A807-4FFD-8C6B-3543C7AA5695}" type="datetimeFigureOut">
              <a:rPr lang="ru-RU" smtClean="0"/>
              <a:pPr/>
              <a:t>03.11.2014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37E089-DA80-40F2-BC97-C6C598BE9C3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643042" y="2000240"/>
            <a:ext cx="2143140" cy="285752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286380" y="3000372"/>
            <a:ext cx="1571636" cy="1857388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Овал 16"/>
          <p:cNvSpPr/>
          <p:nvPr/>
        </p:nvSpPr>
        <p:spPr>
          <a:xfrm>
            <a:off x="2428860" y="2571744"/>
            <a:ext cx="357190" cy="357190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Овал 17"/>
          <p:cNvSpPr/>
          <p:nvPr/>
        </p:nvSpPr>
        <p:spPr>
          <a:xfrm>
            <a:off x="1928794" y="2214554"/>
            <a:ext cx="357190" cy="357190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Овал 18"/>
          <p:cNvSpPr/>
          <p:nvPr/>
        </p:nvSpPr>
        <p:spPr>
          <a:xfrm>
            <a:off x="3286116" y="3571876"/>
            <a:ext cx="357190" cy="357190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Овал 19"/>
          <p:cNvSpPr/>
          <p:nvPr/>
        </p:nvSpPr>
        <p:spPr>
          <a:xfrm>
            <a:off x="2428860" y="3429000"/>
            <a:ext cx="357190" cy="357190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Овал 20"/>
          <p:cNvSpPr/>
          <p:nvPr/>
        </p:nvSpPr>
        <p:spPr>
          <a:xfrm>
            <a:off x="1928794" y="3000372"/>
            <a:ext cx="357190" cy="357190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Овал 21"/>
          <p:cNvSpPr/>
          <p:nvPr/>
        </p:nvSpPr>
        <p:spPr>
          <a:xfrm>
            <a:off x="2857488" y="3071810"/>
            <a:ext cx="357190" cy="357190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Овал 22"/>
          <p:cNvSpPr/>
          <p:nvPr/>
        </p:nvSpPr>
        <p:spPr>
          <a:xfrm>
            <a:off x="3286116" y="2714620"/>
            <a:ext cx="357190" cy="357190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Овал 23"/>
          <p:cNvSpPr/>
          <p:nvPr/>
        </p:nvSpPr>
        <p:spPr>
          <a:xfrm>
            <a:off x="2928926" y="2214554"/>
            <a:ext cx="357190" cy="357190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Овал 24"/>
          <p:cNvSpPr/>
          <p:nvPr/>
        </p:nvSpPr>
        <p:spPr>
          <a:xfrm>
            <a:off x="3286116" y="4357694"/>
            <a:ext cx="357190" cy="357190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Овал 26"/>
          <p:cNvSpPr/>
          <p:nvPr/>
        </p:nvSpPr>
        <p:spPr>
          <a:xfrm>
            <a:off x="2357422" y="4357694"/>
            <a:ext cx="357190" cy="357190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Овал 27"/>
          <p:cNvSpPr/>
          <p:nvPr/>
        </p:nvSpPr>
        <p:spPr>
          <a:xfrm>
            <a:off x="2857488" y="4000504"/>
            <a:ext cx="357190" cy="357190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Овал 28"/>
          <p:cNvSpPr/>
          <p:nvPr/>
        </p:nvSpPr>
        <p:spPr>
          <a:xfrm>
            <a:off x="1928794" y="3929066"/>
            <a:ext cx="357190" cy="357190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Овал 29"/>
          <p:cNvSpPr/>
          <p:nvPr/>
        </p:nvSpPr>
        <p:spPr>
          <a:xfrm>
            <a:off x="5429256" y="3143248"/>
            <a:ext cx="142876" cy="142876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Овал 30"/>
          <p:cNvSpPr/>
          <p:nvPr/>
        </p:nvSpPr>
        <p:spPr>
          <a:xfrm>
            <a:off x="5715008" y="3143248"/>
            <a:ext cx="142876" cy="142876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Овал 31"/>
          <p:cNvSpPr/>
          <p:nvPr/>
        </p:nvSpPr>
        <p:spPr>
          <a:xfrm>
            <a:off x="6000760" y="3143248"/>
            <a:ext cx="142876" cy="142876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Овал 32"/>
          <p:cNvSpPr/>
          <p:nvPr/>
        </p:nvSpPr>
        <p:spPr>
          <a:xfrm>
            <a:off x="6286512" y="3143248"/>
            <a:ext cx="142876" cy="142876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Овал 33"/>
          <p:cNvSpPr/>
          <p:nvPr/>
        </p:nvSpPr>
        <p:spPr>
          <a:xfrm>
            <a:off x="6572264" y="3143248"/>
            <a:ext cx="142876" cy="142876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Овал 34"/>
          <p:cNvSpPr/>
          <p:nvPr/>
        </p:nvSpPr>
        <p:spPr>
          <a:xfrm>
            <a:off x="5429256" y="3429000"/>
            <a:ext cx="142876" cy="142876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Овал 35"/>
          <p:cNvSpPr/>
          <p:nvPr/>
        </p:nvSpPr>
        <p:spPr>
          <a:xfrm>
            <a:off x="5572132" y="3286124"/>
            <a:ext cx="142876" cy="142876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Овал 36"/>
          <p:cNvSpPr/>
          <p:nvPr/>
        </p:nvSpPr>
        <p:spPr>
          <a:xfrm>
            <a:off x="5857884" y="3286124"/>
            <a:ext cx="142876" cy="142876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Овал 37"/>
          <p:cNvSpPr/>
          <p:nvPr/>
        </p:nvSpPr>
        <p:spPr>
          <a:xfrm>
            <a:off x="6143636" y="3286124"/>
            <a:ext cx="142876" cy="142876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Овал 38"/>
          <p:cNvSpPr/>
          <p:nvPr/>
        </p:nvSpPr>
        <p:spPr>
          <a:xfrm>
            <a:off x="5715008" y="3429000"/>
            <a:ext cx="142876" cy="142876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Овал 39"/>
          <p:cNvSpPr/>
          <p:nvPr/>
        </p:nvSpPr>
        <p:spPr>
          <a:xfrm>
            <a:off x="6000760" y="3429000"/>
            <a:ext cx="142876" cy="142876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Овал 40"/>
          <p:cNvSpPr/>
          <p:nvPr/>
        </p:nvSpPr>
        <p:spPr>
          <a:xfrm>
            <a:off x="6429388" y="3286124"/>
            <a:ext cx="142876" cy="142876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Овал 41"/>
          <p:cNvSpPr/>
          <p:nvPr/>
        </p:nvSpPr>
        <p:spPr>
          <a:xfrm>
            <a:off x="6286512" y="3429000"/>
            <a:ext cx="142876" cy="142876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Овал 42"/>
          <p:cNvSpPr/>
          <p:nvPr/>
        </p:nvSpPr>
        <p:spPr>
          <a:xfrm>
            <a:off x="6572264" y="3429000"/>
            <a:ext cx="142876" cy="142876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Овал 43"/>
          <p:cNvSpPr/>
          <p:nvPr/>
        </p:nvSpPr>
        <p:spPr>
          <a:xfrm>
            <a:off x="5572132" y="3571876"/>
            <a:ext cx="142876" cy="142876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Овал 44"/>
          <p:cNvSpPr/>
          <p:nvPr/>
        </p:nvSpPr>
        <p:spPr>
          <a:xfrm>
            <a:off x="5857884" y="3571876"/>
            <a:ext cx="142876" cy="142876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Овал 45"/>
          <p:cNvSpPr/>
          <p:nvPr/>
        </p:nvSpPr>
        <p:spPr>
          <a:xfrm>
            <a:off x="6143636" y="3571876"/>
            <a:ext cx="142876" cy="142876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Овал 46"/>
          <p:cNvSpPr/>
          <p:nvPr/>
        </p:nvSpPr>
        <p:spPr>
          <a:xfrm>
            <a:off x="5715008" y="3714752"/>
            <a:ext cx="142876" cy="142876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Овал 47"/>
          <p:cNvSpPr/>
          <p:nvPr/>
        </p:nvSpPr>
        <p:spPr>
          <a:xfrm>
            <a:off x="6000760" y="3714752"/>
            <a:ext cx="142876" cy="142876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Овал 48"/>
          <p:cNvSpPr/>
          <p:nvPr/>
        </p:nvSpPr>
        <p:spPr>
          <a:xfrm>
            <a:off x="6286512" y="3714752"/>
            <a:ext cx="142876" cy="142876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0" name="Овал 49"/>
          <p:cNvSpPr/>
          <p:nvPr/>
        </p:nvSpPr>
        <p:spPr>
          <a:xfrm>
            <a:off x="6572264" y="3714752"/>
            <a:ext cx="142876" cy="142876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1" name="Овал 50"/>
          <p:cNvSpPr/>
          <p:nvPr/>
        </p:nvSpPr>
        <p:spPr>
          <a:xfrm>
            <a:off x="5429256" y="3714752"/>
            <a:ext cx="142876" cy="142876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Овал 51"/>
          <p:cNvSpPr/>
          <p:nvPr/>
        </p:nvSpPr>
        <p:spPr>
          <a:xfrm>
            <a:off x="6429388" y="3571876"/>
            <a:ext cx="142876" cy="142876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Овал 52"/>
          <p:cNvSpPr/>
          <p:nvPr/>
        </p:nvSpPr>
        <p:spPr>
          <a:xfrm>
            <a:off x="5572132" y="3857628"/>
            <a:ext cx="142876" cy="142876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4" name="Овал 53"/>
          <p:cNvSpPr/>
          <p:nvPr/>
        </p:nvSpPr>
        <p:spPr>
          <a:xfrm>
            <a:off x="5857884" y="3857628"/>
            <a:ext cx="142876" cy="142876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5" name="Овал 54"/>
          <p:cNvSpPr/>
          <p:nvPr/>
        </p:nvSpPr>
        <p:spPr>
          <a:xfrm>
            <a:off x="5429256" y="4000504"/>
            <a:ext cx="142876" cy="142876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6" name="Овал 55"/>
          <p:cNvSpPr/>
          <p:nvPr/>
        </p:nvSpPr>
        <p:spPr>
          <a:xfrm>
            <a:off x="5715008" y="4000504"/>
            <a:ext cx="142876" cy="142876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7" name="Овал 56"/>
          <p:cNvSpPr/>
          <p:nvPr/>
        </p:nvSpPr>
        <p:spPr>
          <a:xfrm>
            <a:off x="6143636" y="3857628"/>
            <a:ext cx="142876" cy="142876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Овал 57"/>
          <p:cNvSpPr/>
          <p:nvPr/>
        </p:nvSpPr>
        <p:spPr>
          <a:xfrm>
            <a:off x="6000760" y="4000504"/>
            <a:ext cx="142876" cy="142876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9" name="Овал 58"/>
          <p:cNvSpPr/>
          <p:nvPr/>
        </p:nvSpPr>
        <p:spPr>
          <a:xfrm>
            <a:off x="5572132" y="4143380"/>
            <a:ext cx="142876" cy="142876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0" name="Овал 59"/>
          <p:cNvSpPr/>
          <p:nvPr/>
        </p:nvSpPr>
        <p:spPr>
          <a:xfrm>
            <a:off x="5857884" y="4143380"/>
            <a:ext cx="142876" cy="142876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1" name="Овал 60"/>
          <p:cNvSpPr/>
          <p:nvPr/>
        </p:nvSpPr>
        <p:spPr>
          <a:xfrm>
            <a:off x="5715008" y="4286256"/>
            <a:ext cx="142876" cy="142876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2" name="Овал 61"/>
          <p:cNvSpPr/>
          <p:nvPr/>
        </p:nvSpPr>
        <p:spPr>
          <a:xfrm>
            <a:off x="5572132" y="4429132"/>
            <a:ext cx="142876" cy="142876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3" name="Овал 62"/>
          <p:cNvSpPr/>
          <p:nvPr/>
        </p:nvSpPr>
        <p:spPr>
          <a:xfrm>
            <a:off x="5429256" y="4286256"/>
            <a:ext cx="142876" cy="142876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4" name="Овал 63"/>
          <p:cNvSpPr/>
          <p:nvPr/>
        </p:nvSpPr>
        <p:spPr>
          <a:xfrm>
            <a:off x="6143636" y="4143380"/>
            <a:ext cx="142876" cy="142876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5" name="Овал 64"/>
          <p:cNvSpPr/>
          <p:nvPr/>
        </p:nvSpPr>
        <p:spPr>
          <a:xfrm>
            <a:off x="6286512" y="4000504"/>
            <a:ext cx="142876" cy="142876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7" name="Овал 66"/>
          <p:cNvSpPr/>
          <p:nvPr/>
        </p:nvSpPr>
        <p:spPr>
          <a:xfrm>
            <a:off x="6429388" y="4143380"/>
            <a:ext cx="142876" cy="142876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8" name="Овал 67"/>
          <p:cNvSpPr/>
          <p:nvPr/>
        </p:nvSpPr>
        <p:spPr>
          <a:xfrm>
            <a:off x="6572264" y="4000504"/>
            <a:ext cx="142876" cy="142876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9" name="Овал 68"/>
          <p:cNvSpPr/>
          <p:nvPr/>
        </p:nvSpPr>
        <p:spPr>
          <a:xfrm>
            <a:off x="6429388" y="3857628"/>
            <a:ext cx="142876" cy="142876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0" name="Овал 69"/>
          <p:cNvSpPr/>
          <p:nvPr/>
        </p:nvSpPr>
        <p:spPr>
          <a:xfrm>
            <a:off x="6000760" y="4286256"/>
            <a:ext cx="142876" cy="142876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1" name="Овал 70"/>
          <p:cNvSpPr/>
          <p:nvPr/>
        </p:nvSpPr>
        <p:spPr>
          <a:xfrm>
            <a:off x="6572264" y="4286256"/>
            <a:ext cx="142876" cy="142876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2" name="Овал 71"/>
          <p:cNvSpPr/>
          <p:nvPr/>
        </p:nvSpPr>
        <p:spPr>
          <a:xfrm>
            <a:off x="6286512" y="4286256"/>
            <a:ext cx="142876" cy="142876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3" name="Овал 72"/>
          <p:cNvSpPr/>
          <p:nvPr/>
        </p:nvSpPr>
        <p:spPr>
          <a:xfrm>
            <a:off x="6143636" y="4429132"/>
            <a:ext cx="142876" cy="142876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4" name="Овал 73"/>
          <p:cNvSpPr/>
          <p:nvPr/>
        </p:nvSpPr>
        <p:spPr>
          <a:xfrm>
            <a:off x="5429256" y="4572008"/>
            <a:ext cx="142876" cy="142876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5" name="Овал 74"/>
          <p:cNvSpPr/>
          <p:nvPr/>
        </p:nvSpPr>
        <p:spPr>
          <a:xfrm>
            <a:off x="5715008" y="4572008"/>
            <a:ext cx="142876" cy="142876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6" name="Овал 75"/>
          <p:cNvSpPr/>
          <p:nvPr/>
        </p:nvSpPr>
        <p:spPr>
          <a:xfrm>
            <a:off x="5857884" y="4429132"/>
            <a:ext cx="142876" cy="142876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7" name="Овал 76"/>
          <p:cNvSpPr/>
          <p:nvPr/>
        </p:nvSpPr>
        <p:spPr>
          <a:xfrm>
            <a:off x="6572264" y="4572008"/>
            <a:ext cx="142876" cy="142876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8" name="Овал 77"/>
          <p:cNvSpPr/>
          <p:nvPr/>
        </p:nvSpPr>
        <p:spPr>
          <a:xfrm>
            <a:off x="6286512" y="4572008"/>
            <a:ext cx="142876" cy="142876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9" name="Овал 78"/>
          <p:cNvSpPr/>
          <p:nvPr/>
        </p:nvSpPr>
        <p:spPr>
          <a:xfrm>
            <a:off x="6000760" y="4572008"/>
            <a:ext cx="142876" cy="142876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0" name="Овал 79"/>
          <p:cNvSpPr/>
          <p:nvPr/>
        </p:nvSpPr>
        <p:spPr>
          <a:xfrm>
            <a:off x="6429388" y="4429132"/>
            <a:ext cx="142876" cy="142876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/>
          </a:p>
        </p:txBody>
      </p:sp>
      <p:sp>
        <p:nvSpPr>
          <p:cNvPr id="4" name="Куб 3"/>
          <p:cNvSpPr/>
          <p:nvPr/>
        </p:nvSpPr>
        <p:spPr>
          <a:xfrm>
            <a:off x="1500166" y="3571876"/>
            <a:ext cx="1285884" cy="1214446"/>
          </a:xfrm>
          <a:prstGeom prst="cube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Куб 5"/>
          <p:cNvSpPr/>
          <p:nvPr/>
        </p:nvSpPr>
        <p:spPr>
          <a:xfrm>
            <a:off x="6215074" y="3571876"/>
            <a:ext cx="1285884" cy="1214446"/>
          </a:xfrm>
          <a:prstGeom prst="cube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Куб 6"/>
          <p:cNvSpPr/>
          <p:nvPr/>
        </p:nvSpPr>
        <p:spPr>
          <a:xfrm>
            <a:off x="3857620" y="3571876"/>
            <a:ext cx="1285884" cy="1214446"/>
          </a:xfrm>
          <a:prstGeom prst="cube">
            <a:avLst/>
          </a:prstGeom>
          <a:solidFill>
            <a:schemeClr val="accent6">
              <a:lumMod val="5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1571604" y="2643182"/>
            <a:ext cx="12144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V = 1 </a:t>
            </a:r>
            <a:r>
              <a:rPr lang="ru-RU" dirty="0" smtClean="0"/>
              <a:t>м</a:t>
            </a:r>
            <a:r>
              <a:rPr lang="ru-RU" baseline="30000" dirty="0" smtClean="0"/>
              <a:t>3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6286512" y="2714620"/>
            <a:ext cx="12144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V = 1 </a:t>
            </a:r>
            <a:r>
              <a:rPr lang="ru-RU" dirty="0" smtClean="0"/>
              <a:t>м</a:t>
            </a:r>
            <a:r>
              <a:rPr lang="ru-RU" baseline="30000" dirty="0" smtClean="0"/>
              <a:t>3</a:t>
            </a: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3929058" y="2643182"/>
            <a:ext cx="12144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V = 1 </a:t>
            </a:r>
            <a:r>
              <a:rPr lang="ru-RU" dirty="0" smtClean="0"/>
              <a:t>м</a:t>
            </a:r>
            <a:r>
              <a:rPr lang="ru-RU" baseline="30000" dirty="0" smtClean="0"/>
              <a:t>3</a:t>
            </a:r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1857356" y="2071678"/>
            <a:ext cx="92869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chemeClr val="accent4">
                    <a:lumMod val="50000"/>
                  </a:schemeClr>
                </a:solidFill>
              </a:rPr>
              <a:t>Лед</a:t>
            </a:r>
            <a:endParaRPr lang="ru-RU" sz="20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286512" y="2143116"/>
            <a:ext cx="15716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chemeClr val="accent4">
                    <a:lumMod val="50000"/>
                  </a:schemeClr>
                </a:solidFill>
              </a:rPr>
              <a:t>Алюминий</a:t>
            </a:r>
            <a:endParaRPr lang="ru-RU" sz="20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071934" y="2071678"/>
            <a:ext cx="107157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chemeClr val="accent4">
                    <a:lumMod val="50000"/>
                  </a:schemeClr>
                </a:solidFill>
              </a:rPr>
              <a:t>Медь</a:t>
            </a:r>
            <a:endParaRPr lang="ru-RU" sz="20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929322" y="5214950"/>
            <a:ext cx="17145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accent4">
                    <a:lumMod val="50000"/>
                  </a:schemeClr>
                </a:solidFill>
              </a:rPr>
              <a:t>m</a:t>
            </a:r>
            <a:r>
              <a:rPr lang="en-US" sz="2000" dirty="0" smtClean="0">
                <a:solidFill>
                  <a:schemeClr val="accent4">
                    <a:lumMod val="50000"/>
                  </a:schemeClr>
                </a:solidFill>
              </a:rPr>
              <a:t> =  2700 </a:t>
            </a:r>
            <a:r>
              <a:rPr lang="ru-RU" sz="2000" dirty="0" smtClean="0">
                <a:solidFill>
                  <a:schemeClr val="accent4">
                    <a:lumMod val="50000"/>
                  </a:schemeClr>
                </a:solidFill>
              </a:rPr>
              <a:t>кг</a:t>
            </a:r>
            <a:endParaRPr lang="ru-RU" sz="20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571868" y="5214950"/>
            <a:ext cx="164307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accent4">
                    <a:lumMod val="50000"/>
                  </a:schemeClr>
                </a:solidFill>
              </a:rPr>
              <a:t>m = </a:t>
            </a:r>
            <a:r>
              <a:rPr lang="ru-RU" sz="2000" dirty="0" smtClean="0">
                <a:solidFill>
                  <a:schemeClr val="accent4">
                    <a:lumMod val="50000"/>
                  </a:schemeClr>
                </a:solidFill>
              </a:rPr>
              <a:t>8900 кг</a:t>
            </a:r>
            <a:endParaRPr lang="ru-RU" sz="20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285852" y="5214950"/>
            <a:ext cx="150019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accent4">
                    <a:lumMod val="50000"/>
                  </a:schemeClr>
                </a:solidFill>
              </a:rPr>
              <a:t>m</a:t>
            </a:r>
            <a:r>
              <a:rPr lang="en-US" sz="2000" dirty="0" smtClean="0">
                <a:solidFill>
                  <a:schemeClr val="accent4">
                    <a:lumMod val="50000"/>
                  </a:schemeClr>
                </a:solidFill>
              </a:rPr>
              <a:t> = 900 </a:t>
            </a:r>
            <a:r>
              <a:rPr lang="ru-RU" sz="2000" dirty="0" smtClean="0">
                <a:solidFill>
                  <a:schemeClr val="accent4">
                    <a:lumMod val="50000"/>
                  </a:schemeClr>
                </a:solidFill>
              </a:rPr>
              <a:t>кг</a:t>
            </a:r>
            <a:r>
              <a:rPr lang="en-US" sz="2000" dirty="0" smtClean="0">
                <a:solidFill>
                  <a:schemeClr val="accent4">
                    <a:lumMod val="50000"/>
                  </a:schemeClr>
                </a:solidFill>
              </a:rPr>
              <a:t> </a:t>
            </a:r>
            <a:endParaRPr lang="ru-RU" sz="2000" dirty="0">
              <a:solidFill>
                <a:schemeClr val="accent4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Плотность вещества</a:t>
            </a:r>
            <a:endParaRPr lang="ru-RU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r"/>
            <a:r>
              <a:rPr lang="ru-RU" dirty="0" smtClean="0"/>
              <a:t>7 класс</a:t>
            </a:r>
          </a:p>
          <a:p>
            <a:pPr algn="r"/>
            <a:r>
              <a:rPr lang="ru-RU" dirty="0" smtClean="0"/>
              <a:t>Черных Ольга Юрьевна</a:t>
            </a:r>
          </a:p>
          <a:p>
            <a:pPr algn="r"/>
            <a:r>
              <a:rPr lang="ru-RU" dirty="0" smtClean="0"/>
              <a:t>МОУ «СОШ № 10» г. Ухта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sz="2800" dirty="0" smtClean="0"/>
              <a:t>Цель – познакомиться с характеристикой вещества – плотность.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Задачи:</a:t>
            </a:r>
          </a:p>
          <a:p>
            <a:r>
              <a:rPr lang="ru-RU" dirty="0" smtClean="0"/>
              <a:t>Выяснить физический смысл плотности;</a:t>
            </a:r>
          </a:p>
          <a:p>
            <a:r>
              <a:rPr lang="ru-RU" dirty="0" smtClean="0"/>
              <a:t>Уметь рассчитывать плотность вещества;</a:t>
            </a:r>
          </a:p>
          <a:p>
            <a:r>
              <a:rPr lang="ru-RU" dirty="0" smtClean="0"/>
              <a:t>Применять новые знания для решения конкретных задач.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Лед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Куб 3"/>
          <p:cNvSpPr/>
          <p:nvPr/>
        </p:nvSpPr>
        <p:spPr>
          <a:xfrm>
            <a:off x="1500166" y="3000372"/>
            <a:ext cx="1143008" cy="1071570"/>
          </a:xfrm>
          <a:prstGeom prst="cub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Куб 4"/>
          <p:cNvSpPr/>
          <p:nvPr/>
        </p:nvSpPr>
        <p:spPr>
          <a:xfrm>
            <a:off x="3571868" y="2428868"/>
            <a:ext cx="1571636" cy="1643074"/>
          </a:xfrm>
          <a:prstGeom prst="cub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Куб 5"/>
          <p:cNvSpPr/>
          <p:nvPr/>
        </p:nvSpPr>
        <p:spPr>
          <a:xfrm>
            <a:off x="6072198" y="2000240"/>
            <a:ext cx="2071702" cy="2143140"/>
          </a:xfrm>
          <a:prstGeom prst="cub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1357290" y="4500570"/>
            <a:ext cx="14287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V = 1</a:t>
            </a:r>
            <a:r>
              <a:rPr lang="ru-RU" dirty="0" smtClean="0"/>
              <a:t> м</a:t>
            </a:r>
            <a:r>
              <a:rPr lang="ru-RU" baseline="30000" dirty="0" smtClean="0"/>
              <a:t>3</a:t>
            </a:r>
          </a:p>
          <a:p>
            <a:r>
              <a:rPr lang="en-US" dirty="0"/>
              <a:t>m</a:t>
            </a:r>
            <a:r>
              <a:rPr lang="en-US" dirty="0" smtClean="0"/>
              <a:t> = 900 </a:t>
            </a:r>
            <a:r>
              <a:rPr lang="ru-RU" dirty="0" smtClean="0"/>
              <a:t>кг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6143636" y="4572008"/>
            <a:ext cx="15001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V = </a:t>
            </a:r>
            <a:r>
              <a:rPr lang="ru-RU" dirty="0" smtClean="0"/>
              <a:t>3 м</a:t>
            </a:r>
            <a:r>
              <a:rPr lang="ru-RU" baseline="30000" dirty="0" smtClean="0"/>
              <a:t>3</a:t>
            </a:r>
          </a:p>
          <a:p>
            <a:r>
              <a:rPr lang="en-US" dirty="0"/>
              <a:t>m</a:t>
            </a:r>
            <a:r>
              <a:rPr lang="en-US" dirty="0" smtClean="0"/>
              <a:t> = </a:t>
            </a:r>
            <a:r>
              <a:rPr lang="ru-RU" dirty="0" smtClean="0"/>
              <a:t>2700</a:t>
            </a:r>
            <a:r>
              <a:rPr lang="en-US" dirty="0" smtClean="0"/>
              <a:t> </a:t>
            </a:r>
            <a:r>
              <a:rPr lang="ru-RU" dirty="0" smtClean="0"/>
              <a:t>кг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3571868" y="4572008"/>
            <a:ext cx="15716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V = </a:t>
            </a:r>
            <a:r>
              <a:rPr lang="ru-RU" dirty="0" smtClean="0"/>
              <a:t>2 м</a:t>
            </a:r>
            <a:r>
              <a:rPr lang="ru-RU" baseline="30000" dirty="0" smtClean="0"/>
              <a:t>3</a:t>
            </a:r>
          </a:p>
          <a:p>
            <a:r>
              <a:rPr lang="en-US" dirty="0"/>
              <a:t>m</a:t>
            </a:r>
            <a:r>
              <a:rPr lang="en-US" dirty="0" smtClean="0"/>
              <a:t> = </a:t>
            </a:r>
            <a:r>
              <a:rPr lang="ru-RU" dirty="0" smtClean="0"/>
              <a:t>1800</a:t>
            </a:r>
            <a:r>
              <a:rPr lang="en-US" dirty="0" smtClean="0"/>
              <a:t> </a:t>
            </a:r>
            <a:r>
              <a:rPr lang="ru-RU" dirty="0" smtClean="0"/>
              <a:t>кг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sz="3200" dirty="0" smtClean="0">
                <a:solidFill>
                  <a:schemeClr val="accent2">
                    <a:lumMod val="50000"/>
                  </a:schemeClr>
                </a:solidFill>
              </a:rPr>
              <a:t>Плотность</a:t>
            </a:r>
            <a:r>
              <a:rPr lang="ru-RU" sz="2800" dirty="0" smtClean="0"/>
              <a:t> – физическая величина, которая равна отношению массы тела к его объему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  <p:pic>
        <p:nvPicPr>
          <p:cNvPr id="14" name="Содержимое 13" descr="2.gif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1000100" y="3214686"/>
            <a:ext cx="1968001" cy="1000132"/>
          </a:xfrm>
          <a:ln w="38100">
            <a:solidFill>
              <a:srgbClr val="990000"/>
            </a:solidFill>
          </a:ln>
        </p:spPr>
      </p:pic>
      <p:sp>
        <p:nvSpPr>
          <p:cNvPr id="6" name="TextBox 5"/>
          <p:cNvSpPr txBox="1"/>
          <p:nvPr/>
        </p:nvSpPr>
        <p:spPr>
          <a:xfrm>
            <a:off x="642910" y="2214554"/>
            <a:ext cx="15001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плотность = </a:t>
            </a:r>
            <a:endParaRPr lang="ru-RU" dirty="0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2143108" y="2428868"/>
            <a:ext cx="1000132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2214546" y="2000240"/>
            <a:ext cx="857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масса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2214546" y="2428868"/>
            <a:ext cx="857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объем</a:t>
            </a:r>
            <a:endParaRPr lang="ru-RU" dirty="0"/>
          </a:p>
        </p:txBody>
      </p:sp>
      <p:sp>
        <p:nvSpPr>
          <p:cNvPr id="15" name="Равнобедренный треугольник 14"/>
          <p:cNvSpPr/>
          <p:nvPr/>
        </p:nvSpPr>
        <p:spPr>
          <a:xfrm>
            <a:off x="4500562" y="1857364"/>
            <a:ext cx="3000396" cy="2571768"/>
          </a:xfrm>
          <a:prstGeom prst="triangle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7" name="Прямая соединительная линия 16"/>
          <p:cNvCxnSpPr>
            <a:stCxn id="15" idx="1"/>
            <a:endCxn id="15" idx="5"/>
          </p:cNvCxnSpPr>
          <p:nvPr/>
        </p:nvCxnSpPr>
        <p:spPr>
          <a:xfrm rot="10800000" flipH="1">
            <a:off x="5250661" y="3143248"/>
            <a:ext cx="1500198" cy="1588"/>
          </a:xfrm>
          <a:prstGeom prst="line">
            <a:avLst/>
          </a:prstGeom>
          <a:ln w="28575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>
            <a:stCxn id="15" idx="3"/>
          </p:cNvCxnSpPr>
          <p:nvPr/>
        </p:nvCxnSpPr>
        <p:spPr>
          <a:xfrm rot="5400000" flipH="1">
            <a:off x="5357818" y="3786190"/>
            <a:ext cx="1285884" cy="1588"/>
          </a:xfrm>
          <a:prstGeom prst="line">
            <a:avLst/>
          </a:prstGeom>
          <a:ln w="28575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5286380" y="3286124"/>
            <a:ext cx="50006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4800" dirty="0" smtClean="0"/>
              <a:t>ρ</a:t>
            </a:r>
            <a:endParaRPr lang="ru-RU" sz="4800" dirty="0"/>
          </a:p>
        </p:txBody>
      </p:sp>
      <p:sp>
        <p:nvSpPr>
          <p:cNvPr id="21" name="TextBox 20"/>
          <p:cNvSpPr txBox="1"/>
          <p:nvPr/>
        </p:nvSpPr>
        <p:spPr>
          <a:xfrm>
            <a:off x="5643570" y="2357430"/>
            <a:ext cx="78581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/>
              <a:t>m</a:t>
            </a:r>
            <a:endParaRPr lang="ru-RU" sz="4000" dirty="0"/>
          </a:p>
        </p:txBody>
      </p:sp>
      <p:sp>
        <p:nvSpPr>
          <p:cNvPr id="22" name="TextBox 21"/>
          <p:cNvSpPr txBox="1"/>
          <p:nvPr/>
        </p:nvSpPr>
        <p:spPr>
          <a:xfrm>
            <a:off x="6215074" y="3429000"/>
            <a:ext cx="42862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/>
              <a:t>V</a:t>
            </a:r>
            <a:endParaRPr lang="ru-RU" sz="4000" dirty="0"/>
          </a:p>
        </p:txBody>
      </p:sp>
      <p:sp>
        <p:nvSpPr>
          <p:cNvPr id="23" name="TextBox 22"/>
          <p:cNvSpPr txBox="1"/>
          <p:nvPr/>
        </p:nvSpPr>
        <p:spPr>
          <a:xfrm>
            <a:off x="571472" y="4429132"/>
            <a:ext cx="7143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СИ:</a:t>
            </a:r>
            <a:endParaRPr lang="ru-RU" dirty="0"/>
          </a:p>
        </p:txBody>
      </p:sp>
      <p:sp>
        <p:nvSpPr>
          <p:cNvPr id="24" name="TextBox 23"/>
          <p:cNvSpPr txBox="1"/>
          <p:nvPr/>
        </p:nvSpPr>
        <p:spPr>
          <a:xfrm>
            <a:off x="642910" y="5000636"/>
            <a:ext cx="857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[</a:t>
            </a:r>
            <a:r>
              <a:rPr lang="ru-RU" sz="2400" dirty="0" err="1" smtClean="0"/>
              <a:t>ρ</a:t>
            </a:r>
            <a:r>
              <a:rPr lang="en-US" sz="2400" dirty="0" smtClean="0"/>
              <a:t>]</a:t>
            </a:r>
            <a:r>
              <a:rPr lang="ru-RU" sz="2400" dirty="0" smtClean="0"/>
              <a:t> = </a:t>
            </a:r>
            <a:endParaRPr lang="ru-RU" sz="2400" dirty="0"/>
          </a:p>
        </p:txBody>
      </p:sp>
      <p:cxnSp>
        <p:nvCxnSpPr>
          <p:cNvPr id="26" name="Прямая соединительная линия 25"/>
          <p:cNvCxnSpPr>
            <a:stCxn id="24" idx="3"/>
          </p:cNvCxnSpPr>
          <p:nvPr/>
        </p:nvCxnSpPr>
        <p:spPr>
          <a:xfrm flipV="1">
            <a:off x="1500166" y="5214950"/>
            <a:ext cx="642942" cy="1651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1571604" y="4786322"/>
            <a:ext cx="5715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кг</a:t>
            </a:r>
            <a:endParaRPr lang="ru-RU" sz="2400" dirty="0"/>
          </a:p>
        </p:txBody>
      </p:sp>
      <p:sp>
        <p:nvSpPr>
          <p:cNvPr id="30" name="TextBox 29"/>
          <p:cNvSpPr txBox="1"/>
          <p:nvPr/>
        </p:nvSpPr>
        <p:spPr>
          <a:xfrm>
            <a:off x="1571604" y="5214950"/>
            <a:ext cx="6429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м</a:t>
            </a:r>
            <a:r>
              <a:rPr lang="ru-RU" sz="2400" baseline="30000" dirty="0" smtClean="0"/>
              <a:t>3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9" grpId="0"/>
      <p:bldP spid="10" grpId="0"/>
      <p:bldP spid="15" grpId="0" animBg="1"/>
      <p:bldP spid="20" grpId="0"/>
      <p:bldP spid="21" grpId="0"/>
      <p:bldP spid="22" grpId="0"/>
      <p:bldP spid="23" grpId="0"/>
      <p:bldP spid="24" grpId="0"/>
      <p:bldP spid="29" grpId="0"/>
      <p:bldP spid="3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Выскажи свое мнение…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Что ты сегодня понял на уроке?</a:t>
            </a:r>
          </a:p>
          <a:p>
            <a:r>
              <a:rPr lang="ru-RU" dirty="0" smtClean="0"/>
              <a:t>Что ты сегодня не понял на уроке?</a:t>
            </a:r>
          </a:p>
          <a:p>
            <a:r>
              <a:rPr lang="ru-RU" dirty="0" smtClean="0"/>
              <a:t>При выполнении каких заданий ты ошибся и почему?</a:t>
            </a:r>
          </a:p>
          <a:p>
            <a:r>
              <a:rPr lang="ru-RU" dirty="0" smtClean="0"/>
              <a:t>Укажи причины успехов и неудач своей деятельности…</a:t>
            </a:r>
          </a:p>
          <a:p>
            <a:r>
              <a:rPr lang="ru-RU" dirty="0" smtClean="0"/>
              <a:t>Моя оценка психологической атмосферы…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Домашняя работа</a:t>
            </a: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i="1" dirty="0" smtClean="0"/>
              <a:t>Определите в домашних условиях плотность подсолнечного масла</a:t>
            </a:r>
            <a:endParaRPr lang="ru-RU" i="1" dirty="0"/>
          </a:p>
        </p:txBody>
      </p:sp>
      <p:sp>
        <p:nvSpPr>
          <p:cNvPr id="4" name="TextBox 3"/>
          <p:cNvSpPr txBox="1"/>
          <p:nvPr/>
        </p:nvSpPr>
        <p:spPr>
          <a:xfrm>
            <a:off x="3643306" y="2928934"/>
            <a:ext cx="85725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dirty="0" smtClean="0">
                <a:solidFill>
                  <a:srgbClr val="C00000"/>
                </a:solidFill>
              </a:rPr>
              <a:t>?</a:t>
            </a:r>
            <a:endParaRPr lang="ru-RU" sz="9600" dirty="0">
              <a:solidFill>
                <a:srgbClr val="C0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 rot="20798739">
            <a:off x="2669982" y="3078152"/>
            <a:ext cx="85725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dirty="0" smtClean="0">
                <a:solidFill>
                  <a:srgbClr val="C00000"/>
                </a:solidFill>
              </a:rPr>
              <a:t>?</a:t>
            </a:r>
            <a:endParaRPr lang="ru-RU" sz="9600" dirty="0">
              <a:solidFill>
                <a:srgbClr val="C0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 rot="20350474">
            <a:off x="1679750" y="3458674"/>
            <a:ext cx="85725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dirty="0" smtClean="0">
                <a:solidFill>
                  <a:srgbClr val="C00000"/>
                </a:solidFill>
              </a:rPr>
              <a:t>?</a:t>
            </a:r>
            <a:endParaRPr lang="ru-RU" sz="9600" dirty="0">
              <a:solidFill>
                <a:srgbClr val="C0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 rot="750387">
            <a:off x="4588907" y="3146006"/>
            <a:ext cx="85725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dirty="0" smtClean="0">
                <a:solidFill>
                  <a:srgbClr val="C00000"/>
                </a:solidFill>
              </a:rPr>
              <a:t>?</a:t>
            </a:r>
            <a:endParaRPr lang="ru-RU" sz="9600" dirty="0">
              <a:solidFill>
                <a:srgbClr val="C0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 rot="1646780">
            <a:off x="5528439" y="3609662"/>
            <a:ext cx="85725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dirty="0" smtClean="0">
                <a:solidFill>
                  <a:srgbClr val="C00000"/>
                </a:solidFill>
              </a:rPr>
              <a:t>?</a:t>
            </a:r>
            <a:endParaRPr lang="ru-RU" sz="96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ero">
  <a:themeElements>
    <a:clrScheme name="Другая 1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C00000"/>
      </a:hlink>
      <a:folHlink>
        <a:srgbClr val="FAC08F"/>
      </a:folHlink>
    </a:clrScheme>
    <a:fontScheme name="Другая 1">
      <a:majorFont>
        <a:latin typeface="Century Schoolbook"/>
        <a:ea typeface=""/>
        <a:cs typeface=""/>
      </a:majorFont>
      <a:minorFont>
        <a:latin typeface="Century Schoolbook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pero</Template>
  <TotalTime>74</TotalTime>
  <Words>180</Words>
  <Application>Microsoft Office PowerPoint</Application>
  <PresentationFormat>Экран (4:3)</PresentationFormat>
  <Paragraphs>50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pero</vt:lpstr>
      <vt:lpstr>Слайд 1</vt:lpstr>
      <vt:lpstr>Слайд 2</vt:lpstr>
      <vt:lpstr>Плотность вещества</vt:lpstr>
      <vt:lpstr>Цель – познакомиться с характеристикой вещества – плотность.</vt:lpstr>
      <vt:lpstr>Лед</vt:lpstr>
      <vt:lpstr>Плотность – физическая величина, которая равна отношению массы тела к его объему</vt:lpstr>
      <vt:lpstr>Выскажи свое мнение…</vt:lpstr>
      <vt:lpstr>Домашняя работа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1</cp:lastModifiedBy>
  <cp:revision>9</cp:revision>
  <dcterms:created xsi:type="dcterms:W3CDTF">2014-10-28T17:01:57Z</dcterms:created>
  <dcterms:modified xsi:type="dcterms:W3CDTF">2014-11-03T13:54:16Z</dcterms:modified>
</cp:coreProperties>
</file>