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2.jpeg" ContentType="image/jpeg"/>
  <Override PartName="/ppt/media/image1.jpeg" ContentType="image/jpe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080" cy="3976560"/>
          </a:xfrm>
          <a:prstGeom prst="rect">
            <a:avLst/>
          </a:prstGeom>
        </p:spPr>
        <p:txBody>
          <a:bodyPr anchor="ctr"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080" cy="3976560"/>
          </a:xfrm>
          <a:prstGeom prst="rect">
            <a:avLst/>
          </a:prstGeom>
        </p:spPr>
        <p:txBody>
          <a:bodyPr anchor="ctr"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57200" y="571320"/>
            <a:ext cx="8228160" cy="21416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alibri"/>
              </a:rPr>
              <a:t>Устройство на работу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alibri"/>
              </a:rPr>
              <a:t>Job application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13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000160" y="2500200"/>
            <a:ext cx="4784760" cy="317952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Our plan is:</a:t>
            </a:r>
            <a:endParaRPr/>
          </a:p>
        </p:txBody>
      </p:sp>
      <p:sp>
        <p:nvSpPr>
          <p:cNvPr id="140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listen to an interview and do exercises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learn the useful tips of CV writing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make up your own dialogues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play a business game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listen to the tips of the psychologists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learn how to write the Thank-You Letter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listen to the projects of some students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to read the text and do exercises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2357280"/>
            <a:ext cx="3751560" cy="2496240"/>
          </a:xfrm>
          <a:prstGeom prst="rect">
            <a:avLst/>
          </a:prstGeom>
        </p:spPr>
      </p:pic>
      <p:sp>
        <p:nvSpPr>
          <p:cNvPr id="142" name="CustomShape 1"/>
          <p:cNvSpPr/>
          <p:nvPr/>
        </p:nvSpPr>
        <p:spPr>
          <a:xfrm>
            <a:off x="285840" y="1076040"/>
            <a:ext cx="8786160" cy="47836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-I read an advertisement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-have you got your CV with you?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-an insurance company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-a translation agency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-unemployed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-redundancies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-we offer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-salary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-the applicant’s skills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  <a:ea typeface="Times New Roman"/>
              </a:rPr>
              <a:t>-to translate a typical business letter and a business agreement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760" y="2016000"/>
            <a:ext cx="3213360" cy="2158920"/>
          </a:xfrm>
          <a:prstGeom prst="rect">
            <a:avLst/>
          </a:prstGeom>
        </p:spPr>
      </p:pic>
      <p:sp>
        <p:nvSpPr>
          <p:cNvPr id="144" name="CustomShape 1"/>
          <p:cNvSpPr/>
          <p:nvPr/>
        </p:nvSpPr>
        <p:spPr>
          <a:xfrm>
            <a:off x="500040" y="971640"/>
            <a:ext cx="6785280" cy="41425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  <a:ea typeface="Times New Roman"/>
              </a:rPr>
              <a:t>-</a:t>
            </a: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увольнения, сокращения штатов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-умения, навыки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-бюро переводов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-кандидат на должность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-резюме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-отдел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-страховая компания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-зарплата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  <a:ea typeface="Times New Roman"/>
              </a:rPr>
              <a:t>-у вас есть с собой ваше резюме?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Find the right answer:</a:t>
            </a:r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457200" y="1600200"/>
            <a:ext cx="4037040" cy="4524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1.  Who is looking for a job?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Miss Brown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Mrs. Brown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Miss White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2. She read an advertisement in ...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the magazine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the local newspaper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 .the leaflet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3. She worked as a .... last year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secretary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an assistant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a manager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4. This year she has worked as ...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an accountant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a secretary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a translator and assistant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7" name="CustomShape 3"/>
          <p:cNvSpPr/>
          <p:nvPr/>
        </p:nvSpPr>
        <p:spPr>
          <a:xfrm>
            <a:off x="4648320" y="1416960"/>
            <a:ext cx="4037040" cy="47077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5. She has been studying English ...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for four years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for six years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for five years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6. She went to London ...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in 1992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in 1996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in 1997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7. Miss Brown was offered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a nine-to-five job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an eight-to-five job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part-time job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8. The salary at the beginning is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a. £ 140 a week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b. £ 150 a week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c. £ 130 a week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57200" y="274680"/>
            <a:ext cx="8228160" cy="10098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ELEMENTS OF A COVERING LETTER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ЭЛЕМЕНТЫ СОПРОВОДИТЕЛЬНОГО ПИСЬМА 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457200" y="1285560"/>
            <a:ext cx="8228160" cy="507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YOUR NAME (Ваше имя)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ADDRESS (адрес)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TELEPHONE No (номер телефона)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1200">
                <a:solidFill>
                  <a:srgbClr val="000000"/>
                </a:solidFill>
                <a:latin typeface="Calibri"/>
              </a:rPr>
              <a:t>DATE (число)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1200">
                <a:solidFill>
                  <a:srgbClr val="000000"/>
                </a:solidFill>
                <a:latin typeface="Calibri"/>
              </a:rPr>
              <a:t>ADDRESS OF THE COMPANY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1200">
                <a:solidFill>
                  <a:srgbClr val="000000"/>
                </a:solidFill>
                <a:latin typeface="Calibri"/>
              </a:rPr>
              <a:t>(адрес  фирмы,  в  которую  Вы  обращаетесь)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Dear Sir/Dear Madam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An introductory sentence (вводное предложение) - Explain why you are writing this letter and how you heard about this vacancy (объясните, с какой целью Вы пишите письмо и откуда узнали о вакансии)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Two or three paragraphs (два или три параграфа) - Describe your professional plans, interest in this particular job, expected work conditions (опишите свои профессиональные планы, заинтересованность именно данной вакансией, ожидания в отношении условий работы)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A closing sentence (завершающее предложение) - Request for an interview (попросите предоставить Вам возможность прийти на собеседование)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A polite phrase (завершающее выражение типа Yours faithfully)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Signature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(подпись)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Full name typed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(Полное имя и фамилия, напечатанные на машинке)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5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185080" y="1297080"/>
            <a:ext cx="2878920" cy="1582920"/>
          </a:xfrm>
          <a:prstGeom prst="rect">
            <a:avLst/>
          </a:prstGeom>
        </p:spPr>
      </p:pic>
    </p:spTree>
  </p:cSld>
  <p:timing>
    <p:tnLst>
      <p:par>
        <p:cTn dur="indefinite" id="11" nodeType="tmRoot" restart="never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lang="ru-RU" sz="3600">
                <a:solidFill>
                  <a:srgbClr val="000000"/>
                </a:solidFill>
                <a:latin typeface="Calibri"/>
              </a:rPr>
              <a:t>Dos and DON’Ts  For Job Seekers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100">
                <a:solidFill>
                  <a:srgbClr val="000000"/>
                </a:solidFill>
                <a:latin typeface="Calibri"/>
              </a:rPr>
              <a:t>(Что НАДО и что  НЕ НАДО делать в поисках работы</a:t>
            </a:r>
            <a:endParaRPr/>
          </a:p>
        </p:txBody>
      </p:sp>
      <p:sp>
        <p:nvSpPr>
          <p:cNvPr id="152" name="CustomShape 2"/>
          <p:cNvSpPr/>
          <p:nvPr/>
        </p:nvSpPr>
        <p:spPr>
          <a:xfrm>
            <a:off x="457200" y="1600200"/>
            <a:ext cx="4037040" cy="4524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learn ahead of time about the company and its product. Do your homework.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apply for a job in person.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stress your qualification for the job opening.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mention any experience you have which is relevant to the job.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assume an air of confidence.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try to be optimistic in your attitude.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maintain your poise and self-control.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answer questions honestly.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have a good resume.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indicate your flexibility and readiness to learn.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Do be well-groomed and appropriately dressed.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53" name="CustomShape 3"/>
          <p:cNvSpPr/>
          <p:nvPr/>
        </p:nvSpPr>
        <p:spPr>
          <a:xfrm>
            <a:off x="4680720" y="1417320"/>
            <a:ext cx="4037040" cy="49903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Предварительно получите информацию о фирме и ее специализации. Это будет ваше домашнее задание.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Обращайтесь за работой лично.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Подчеркивайте, что Вы имеете квалификацию, необходимую для данной работы.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Опишите приобретенный Вами опыт, который доказывает Вашу пригодность для этой работы.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Старайтесь быть оптимистом.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Отвечайте на вопросы честно и прямо.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Имейте при себе хорошее резюме.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Подчеркивайте Вашу гибкость и готовность учиться.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Старайтесь произвести впечатление ухоженного человека и одевайтесь соответственно случаю.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457200" y="571320"/>
            <a:ext cx="8228160" cy="85572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2800">
                <a:solidFill>
                  <a:srgbClr val="000000"/>
                </a:solidFill>
                <a:latin typeface="Calibri"/>
              </a:rPr>
              <a:t>Образец благодарственного письма</a:t>
            </a:r>
            <a:endParaRPr/>
          </a:p>
          <a:p>
            <a:r>
              <a:rPr i="1" lang="ru-RU" sz="2800">
                <a:solidFill>
                  <a:srgbClr val="000000"/>
                </a:solidFill>
                <a:latin typeface="Calibri"/>
              </a:rPr>
              <a:t>(Sample Thank-You Letter)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55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9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Mrs. Lori Roberts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Director of Personnel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Johnston Corporation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Austin, Texas 78754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Dear Mrs Roberts,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Thank you for your time and attention during my interview with you last week. I appreciated the opportunity to discuss my qualifications and aspirations with you.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I hope that all questions were answered to your satisfaction, however I would be happy to supply any further information you may need. 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I am very interested in the growth potential of the position we discussed, and I hope  you will consider me as a serious candidate.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I am looking forward to hearing from you soon.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Sincerely yours,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Mary Diamond</a:t>
            </a:r>
            <a:endParaRPr/>
          </a:p>
          <a:p>
            <a:pPr>
              <a:lnSpc>
                <a:spcPct val="100000"/>
              </a:lnSpc>
            </a:pPr>
            <a:r>
              <a:rPr lang="ru-RU" sz="29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1730 Green Street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Austin, Texas 78776</a:t>
            </a:r>
            <a:endParaRPr/>
          </a:p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500">
                <a:solidFill>
                  <a:srgbClr val="000000"/>
                </a:solidFill>
                <a:latin typeface="Calibri"/>
              </a:rPr>
              <a:t>(512) 554-1760</a:t>
            </a:r>
            <a:endParaRPr/>
          </a:p>
        </p:txBody>
      </p:sp>
      <p:pic>
        <p:nvPicPr>
          <p:cNvPr descr="" id="156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5472000" y="4608000"/>
            <a:ext cx="2251080" cy="1570320"/>
          </a:xfrm>
          <a:prstGeom prst="rect">
            <a:avLst/>
          </a:prstGeom>
        </p:spPr>
      </p:pic>
      <p:pic>
        <p:nvPicPr>
          <p:cNvPr descr="" id="15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760" y="1428840"/>
            <a:ext cx="2494080" cy="1427400"/>
          </a:xfrm>
          <a:prstGeom prst="rect">
            <a:avLst/>
          </a:prstGeom>
        </p:spPr>
      </p:pic>
    </p:spTree>
  </p:cSld>
  <p:timing>
    <p:tnLst>
      <p:par>
        <p:cTn dur="indefinite" id="15" nodeType="tmRoot" restart="never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