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  <p:sldMasterId id="2147483960" r:id="rId2"/>
  </p:sldMasterIdLst>
  <p:notesMasterIdLst>
    <p:notesMasterId r:id="rId31"/>
  </p:notesMasterIdLst>
  <p:sldIdLst>
    <p:sldId id="256" r:id="rId3"/>
    <p:sldId id="258" r:id="rId4"/>
    <p:sldId id="257" r:id="rId5"/>
    <p:sldId id="259" r:id="rId6"/>
    <p:sldId id="292" r:id="rId7"/>
    <p:sldId id="281" r:id="rId8"/>
    <p:sldId id="293" r:id="rId9"/>
    <p:sldId id="282" r:id="rId10"/>
    <p:sldId id="294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76" r:id="rId21"/>
    <p:sldId id="260" r:id="rId22"/>
    <p:sldId id="261" r:id="rId23"/>
    <p:sldId id="262" r:id="rId24"/>
    <p:sldId id="263" r:id="rId25"/>
    <p:sldId id="264" r:id="rId26"/>
    <p:sldId id="272" r:id="rId27"/>
    <p:sldId id="266" r:id="rId28"/>
    <p:sldId id="273" r:id="rId29"/>
    <p:sldId id="271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1E2CB2"/>
    <a:srgbClr val="A62A8B"/>
    <a:srgbClr val="44E644"/>
    <a:srgbClr val="66F47E"/>
    <a:srgbClr val="F254A7"/>
    <a:srgbClr val="003300"/>
    <a:srgbClr val="660033"/>
    <a:srgbClr val="000066"/>
    <a:srgbClr val="9F78C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78798" autoAdjust="0"/>
  </p:normalViewPr>
  <p:slideViewPr>
    <p:cSldViewPr>
      <p:cViewPr varScale="1">
        <p:scale>
          <a:sx n="71" d="100"/>
          <a:sy n="71" d="100"/>
        </p:scale>
        <p:origin x="-113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303AA-FD23-42F1-A51B-CD89D402D8B2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9DFF7-6EE4-4F7D-8A17-9150C98D7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E9DFF7-6EE4-4F7D-8A17-9150C98D717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E9DFF7-6EE4-4F7D-8A17-9150C98D717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 spd="med">
    <p:strips dir="ld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ransition spd="med">
    <p:strips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audio" Target="file:///G:\newmp3.name_ispanskaya_gitara_-_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rgbClr val="44E644">
                <a:alpha val="84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052736"/>
            <a:ext cx="79208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Высоко-высоко в горах жил пастух. Однажды в ненастную ночь к нему постучали трое. </a:t>
            </a:r>
          </a:p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-Хижина у меня маленькая, войдет только один. А кто вы? – спросил пастух.</a:t>
            </a:r>
          </a:p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Мы – </a:t>
            </a:r>
            <a:r>
              <a:rPr lang="ru-RU" sz="32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дружба, счастье и богатство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 Кому открыть дверь – выбирай сам!</a:t>
            </a:r>
          </a:p>
          <a:p>
            <a:pPr algn="ctr"/>
            <a:r>
              <a:rPr lang="ru-RU" sz="32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Пастух выбрал дружбу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 Вошла дружба, пришло счастье, появилось и богатство.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newmp3.name_ispanskaya_gitara_-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p:blipFill>
        <p:spPr bwMode="auto">
          <a:xfrm>
            <a:off x="3714712" y="1071546"/>
            <a:ext cx="5429288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51520" y="476672"/>
            <a:ext cx="7848873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«Законы дружбы»</a:t>
            </a:r>
            <a:endParaRPr lang="en-US" sz="3600" i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Уступать;</a:t>
            </a:r>
          </a:p>
          <a:p>
            <a:pPr lvl="0"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Не бояться просить прощения,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если     обидел друга;</a:t>
            </a:r>
          </a:p>
          <a:p>
            <a:pPr lvl="0"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Не грубить;</a:t>
            </a:r>
          </a:p>
          <a:p>
            <a:pPr lvl="0"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Не злиться;</a:t>
            </a:r>
          </a:p>
          <a:p>
            <a:pPr lvl="0"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Не жадничать;</a:t>
            </a:r>
          </a:p>
          <a:p>
            <a:pPr lvl="0"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Помогать другу;</a:t>
            </a:r>
          </a:p>
          <a:p>
            <a:pPr lvl="0"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Быть честным;</a:t>
            </a:r>
          </a:p>
          <a:p>
            <a:pPr lvl="0"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Помогать другу в беде;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285860"/>
            <a:ext cx="792088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Делить с другом радость;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смеяться над недостатками друга;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Останови друга, если он делает что-то плохое;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Умей принять помощь, совет, не обижайся на критику;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Умей признать свои ошибки, помириться с другом;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Относись к своему другу так, как тебе хотелось бы, чтоб относились к тебе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i="1" dirty="0" smtClean="0">
                <a:solidFill>
                  <a:srgbClr val="00B050"/>
                </a:solidFill>
              </a:rPr>
              <a:t>Законы дружбы</a:t>
            </a:r>
            <a:endParaRPr lang="ru-RU" b="0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75000"/>
                <a:alpha val="42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412776"/>
            <a:ext cx="792088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Постараемся помочь тем ребятам, у которых еще не очень хорошо получается дружить.</a:t>
            </a:r>
            <a:endParaRPr lang="ru-RU" sz="48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  <a:alpha val="77000"/>
              </a:schemeClr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645024"/>
            <a:ext cx="7776864" cy="2664296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Правильно ли поступил Коля?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-Как должен был повести себя Вася?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-Как повели бы себя вы?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-Как поступил Вася?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-Что он должен был сделать, чтоб избежать ссоры?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-Что не должен был делать Коля?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-Какой вывод можно сделать? 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0"/>
            <a:ext cx="7776864" cy="2648507"/>
          </a:xfr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/>
            <a:endParaRPr lang="ru-RU" sz="39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 ситуация.</a:t>
            </a:r>
          </a:p>
          <a:p>
            <a:pPr algn="ctr"/>
            <a:r>
              <a:rPr lang="ru-RU" sz="3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Коля в раздевалке вешал своё пальто, его случайно толкнул Вася. Коля тоже толкнул Васю.</a:t>
            </a:r>
            <a:endParaRPr lang="en-US" sz="39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340768"/>
            <a:ext cx="72431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Надо быть вежливым и аккуратным, тогда можно будет избежать ссоры.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0">
              <a:srgbClr val="F254A7">
                <a:alpha val="63000"/>
              </a:srgbClr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501008"/>
            <a:ext cx="7848872" cy="266429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ctr" eaLnBrk="0" fontAlgn="base" hangingPunct="0">
              <a:spcAft>
                <a:spcPct val="0"/>
              </a:spcAft>
            </a:pPr>
            <a:r>
              <a:rPr lang="ru-RU" sz="2800" b="0" i="1" cap="none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-Почему обижались ребята?</a:t>
            </a:r>
            <a:r>
              <a:rPr lang="ru-RU" sz="2800" b="0" i="1" cap="none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cap="none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cap="none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ru-RU" sz="2800" b="0" i="1" cap="none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можно посоветовать девочкам?</a:t>
            </a:r>
            <a:r>
              <a:rPr lang="ru-RU" sz="2800" b="0" i="1" cap="none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cap="none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cap="none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-Что в таком случае, чтоб не возникло ссоры можно посоветовать ребятам?</a:t>
            </a:r>
            <a:r>
              <a:rPr lang="ru-RU" sz="2800" b="0" i="1" cap="none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cap="none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cap="none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-Какой вывод можно сделать из этой ситуации?</a:t>
            </a:r>
            <a:endParaRPr lang="ru-RU" sz="2800" b="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88640"/>
            <a:ext cx="7848872" cy="3096344"/>
          </a:xfr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ситуация.</a:t>
            </a: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36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Таня с Наташей очень любили шушукаться, когда находились рядом с другими ребятами. И ребята обижались на них.</a:t>
            </a: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1783" y="1"/>
            <a:ext cx="915578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0" y="785794"/>
            <a:ext cx="67866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Если вы находитесь среди ребят, то секретов быть не должно. Больше двух – говорим вслух.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254A7">
                <a:alpha val="48000"/>
              </a:srgbClr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717032"/>
            <a:ext cx="7776864" cy="2952328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 чувствовал  при  этом  Петя?</a:t>
            </a:r>
            <a:br>
              <a:rPr lang="ru-RU" sz="28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-Права  ли  Лена?</a:t>
            </a:r>
            <a:br>
              <a:rPr lang="ru-RU" sz="28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-Как  нужно  было  поступить  Лене, чтоб не  обидеть  Петю?</a:t>
            </a:r>
            <a:br>
              <a:rPr lang="ru-RU" sz="28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-Какой  вывод  можно  сделать  из  этой ситуации?</a:t>
            </a:r>
            <a:br>
              <a:rPr lang="ru-RU" sz="28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0" i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88640"/>
            <a:ext cx="7776864" cy="2880320"/>
          </a:xfr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/>
            <a:endParaRPr lang="ru-RU" sz="4000" dirty="0" smtClean="0">
              <a:solidFill>
                <a:schemeClr val="tx1">
                  <a:lumMod val="95000"/>
                  <a:lumOff val="5000"/>
                </a:schemeClr>
              </a:solidFill>
              <a:latin typeface="Palatino Linotype" pitchFamily="18" charset="0"/>
              <a:cs typeface="Times New Roman" pitchFamily="18" charset="0"/>
            </a:endParaRPr>
          </a:p>
          <a:p>
            <a:pPr algn="ctr"/>
            <a:r>
              <a:rPr lang="ru-RU" sz="4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itchFamily="18" charset="0"/>
                <a:cs typeface="Times New Roman" pitchFamily="18" charset="0"/>
              </a:rPr>
              <a:t>3 ситуация.</a:t>
            </a:r>
          </a:p>
          <a:p>
            <a:pPr algn="ctr"/>
            <a:r>
              <a:rPr lang="ru-RU" sz="47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itchFamily="18" charset="0"/>
                <a:cs typeface="Times New Roman" pitchFamily="18" charset="0"/>
              </a:rPr>
              <a:t>Лена ни за что не хотела сидеть с Петей за одной партой и говорила об этом всем.</a:t>
            </a:r>
            <a:endParaRPr lang="ru-RU" sz="4700" dirty="0" smtClean="0">
              <a:solidFill>
                <a:schemeClr val="tx1">
                  <a:lumMod val="95000"/>
                  <a:lumOff val="5000"/>
                </a:schemeClr>
              </a:solidFill>
              <a:latin typeface="Palatino Linotype" pitchFamily="18" charset="0"/>
              <a:cs typeface="Times New Roman" pitchFamily="18" charset="0"/>
            </a:endParaRPr>
          </a:p>
          <a:p>
            <a:pPr algn="l"/>
            <a:endParaRPr lang="ru-RU" sz="4000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24744"/>
            <a:ext cx="79208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Если тебе кто-то не симпатичен, не нужно об этом рассказывать всем. Это может обидеть этого человека.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5000">
              <a:srgbClr val="66F47E">
                <a:alpha val="45882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357298"/>
            <a:ext cx="659908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Игра «Кто с кем дружит»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571744"/>
            <a:ext cx="843085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/>
          </a:p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Перед вами разные герои, разные имена.</a:t>
            </a:r>
          </a:p>
          <a:p>
            <a:pPr algn="ctr"/>
            <a:r>
              <a:rPr lang="ru-RU" sz="3600" dirty="0" smtClean="0"/>
              <a:t> Как вы думаете, кто с кем дружит? Кто кому нужен?</a:t>
            </a:r>
            <a:endParaRPr lang="ru-RU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0"/>
            <a:ext cx="3429024" cy="2546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rgbClr val="1E2CB2">
                <a:alpha val="41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DaniFilth\Рабочий стол\imфысфыages.jpeg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8825"/>
            <a:ext cx="9144000" cy="684917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85720" y="86916"/>
            <a:ext cx="7848873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2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Что такое дружба?</a:t>
            </a:r>
          </a:p>
          <a:p>
            <a:r>
              <a:rPr lang="ru-RU" sz="32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32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Кого можно назвать настоящим другом?</a:t>
            </a:r>
          </a:p>
          <a:p>
            <a:r>
              <a:rPr lang="ru-RU" sz="32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32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Какими качествами должен обладать настоящий друг? Каких друзей нам хотелось бы иметь?</a:t>
            </a:r>
          </a:p>
          <a:p>
            <a:r>
              <a:rPr lang="ru-RU" sz="32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32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Определим законы (правила) дружбы.</a:t>
            </a:r>
          </a:p>
          <a:p>
            <a:r>
              <a:rPr lang="ru-RU" sz="32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en-US" sz="32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Постараемся помочь тем ребятам, у которых еще не очень хорошо получается дружить.</a:t>
            </a:r>
          </a:p>
          <a:p>
            <a:pPr algn="ctr"/>
            <a:endParaRPr lang="ru-RU" i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4000">
              <a:srgbClr val="66F47E">
                <a:alpha val="86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err="1" smtClean="0"/>
              <a:t>Забавние</a:t>
            </a:r>
            <a:r>
              <a:rPr lang="ru-RU" sz="4800" i="1" dirty="0" smtClean="0"/>
              <a:t> </a:t>
            </a:r>
            <a:r>
              <a:rPr lang="ru-RU" sz="4800" i="1" dirty="0" err="1" smtClean="0"/>
              <a:t>бурундучки</a:t>
            </a:r>
            <a:r>
              <a:rPr lang="ru-RU" sz="4800" i="1" dirty="0" smtClean="0"/>
              <a:t> Чип и …</a:t>
            </a:r>
          </a:p>
          <a:p>
            <a:endParaRPr lang="ru-RU" sz="4800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428736"/>
            <a:ext cx="5000660" cy="375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643174" y="5357826"/>
            <a:ext cx="5000660" cy="1000132"/>
          </a:xfrm>
          <a:noFill/>
          <a:ln>
            <a:noFill/>
          </a:ln>
        </p:spPr>
        <p:txBody>
          <a:bodyPr>
            <a:normAutofit lnSpcReduction="10000"/>
          </a:bodyPr>
          <a:lstStyle/>
          <a:p>
            <a:r>
              <a:rPr lang="ru-RU" sz="6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Дейл!</a:t>
            </a:r>
            <a:endParaRPr lang="ru-RU" sz="66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9" y="33265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071546"/>
            <a:ext cx="6291510" cy="4373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500042"/>
            <a:ext cx="7772400" cy="1362075"/>
          </a:xfrm>
        </p:spPr>
        <p:txBody>
          <a:bodyPr/>
          <a:lstStyle/>
          <a:p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Добрая Белоснежка и …</a:t>
            </a:r>
            <a:endParaRPr lang="ru-RU" b="0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500166" y="5357813"/>
            <a:ext cx="7643834" cy="1000145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chemeClr val="accent4">
                    <a:lumMod val="50000"/>
                  </a:schemeClr>
                </a:solidFill>
              </a:rPr>
              <a:t>     СЕМЬ ГНОМОВ!!!</a:t>
            </a:r>
            <a:endParaRPr lang="ru-RU" sz="4800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357298"/>
            <a:ext cx="3714776" cy="3931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5"/>
            <a:ext cx="7772400" cy="1071570"/>
          </a:xfrm>
        </p:spPr>
        <p:txBody>
          <a:bodyPr>
            <a:normAutofit/>
          </a:bodyPr>
          <a:lstStyle/>
          <a:p>
            <a:r>
              <a:rPr lang="ru-RU" i="1" dirty="0" smtClean="0"/>
              <a:t>Прекрасная Русалочка и…</a:t>
            </a:r>
            <a:endParaRPr lang="ru-RU" i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5143512"/>
            <a:ext cx="6400800" cy="1109658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chemeClr val="accent4">
                    <a:lumMod val="75000"/>
                  </a:schemeClr>
                </a:solidFill>
              </a:rPr>
              <a:t>Себастьян!!!</a:t>
            </a:r>
            <a:endParaRPr lang="ru-RU" sz="4800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571612"/>
            <a:ext cx="4714908" cy="353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672414" cy="1214445"/>
          </a:xfrm>
        </p:spPr>
        <p:txBody>
          <a:bodyPr>
            <a:normAutofit/>
          </a:bodyPr>
          <a:lstStyle/>
          <a:p>
            <a:r>
              <a:rPr lang="ru-RU" i="1" dirty="0" smtClean="0"/>
              <a:t>Забавный </a:t>
            </a:r>
            <a:r>
              <a:rPr lang="ru-RU" i="1" dirty="0" err="1" smtClean="0"/>
              <a:t>Винни</a:t>
            </a:r>
            <a:r>
              <a:rPr lang="ru-RU" i="1" dirty="0" smtClean="0"/>
              <a:t> Пух и…</a:t>
            </a:r>
            <a:endParaRPr lang="ru-RU" i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14414" y="5105400"/>
            <a:ext cx="6400800" cy="1752600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7030A0"/>
                </a:solidFill>
              </a:rPr>
              <a:t>Пятачок!!</a:t>
            </a:r>
            <a:endParaRPr lang="ru-RU" sz="48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571612"/>
            <a:ext cx="4875644" cy="37183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/>
          <a:lstStyle/>
          <a:p>
            <a:r>
              <a:rPr lang="ru-RU" i="1" dirty="0" smtClean="0"/>
              <a:t>Добрый Малыш и…</a:t>
            </a:r>
            <a:endParaRPr lang="ru-RU" i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728" y="5572140"/>
            <a:ext cx="6400800" cy="1752600"/>
          </a:xfrm>
        </p:spPr>
        <p:txBody>
          <a:bodyPr>
            <a:normAutofit/>
          </a:bodyPr>
          <a:lstStyle/>
          <a:p>
            <a:r>
              <a:rPr lang="ru-RU" sz="4800" i="1" dirty="0" err="1" smtClean="0">
                <a:solidFill>
                  <a:schemeClr val="tx1"/>
                </a:solidFill>
              </a:rPr>
              <a:t>Карлсон</a:t>
            </a:r>
            <a:r>
              <a:rPr lang="ru-RU" sz="4800" i="1" dirty="0" smtClean="0">
                <a:solidFill>
                  <a:schemeClr val="tx1"/>
                </a:solidFill>
              </a:rPr>
              <a:t>!!!</a:t>
            </a:r>
            <a:endParaRPr lang="ru-RU" sz="48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500702"/>
            <a:ext cx="7099152" cy="808618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b="0" i="1" dirty="0" err="1" smtClean="0">
                <a:solidFill>
                  <a:schemeClr val="accent4">
                    <a:lumMod val="75000"/>
                  </a:schemeClr>
                </a:solidFill>
              </a:rPr>
              <a:t>Чебурашка</a:t>
            </a:r>
            <a:r>
              <a:rPr lang="ru-RU" sz="4400" b="0" i="1" dirty="0" smtClean="0">
                <a:solidFill>
                  <a:schemeClr val="accent4">
                    <a:lumMod val="75000"/>
                  </a:schemeClr>
                </a:solidFill>
              </a:rPr>
              <a:t>!!!</a:t>
            </a:r>
            <a:endParaRPr lang="ru-RU" sz="4400" b="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00166" y="1"/>
            <a:ext cx="6670524" cy="1285860"/>
          </a:xfr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39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Зеленый крокодил Гена и…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357298"/>
            <a:ext cx="5268000" cy="394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254A7">
                <a:alpha val="41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9"/>
            <a:ext cx="7886728" cy="1714511"/>
          </a:xfrm>
        </p:spPr>
        <p:txBody>
          <a:bodyPr/>
          <a:lstStyle/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Закончи пословицу</a:t>
            </a:r>
            <a:endParaRPr lang="ru-RU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285992"/>
            <a:ext cx="6972304" cy="4143404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sz="6900" i="1" dirty="0" smtClean="0">
                <a:solidFill>
                  <a:schemeClr val="accent4">
                    <a:lumMod val="75000"/>
                  </a:schemeClr>
                </a:solidFill>
              </a:rPr>
              <a:t>-Человек без друзей-</a:t>
            </a:r>
          </a:p>
          <a:p>
            <a:pPr algn="r"/>
            <a:r>
              <a:rPr lang="ru-RU" sz="6900" i="1" dirty="0" smtClean="0">
                <a:solidFill>
                  <a:schemeClr val="accent4">
                    <a:lumMod val="75000"/>
                  </a:schemeClr>
                </a:solidFill>
              </a:rPr>
              <a:t>что дерево без корней.</a:t>
            </a:r>
          </a:p>
          <a:p>
            <a:pPr algn="r"/>
            <a:endParaRPr lang="ru-RU" sz="6900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r>
              <a:rPr lang="ru-RU" sz="6900" i="1" dirty="0" smtClean="0">
                <a:solidFill>
                  <a:schemeClr val="accent2">
                    <a:lumMod val="75000"/>
                  </a:schemeClr>
                </a:solidFill>
              </a:rPr>
              <a:t>-Старый друг</a:t>
            </a:r>
          </a:p>
          <a:p>
            <a:pPr algn="r"/>
            <a:r>
              <a:rPr lang="ru-RU" sz="6900" i="1" dirty="0" smtClean="0">
                <a:solidFill>
                  <a:schemeClr val="accent2">
                    <a:lumMod val="75000"/>
                  </a:schemeClr>
                </a:solidFill>
              </a:rPr>
              <a:t>лучше новых двух</a:t>
            </a:r>
          </a:p>
          <a:p>
            <a:endParaRPr lang="ru-RU" sz="4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28596" y="214290"/>
            <a:ext cx="8358246" cy="6000792"/>
          </a:xfrm>
        </p:spPr>
        <p:txBody>
          <a:bodyPr>
            <a:noAutofit/>
          </a:bodyPr>
          <a:lstStyle/>
          <a:p>
            <a:endParaRPr lang="ru-RU" sz="4000" i="1" dirty="0" smtClean="0">
              <a:solidFill>
                <a:srgbClr val="00B050"/>
              </a:solidFill>
            </a:endParaRPr>
          </a:p>
          <a:p>
            <a:r>
              <a:rPr lang="ru-RU" sz="4000" i="1" dirty="0" smtClean="0">
                <a:solidFill>
                  <a:srgbClr val="00B050"/>
                </a:solidFill>
              </a:rPr>
              <a:t>-Нет друга - ищи, </a:t>
            </a:r>
          </a:p>
          <a:p>
            <a:r>
              <a:rPr lang="ru-RU" sz="4000" i="1" dirty="0" smtClean="0">
                <a:solidFill>
                  <a:srgbClr val="00B050"/>
                </a:solidFill>
              </a:rPr>
              <a:t>а нашел – береги.</a:t>
            </a:r>
          </a:p>
          <a:p>
            <a:r>
              <a:rPr lang="ru-RU" sz="4000" i="1" dirty="0" smtClean="0">
                <a:solidFill>
                  <a:schemeClr val="accent4">
                    <a:lumMod val="75000"/>
                  </a:schemeClr>
                </a:solidFill>
              </a:rPr>
              <a:t>-Не имей сто рублей,</a:t>
            </a:r>
          </a:p>
          <a:p>
            <a:r>
              <a:rPr lang="ru-RU" sz="4000" i="1" dirty="0" smtClean="0">
                <a:solidFill>
                  <a:schemeClr val="accent4">
                    <a:lumMod val="75000"/>
                  </a:schemeClr>
                </a:solidFill>
              </a:rPr>
              <a:t> а имей сто друзей.</a:t>
            </a:r>
          </a:p>
          <a:p>
            <a:r>
              <a:rPr lang="ru-RU" sz="4000" i="1" dirty="0" smtClean="0">
                <a:solidFill>
                  <a:schemeClr val="accent5">
                    <a:lumMod val="75000"/>
                  </a:schemeClr>
                </a:solidFill>
              </a:rPr>
              <a:t>-Для друга пироги,</a:t>
            </a:r>
          </a:p>
          <a:p>
            <a:r>
              <a:rPr lang="ru-RU" sz="4000" i="1" dirty="0" smtClean="0">
                <a:solidFill>
                  <a:schemeClr val="accent5">
                    <a:lumMod val="75000"/>
                  </a:schemeClr>
                </a:solidFill>
              </a:rPr>
              <a:t>А для врага кулаки.</a:t>
            </a:r>
          </a:p>
          <a:p>
            <a:r>
              <a:rPr lang="ru-RU" sz="4000" i="1" dirty="0" smtClean="0">
                <a:solidFill>
                  <a:srgbClr val="FF0000"/>
                </a:solidFill>
              </a:rPr>
              <a:t>-Дружба - как стекло, </a:t>
            </a:r>
          </a:p>
          <a:p>
            <a:r>
              <a:rPr lang="ru-RU" sz="4000" i="1" dirty="0" smtClean="0">
                <a:solidFill>
                  <a:srgbClr val="FF0000"/>
                </a:solidFill>
              </a:rPr>
              <a:t>Разобьется - не сложишь.</a:t>
            </a:r>
            <a:endParaRPr lang="ru-RU" sz="4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1000">
              <a:srgbClr val="7030A0">
                <a:alpha val="35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785794"/>
            <a:ext cx="4872057" cy="5139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7" y="857232"/>
            <a:ext cx="7314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Что такое дружба?</a:t>
            </a:r>
          </a:p>
          <a:p>
            <a:pPr algn="ctr"/>
            <a:endParaRPr lang="ru-RU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643182"/>
            <a:ext cx="6786610" cy="3393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bg2">
                <a:lumMod val="50000"/>
                <a:alpha val="49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2\x23\Другое\Black-White Days (Love, Life)\0.jpeg"/>
          <p:cNvPicPr>
            <a:picLocks noChangeAspect="1" noChangeArrowheads="1"/>
          </p:cNvPicPr>
          <p:nvPr/>
        </p:nvPicPr>
        <p:blipFill>
          <a:blip r:embed="rId3">
            <a:lum contrast="-30000"/>
          </a:blip>
          <a:srcRect/>
          <a:stretch>
            <a:fillRect/>
          </a:stretch>
        </p:blipFill>
        <p:spPr bwMode="auto">
          <a:xfrm>
            <a:off x="5072066" y="1357298"/>
            <a:ext cx="3724294" cy="492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79512" y="908720"/>
            <a:ext cx="799288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дружба?</a:t>
            </a:r>
            <a:endParaRPr lang="en-US" sz="3600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- Дружба – это близкие отношения, основанные на взаимном доверии, привязанности, общих интересах. (Словарь С.И. Ожегова) </a:t>
            </a:r>
          </a:p>
          <a:p>
            <a:pPr algn="ctr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Дружба – это высшая степень товарищества.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000108"/>
            <a:ext cx="77867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i="1" dirty="0" smtClean="0">
                <a:latin typeface="Palatino Linotype" pitchFamily="18" charset="0"/>
              </a:rPr>
              <a:t>Если ты настоящий друг, в твоем сердце не должно быть зависти.</a:t>
            </a:r>
          </a:p>
          <a:p>
            <a:pPr algn="ctr">
              <a:defRPr/>
            </a:pPr>
            <a:r>
              <a:rPr lang="ru-RU" sz="3600" i="1" dirty="0" smtClean="0">
                <a:latin typeface="Palatino Linotype" pitchFamily="18" charset="0"/>
                <a:cs typeface="Arial" pitchFamily="34" charset="0"/>
              </a:rPr>
              <a:t>Хотите иметь друга, подругу – будьте и сами другом </a:t>
            </a:r>
            <a:r>
              <a:rPr lang="ru-RU" sz="3600" i="1" dirty="0" smtClean="0">
                <a:latin typeface="Palatino Linotype" pitchFamily="18" charset="0"/>
              </a:rPr>
              <a:t>на равных, без оглядки.</a:t>
            </a:r>
          </a:p>
          <a:p>
            <a:pPr algn="ctr">
              <a:defRPr/>
            </a:pPr>
            <a:r>
              <a:rPr lang="ru-RU" sz="3600" i="1" dirty="0" smtClean="0">
                <a:latin typeface="Palatino Linotype" pitchFamily="18" charset="0"/>
              </a:rPr>
              <a:t> Воспринимайте радости и горести подруги, друга как собственные и помогите ему стать счастливее. </a:t>
            </a:r>
            <a:endParaRPr lang="ru-RU" sz="3600" i="1" dirty="0">
              <a:latin typeface="Palatino Linotyp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57158" y="0"/>
            <a:ext cx="7872442" cy="1285860"/>
          </a:xfrm>
        </p:spPr>
        <p:txBody>
          <a:bodyPr/>
          <a:lstStyle/>
          <a:p>
            <a:pPr algn="ctr"/>
            <a:r>
              <a:rPr lang="ru-RU" b="0" i="1" dirty="0" smtClean="0">
                <a:latin typeface="Palatino Linotype" pitchFamily="18" charset="0"/>
              </a:rPr>
              <a:t>Настоящий друг</a:t>
            </a:r>
            <a:endParaRPr lang="ru-RU" b="0" i="1" dirty="0">
              <a:latin typeface="Palatino Linotype" pitchFamily="18" charset="0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799288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Кого можно назвать настоящим другом?</a:t>
            </a:r>
            <a:endParaRPr lang="en-US" sz="3600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- Друг – это человек, который тревожится, волнуется, переживает и радуется за своего друга, т.е. несет ответственность за другого.</a:t>
            </a:r>
          </a:p>
          <a:p>
            <a:pPr algn="ctr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- Друг – это человек, который связан с кем-нибудь дружбой.</a:t>
            </a:r>
          </a:p>
          <a:p>
            <a:pPr algn="ctr"/>
            <a:endParaRPr lang="ru-RU" i="1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571612"/>
            <a:ext cx="68580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i="1" dirty="0" smtClean="0">
                <a:solidFill>
                  <a:srgbClr val="002060"/>
                </a:solidFill>
                <a:latin typeface="Palatino Linotype" pitchFamily="18" charset="0"/>
              </a:rPr>
              <a:t>Кто разделяет твои убеждения, всегда готов прийти на помощь в трудные мгновения жизни, пусть даже для этого придется пожертвовать некоторыми своими ценностями. Он должен делить с тобой горести и радости, быть вместе с тобой в любой ситуации. Настоящие друзья – это те, кому все равно, как ты выглядишь, но не безразлично, что ты думаешь.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0" i="1" dirty="0" smtClean="0">
                <a:solidFill>
                  <a:srgbClr val="7030A0"/>
                </a:solidFill>
                <a:latin typeface="Palatino Linotype" pitchFamily="18" charset="0"/>
              </a:rPr>
              <a:t>Друг- это тот…</a:t>
            </a:r>
            <a:endParaRPr lang="ru-RU" sz="5400" b="0" i="1" dirty="0">
              <a:solidFill>
                <a:srgbClr val="7030A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6F47E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9" y="332656"/>
            <a:ext cx="784887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Какими качествами должен обладать настоящий друг? Каких друзей нам хотелось бы иметь?</a:t>
            </a:r>
            <a:endParaRPr lang="en-US" sz="3200" i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Качества:</a:t>
            </a:r>
          </a:p>
          <a:p>
            <a:pPr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доброта</a:t>
            </a:r>
          </a:p>
          <a:p>
            <a:pPr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надежность</a:t>
            </a:r>
          </a:p>
          <a:p>
            <a:pPr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верность</a:t>
            </a:r>
          </a:p>
          <a:p>
            <a:pPr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честность</a:t>
            </a:r>
          </a:p>
          <a:p>
            <a:pPr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преданность</a:t>
            </a:r>
          </a:p>
          <a:p>
            <a:endParaRPr lang="ru-RU" dirty="0"/>
          </a:p>
        </p:txBody>
      </p:sp>
      <p:pic>
        <p:nvPicPr>
          <p:cNvPr id="2050" name="Picture 2" descr="C:\Documents and Settings\DaniFilth\Рабочий стол\imaыффg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143116"/>
            <a:ext cx="4853581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42918"/>
            <a:ext cx="885828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Bef>
                <a:spcPct val="0"/>
              </a:spcBef>
              <a:defRPr/>
            </a:pPr>
            <a:r>
              <a:rPr lang="ru-RU" sz="2700" i="1" dirty="0" smtClean="0">
                <a:solidFill>
                  <a:srgbClr val="003300"/>
                </a:solidFill>
                <a:latin typeface="Palatino Linotype" pitchFamily="18" charset="0"/>
                <a:cs typeface="Times New Roman" pitchFamily="18" charset="0"/>
              </a:rPr>
              <a:t>1. Не оставляй друга в беде, дели с ним радость и горе. </a:t>
            </a:r>
          </a:p>
          <a:p>
            <a:pPr marL="228600" indent="-228600">
              <a:spcBef>
                <a:spcPct val="0"/>
              </a:spcBef>
              <a:defRPr/>
            </a:pPr>
            <a:r>
              <a:rPr lang="ru-RU" sz="2700" i="1" dirty="0" smtClean="0">
                <a:solidFill>
                  <a:srgbClr val="003300"/>
                </a:solidFill>
                <a:latin typeface="Palatino Linotype" pitchFamily="18" charset="0"/>
                <a:cs typeface="Times New Roman" pitchFamily="18" charset="0"/>
              </a:rPr>
              <a:t>Отвернуться от друга в трудную минуту – предать его.</a:t>
            </a:r>
            <a:endParaRPr lang="ru-RU" sz="2700" i="1" dirty="0" smtClean="0">
              <a:solidFill>
                <a:srgbClr val="003300"/>
              </a:solidFill>
              <a:latin typeface="Palatino Linotype" pitchFamily="18" charset="0"/>
            </a:endParaRPr>
          </a:p>
          <a:p>
            <a:pPr marL="228600" indent="-228600">
              <a:spcBef>
                <a:spcPct val="0"/>
              </a:spcBef>
              <a:buFontTx/>
              <a:buNone/>
              <a:defRPr/>
            </a:pPr>
            <a:r>
              <a:rPr lang="ru-RU" sz="2700" i="1" dirty="0" smtClean="0">
                <a:solidFill>
                  <a:srgbClr val="003300"/>
                </a:solidFill>
                <a:latin typeface="Palatino Linotype" pitchFamily="18" charset="0"/>
                <a:cs typeface="Times New Roman" pitchFamily="18" charset="0"/>
              </a:rPr>
              <a:t>2. Дружба – это прежде всего вера в человека, не надо менять друзей. </a:t>
            </a:r>
          </a:p>
          <a:p>
            <a:pPr marL="228600" indent="-228600">
              <a:spcBef>
                <a:spcPct val="0"/>
              </a:spcBef>
              <a:buFontTx/>
              <a:buNone/>
              <a:defRPr/>
            </a:pPr>
            <a:r>
              <a:rPr lang="ru-RU" sz="2700" i="1" dirty="0" smtClean="0">
                <a:solidFill>
                  <a:srgbClr val="003300"/>
                </a:solidFill>
                <a:latin typeface="Palatino Linotype" pitchFamily="18" charset="0"/>
                <a:cs typeface="Times New Roman" pitchFamily="18" charset="0"/>
              </a:rPr>
              <a:t>3. Не ябедничай. Если друг в чем-то не прав, скажи сразу об этом, останови, если он занимается чем-то плохим.</a:t>
            </a:r>
            <a:endParaRPr lang="ru-RU" sz="2700" i="1" dirty="0" smtClean="0">
              <a:solidFill>
                <a:srgbClr val="003300"/>
              </a:solidFill>
              <a:latin typeface="Palatino Linotype" pitchFamily="18" charset="0"/>
            </a:endParaRPr>
          </a:p>
          <a:p>
            <a:pPr marL="228600" indent="-228600">
              <a:spcBef>
                <a:spcPct val="0"/>
              </a:spcBef>
              <a:buFontTx/>
              <a:buNone/>
              <a:defRPr/>
            </a:pPr>
            <a:r>
              <a:rPr lang="ru-RU" sz="2700" i="1" dirty="0" smtClean="0">
                <a:solidFill>
                  <a:srgbClr val="003300"/>
                </a:solidFill>
                <a:latin typeface="Palatino Linotype" pitchFamily="18" charset="0"/>
                <a:cs typeface="Times New Roman" pitchFamily="18" charset="0"/>
              </a:rPr>
              <a:t>4. Относись к своему другу так, как бы ты хотел, чтобы он относился к тебе.</a:t>
            </a:r>
            <a:endParaRPr lang="ru-RU" sz="2700" i="1" dirty="0" smtClean="0">
              <a:solidFill>
                <a:srgbClr val="003300"/>
              </a:solidFill>
              <a:latin typeface="Palatino Linotype" pitchFamily="18" charset="0"/>
            </a:endParaRPr>
          </a:p>
          <a:p>
            <a:pPr marL="228600" indent="-228600">
              <a:spcBef>
                <a:spcPct val="0"/>
              </a:spcBef>
              <a:buFontTx/>
              <a:buNone/>
              <a:defRPr/>
            </a:pPr>
            <a:r>
              <a:rPr lang="ru-RU" sz="2700" i="1" dirty="0" smtClean="0">
                <a:solidFill>
                  <a:srgbClr val="003300"/>
                </a:solidFill>
                <a:latin typeface="Palatino Linotype" pitchFamily="18" charset="0"/>
                <a:cs typeface="Times New Roman" pitchFamily="18" charset="0"/>
              </a:rPr>
              <a:t>5. Быть требовательным к дружбе – значит иметь мужество разорвать ее, если друг предает то, во имя чего построена дружба. </a:t>
            </a:r>
          </a:p>
          <a:p>
            <a:pPr marL="228600" indent="-228600">
              <a:spcBef>
                <a:spcPct val="0"/>
              </a:spcBef>
              <a:buFontTx/>
              <a:buNone/>
              <a:defRPr/>
            </a:pPr>
            <a:r>
              <a:rPr lang="ru-RU" sz="2700" i="1" dirty="0" smtClean="0">
                <a:solidFill>
                  <a:srgbClr val="003300"/>
                </a:solidFill>
                <a:latin typeface="Palatino Linotype" pitchFamily="18" charset="0"/>
                <a:cs typeface="Times New Roman" pitchFamily="18" charset="0"/>
              </a:rPr>
              <a:t>6.Не бойся у друга попросить прощения, и сам старайся поскорее забыть свою обиду. </a:t>
            </a:r>
            <a:endParaRPr lang="ru-RU" sz="2700" i="1" dirty="0" smtClean="0">
              <a:solidFill>
                <a:srgbClr val="003300"/>
              </a:solidFill>
              <a:latin typeface="Palatino Linotyp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ru-RU" b="0" i="1" dirty="0" smtClean="0">
                <a:solidFill>
                  <a:srgbClr val="660033"/>
                </a:solidFill>
              </a:rPr>
              <a:t>Законы дружбы</a:t>
            </a:r>
            <a:endParaRPr lang="ru-RU" b="0" i="1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666</TotalTime>
  <Words>829</Words>
  <Application>Microsoft Office PowerPoint</Application>
  <PresentationFormat>Экран (4:3)</PresentationFormat>
  <Paragraphs>109</Paragraphs>
  <Slides>28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Открытая</vt:lpstr>
      <vt:lpstr>Тема Office</vt:lpstr>
      <vt:lpstr>Слайд 1</vt:lpstr>
      <vt:lpstr>Слайд 2</vt:lpstr>
      <vt:lpstr>Слайд 3</vt:lpstr>
      <vt:lpstr>Слайд 4</vt:lpstr>
      <vt:lpstr>Настоящий друг</vt:lpstr>
      <vt:lpstr>Слайд 6</vt:lpstr>
      <vt:lpstr>Друг- это тот…</vt:lpstr>
      <vt:lpstr>Слайд 8</vt:lpstr>
      <vt:lpstr>Законы дружбы</vt:lpstr>
      <vt:lpstr>Слайд 10</vt:lpstr>
      <vt:lpstr>Законы дружбы</vt:lpstr>
      <vt:lpstr>Слайд 12</vt:lpstr>
      <vt:lpstr>Правильно ли поступил Коля? -Как должен был повести себя Вася? -Как повели бы себя вы? -Как поступил Вася? -Что он должен был сделать, чтоб избежать ссоры? -Что не должен был делать Коля? -Какой вывод можно сделать?  </vt:lpstr>
      <vt:lpstr>Слайд 14</vt:lpstr>
      <vt:lpstr>-Почему обижались ребята? -Что можно посоветовать девочкам? -Что в таком случае, чтоб не возникло ссоры можно посоветовать ребятам? -Какой вывод можно сделать из этой ситуации?</vt:lpstr>
      <vt:lpstr>Слайд 16</vt:lpstr>
      <vt:lpstr>-Что  чувствовал  при  этом  Петя? -Права  ли  Лена? -Как  нужно  было  поступить  Лене, чтоб не  обидеть  Петю? -Какой  вывод  можно  сделать  из  этой ситуации? </vt:lpstr>
      <vt:lpstr>Слайд 18</vt:lpstr>
      <vt:lpstr>Слайд 19</vt:lpstr>
      <vt:lpstr>Слайд 20</vt:lpstr>
      <vt:lpstr>     Добрая Белоснежка и …</vt:lpstr>
      <vt:lpstr>Прекрасная Русалочка и…</vt:lpstr>
      <vt:lpstr>Забавный Винни Пух и…</vt:lpstr>
      <vt:lpstr>Добрый Малыш и…</vt:lpstr>
      <vt:lpstr>Чебурашка!!!</vt:lpstr>
      <vt:lpstr>Закончи пословицу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Палтус</dc:creator>
  <cp:lastModifiedBy>2</cp:lastModifiedBy>
  <cp:revision>74</cp:revision>
  <dcterms:created xsi:type="dcterms:W3CDTF">2010-11-27T05:52:15Z</dcterms:created>
  <dcterms:modified xsi:type="dcterms:W3CDTF">2011-04-25T18:07:08Z</dcterms:modified>
</cp:coreProperties>
</file>