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jpe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1849" y="1397675"/>
            <a:ext cx="669439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Кинематика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4581128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Иванченко Е.А.,</a:t>
            </a:r>
          </a:p>
          <a:p>
            <a:r>
              <a:rPr lang="ru-RU" i="1" dirty="0" smtClean="0"/>
              <a:t>учитель физики и математики</a:t>
            </a:r>
          </a:p>
          <a:p>
            <a:r>
              <a:rPr lang="ru-RU" i="1" dirty="0" smtClean="0"/>
              <a:t>ГБОУ СОШ № 548, Санкт-Петербург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340453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28600" y="228600"/>
            <a:ext cx="8686800" cy="327183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Тело движется по окружности по часовой стрелке. Какой из изображенных векторов совпадает по направлению с вектором скорости в точке А?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357818" y="3857628"/>
            <a:ext cx="2071702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Bookman Old Style" pitchFamily="18" charset="0"/>
              <a:buAutoNum type="arabicPeriod"/>
            </a:pPr>
            <a:r>
              <a:rPr lang="ru-RU" sz="3200" b="1" dirty="0"/>
              <a:t>1</a:t>
            </a:r>
          </a:p>
          <a:p>
            <a:pPr marL="342900" indent="-342900">
              <a:buFont typeface="Bookman Old Style" pitchFamily="18" charset="0"/>
              <a:buAutoNum type="arabicPeriod"/>
            </a:pPr>
            <a:r>
              <a:rPr lang="ru-RU" sz="3200" b="1" dirty="0"/>
              <a:t>2</a:t>
            </a:r>
          </a:p>
          <a:p>
            <a:pPr marL="342900" indent="-342900">
              <a:buFont typeface="Bookman Old Style" pitchFamily="18" charset="0"/>
              <a:buAutoNum type="arabicPeriod"/>
            </a:pPr>
            <a:r>
              <a:rPr lang="ru-RU" sz="3200" b="1" dirty="0"/>
              <a:t>3</a:t>
            </a:r>
          </a:p>
          <a:p>
            <a:pPr marL="342900" indent="-342900">
              <a:buFont typeface="Bookman Old Style" pitchFamily="18" charset="0"/>
              <a:buAutoNum type="arabicPeriod"/>
            </a:pPr>
            <a:r>
              <a:rPr lang="ru-RU" sz="3200" b="1" dirty="0"/>
              <a:t>4</a:t>
            </a:r>
            <a:endParaRPr lang="ru-RU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429000"/>
            <a:ext cx="289560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5053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3568" y="274638"/>
            <a:ext cx="7498080" cy="186847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kern="100" spc="200" dirty="0" smtClean="0"/>
              <a:t> </a:t>
            </a:r>
            <a:r>
              <a:rPr lang="ru-RU" sz="2400" dirty="0" smtClean="0"/>
              <a:t>Изменение высоты тела над поверхностью Земли с течением времени представлено на графике. Что можно сказать по этому графику о характере движения тела?</a:t>
            </a:r>
            <a:endParaRPr lang="ru-RU" sz="2400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683568" y="2214554"/>
            <a:ext cx="3636458" cy="4357718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596646" indent="-514350">
              <a:buFont typeface="+mj-lt"/>
              <a:buAutoNum type="arabicPeriod"/>
            </a:pPr>
            <a:r>
              <a:rPr lang="ru-RU" smtClean="0"/>
              <a:t>тело движется по параболе</a:t>
            </a:r>
          </a:p>
          <a:p>
            <a:pPr marL="596646" indent="-514350">
              <a:buFont typeface="+mj-lt"/>
              <a:buAutoNum type="arabicPeriod"/>
            </a:pPr>
            <a:r>
              <a:rPr lang="ru-RU" smtClean="0"/>
              <a:t>тело движется равномерно</a:t>
            </a:r>
          </a:p>
          <a:p>
            <a:pPr marL="596646" indent="-514350">
              <a:buFont typeface="+mj-lt"/>
              <a:buAutoNum type="arabicPeriod"/>
            </a:pPr>
            <a:r>
              <a:rPr lang="ru-RU" smtClean="0"/>
              <a:t>тело движется с некоторым ускорением</a:t>
            </a:r>
          </a:p>
          <a:p>
            <a:pPr marL="596646" indent="-514350">
              <a:buFont typeface="+mj-lt"/>
              <a:buAutoNum type="arabicPeriod"/>
            </a:pPr>
            <a:r>
              <a:rPr lang="ru-RU" smtClean="0"/>
              <a:t>тело движется с ускорением, равным нулю</a:t>
            </a:r>
            <a:endParaRPr lang="ru-RU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811633243"/>
              </p:ext>
            </p:extLst>
          </p:nvPr>
        </p:nvGraphicFramePr>
        <p:xfrm>
          <a:off x="4748654" y="2285992"/>
          <a:ext cx="3418276" cy="2928958"/>
        </p:xfrm>
        <a:graphic>
          <a:graphicData uri="http://schemas.openxmlformats.org/presentationml/2006/ole">
            <p:oleObj spid="_x0000_s4098" name="Picture" r:id="rId3" imgW="1562100" imgH="1341120" progId="Word.Picture.8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58897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A6C1E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99592" y="202882"/>
            <a:ext cx="7498080" cy="379762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kern="100" spc="200" dirty="0" smtClean="0"/>
              <a:t> Вертолет летит в горизонтальном направлении со скоростью  20 м/с. Из него выпал груз, который коснулся земли через  4 с.  На какой высоте летит вертолет?  Сопротивление воздуха движению груза не учитывать.</a:t>
            </a:r>
            <a:endParaRPr lang="ru-RU" sz="3200" kern="100" spc="200" dirty="0"/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821274" y="3929066"/>
            <a:ext cx="3657600" cy="2547942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88620" indent="-342900">
              <a:buFont typeface="+mj-lt"/>
              <a:buAutoNum type="arabicPeriod"/>
            </a:pPr>
            <a:r>
              <a:rPr lang="ru-RU" sz="3200" b="1" smtClean="0"/>
              <a:t>40 м.</a:t>
            </a:r>
          </a:p>
          <a:p>
            <a:pPr marL="388620" indent="-342900">
              <a:buFont typeface="+mj-lt"/>
              <a:buAutoNum type="arabicPeriod"/>
            </a:pPr>
            <a:r>
              <a:rPr lang="ru-RU" sz="3200" b="1" smtClean="0"/>
              <a:t>80 м.</a:t>
            </a:r>
          </a:p>
          <a:p>
            <a:pPr marL="388620" indent="-342900">
              <a:buFont typeface="+mj-lt"/>
              <a:buAutoNum type="arabicPeriod"/>
            </a:pPr>
            <a:r>
              <a:rPr lang="ru-RU" sz="3200" b="1" smtClean="0"/>
              <a:t>160 м.</a:t>
            </a:r>
          </a:p>
          <a:p>
            <a:pPr marL="388620" indent="-342900">
              <a:buFont typeface="+mj-lt"/>
              <a:buAutoNum type="arabicPeriod"/>
            </a:pPr>
            <a:r>
              <a:rPr lang="ru-RU" sz="3200" b="1" smtClean="0"/>
              <a:t>320 м.</a:t>
            </a: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2610968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A6C1E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99592" y="274320"/>
            <a:ext cx="7498080" cy="251173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dirty="0" smtClean="0"/>
              <a:t>На рисунке изображен график изменения координаты велосипедиста с течением времени. В какой промежуток времени велосипедист двигался с изменяющейся скоростью? </a:t>
            </a:r>
            <a:endParaRPr lang="ru-RU" sz="2800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539552" y="3388264"/>
            <a:ext cx="4357718" cy="20002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596646" indent="-514350">
              <a:buFont typeface="+mj-lt"/>
              <a:buAutoNum type="arabicPeriod"/>
            </a:pPr>
            <a:r>
              <a:rPr lang="ru-RU" sz="2400" smtClean="0"/>
              <a:t>Только от  0  до  3 с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400" smtClean="0"/>
              <a:t>Только от  3  до  5 с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400" smtClean="0"/>
              <a:t>Только от  5  до  7 с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400" smtClean="0"/>
              <a:t>От  3  до  5 с  и  от  5  до  7 с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632" y="2757783"/>
            <a:ext cx="3814775" cy="2910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2957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A6C1E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Grp="1"/>
          </p:cNvGrpSpPr>
          <p:nvPr/>
        </p:nvGrpSpPr>
        <p:grpSpPr bwMode="auto">
          <a:xfrm>
            <a:off x="1357290" y="3714752"/>
            <a:ext cx="7429500" cy="1714500"/>
            <a:chOff x="2392" y="5141"/>
            <a:chExt cx="8266" cy="1654"/>
          </a:xfrm>
        </p:grpSpPr>
        <p:sp>
          <p:nvSpPr>
            <p:cNvPr id="3" name="Line 3"/>
            <p:cNvSpPr>
              <a:spLocks noChangeShapeType="1"/>
            </p:cNvSpPr>
            <p:nvPr/>
          </p:nvSpPr>
          <p:spPr bwMode="auto">
            <a:xfrm flipV="1">
              <a:off x="2392" y="5141"/>
              <a:ext cx="1" cy="15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lg" len="sm"/>
              <a:tailEnd type="triangle" w="lg" len="sm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Line 4"/>
            <p:cNvSpPr>
              <a:spLocks noChangeShapeType="1"/>
            </p:cNvSpPr>
            <p:nvPr/>
          </p:nvSpPr>
          <p:spPr bwMode="auto">
            <a:xfrm flipV="1">
              <a:off x="2392" y="5141"/>
              <a:ext cx="1" cy="15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lg" len="sm"/>
              <a:tailEnd type="triangle" w="lg" len="sm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2392" y="6722"/>
              <a:ext cx="171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lg" len="sm"/>
              <a:tailEnd type="triangle" w="lg" len="sm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 flipV="1">
              <a:off x="4786" y="5198"/>
              <a:ext cx="1" cy="1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lg" len="sm"/>
              <a:tailEnd type="triangle" w="lg" len="sm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 flipV="1">
              <a:off x="7009" y="5141"/>
              <a:ext cx="1" cy="16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lg" len="sm"/>
              <a:tailEnd type="triangle" w="lg" len="sm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9118" y="5141"/>
              <a:ext cx="1" cy="15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lg" len="sm"/>
              <a:tailEnd type="triangle" w="lg" len="sm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4786" y="6722"/>
              <a:ext cx="136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lg" len="sm"/>
              <a:tailEnd type="triangle" w="lg" len="sm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7009" y="6779"/>
              <a:ext cx="154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lg" len="sm"/>
              <a:tailEnd type="triangle" w="lg" len="sm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9118" y="6722"/>
              <a:ext cx="154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lg" len="sm"/>
              <a:tailEnd type="triangle" w="lg" len="sm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4786" y="6722"/>
              <a:ext cx="1084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lg" len="sm"/>
              <a:tailEnd type="none" w="lg" len="sm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2392" y="5652"/>
              <a:ext cx="1084" cy="79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lg" len="sm"/>
              <a:tailEnd type="none" w="lg" len="sm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7009" y="5877"/>
              <a:ext cx="114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lg" len="sm"/>
              <a:tailEnd type="none" w="lg" len="sm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 flipV="1">
              <a:off x="9118" y="5709"/>
              <a:ext cx="1027" cy="51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lg" len="sm"/>
              <a:tailEnd type="none" w="lg" len="sm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143240" y="371475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а</a:t>
            </a:r>
            <a:endParaRPr lang="ru-RU" sz="2400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5143504" y="357187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а</a:t>
            </a:r>
            <a:endParaRPr lang="ru-RU" sz="2400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7072330" y="364331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а</a:t>
            </a:r>
            <a:endParaRPr lang="ru-RU" sz="24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2071670" y="371475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1)</a:t>
            </a:r>
            <a:endParaRPr lang="ru-RU" sz="24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3714744" y="3643314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2)</a:t>
            </a:r>
            <a:endParaRPr lang="ru-RU" sz="2400" b="1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5857884" y="364331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3)</a:t>
            </a:r>
            <a:endParaRPr lang="ru-RU" sz="2400" b="1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8001024" y="3571876"/>
            <a:ext cx="533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4)</a:t>
            </a:r>
            <a:endParaRPr lang="ru-RU" sz="2400" b="1" i="1" dirty="0"/>
          </a:p>
        </p:txBody>
      </p:sp>
      <p:sp>
        <p:nvSpPr>
          <p:cNvPr id="23" name="Содержимое 2"/>
          <p:cNvSpPr txBox="1">
            <a:spLocks/>
          </p:cNvSpPr>
          <p:nvPr/>
        </p:nvSpPr>
        <p:spPr>
          <a:xfrm>
            <a:off x="962004" y="836712"/>
            <a:ext cx="7572428" cy="214314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354013">
              <a:buFont typeface="Wingdings" pitchFamily="2" charset="2"/>
              <a:buNone/>
            </a:pPr>
            <a:r>
              <a:rPr lang="ru-RU" smtClean="0"/>
              <a:t>На рисунках изображены графики зависимости модуля ускорения от времени движения. Какой из графиков соответствует равномерному прямолинейному движению?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33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4323" y="2967335"/>
            <a:ext cx="2475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Конец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067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403648" y="571465"/>
            <a:ext cx="6256784" cy="145434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Основные понятия кинематики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204864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/>
              <a:t>Механическим движением </a:t>
            </a:r>
            <a:r>
              <a:rPr lang="ru-RU" dirty="0" smtClean="0"/>
              <a:t>тела называют изменение его положения в пространстве относительно других тел с течением времени;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Тело</a:t>
            </a:r>
            <a:r>
              <a:rPr lang="ru-RU" dirty="0"/>
              <a:t>, размерами которого в данных условиях можно пренебречь, называется </a:t>
            </a:r>
            <a:r>
              <a:rPr lang="ru-RU" b="1" dirty="0"/>
              <a:t>материальной точкой;</a:t>
            </a:r>
          </a:p>
          <a:p>
            <a:pPr>
              <a:buFont typeface="Arial" pitchFamily="34" charset="0"/>
              <a:buChar char="•"/>
            </a:pPr>
            <a:r>
              <a:rPr lang="ru-RU" b="1" dirty="0"/>
              <a:t>Траектория - </a:t>
            </a:r>
            <a:r>
              <a:rPr lang="ru-RU" dirty="0"/>
              <a:t>некоторая линия, которую описывает тело (материальная точка) с течением времени, перемещаясь из одной точки в </a:t>
            </a:r>
            <a:r>
              <a:rPr lang="ru-RU" dirty="0" smtClean="0"/>
              <a:t>другую;</a:t>
            </a:r>
            <a:endParaRPr lang="ru-RU" dirty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5" name="Рисунок 4" descr="р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4077072"/>
            <a:ext cx="4208680" cy="227707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5008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46987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Долгое время понятия о кинематике были основаны на работах Аристотеля, в которых утверждалось, что скорость падения пропорциональна весу тела, а движение в отсутствие сил невозможно. Только в конце XVI века этим вопросом подробно занялся Галилео Галилей. Изучая свободное падение (знаменитые опыты на Пизанской башне) и инерцию тел, он доказал неправильность идей Аристотеля. Итоги своей работы по данной теме он изложил в книге «Беседы и математические доказательства, касающиеся двух новых отраслей науки, относящихся к механике и местному движению</a:t>
            </a:r>
            <a:r>
              <a:rPr lang="ru-RU" dirty="0" smtClean="0"/>
              <a:t>».</a:t>
            </a:r>
            <a:endParaRPr lang="ru-RU" dirty="0"/>
          </a:p>
          <a:p>
            <a:pPr algn="just"/>
            <a:r>
              <a:rPr lang="ru-RU" dirty="0"/>
              <a:t>Рождением современной кинематики можно считать выступление Пьера Вариньона перед Французской Академией наук 20 января 1700 года. Тогда впервые были даны понятия скорости и ускорения в дифференциальном виде.</a:t>
            </a:r>
          </a:p>
          <a:p>
            <a:pPr algn="just"/>
            <a:r>
              <a:rPr lang="ru-RU" dirty="0"/>
              <a:t>В XVIII веке Ампер первый использовал вариационное исчисление в кинематике.</a:t>
            </a:r>
          </a:p>
        </p:txBody>
      </p:sp>
    </p:spTree>
    <p:extLst>
      <p:ext uri="{BB962C8B-B14F-4D97-AF65-F5344CB8AC3E}">
        <p14:creationId xmlns="" xmlns:p14="http://schemas.microsoft.com/office/powerpoint/2010/main" val="367082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936909" y="-455391"/>
            <a:ext cx="2743200" cy="598028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Средняя скорость </a:t>
            </a:r>
            <a:r>
              <a:rPr lang="ru-RU" sz="2000" dirty="0" smtClean="0"/>
              <a:t>– есть отношение пройденного пути ко времени движения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rgbClr val="C00000"/>
                </a:solidFill>
              </a:rPr>
              <a:t>Мгновенная скорость</a:t>
            </a:r>
            <a:r>
              <a:rPr lang="ru-RU" sz="2000" dirty="0" smtClean="0"/>
              <a:t> определяется как предел, к которому стремится средняя скорость на бесконечно малом промежутке времени </a:t>
            </a:r>
            <a:r>
              <a:rPr lang="ru-RU" sz="2000" dirty="0" err="1" smtClean="0"/>
              <a:t>Δt</a:t>
            </a:r>
            <a:r>
              <a:rPr lang="ru-RU" sz="2000" dirty="0" smtClean="0"/>
              <a:t>;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3" descr="http://www.physics.ru/courses/op25part1/content/javagifs/63229980741395-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5517232"/>
            <a:ext cx="2304255" cy="648901"/>
          </a:xfrm>
          <a:prstGeom prst="rect">
            <a:avLst/>
          </a:prstGeom>
          <a:noFill/>
        </p:spPr>
      </p:pic>
      <p:pic>
        <p:nvPicPr>
          <p:cNvPr id="5" name="Picture 5" descr="http://www.physics.ru/courses/op25part1/content/chapter1/section/paragraph1/images/1-1-3.gif"/>
          <p:cNvPicPr>
            <a:picLocks noChangeAspect="1" noChangeArrowheads="1"/>
          </p:cNvPicPr>
          <p:nvPr/>
        </p:nvPicPr>
        <p:blipFill>
          <a:blip r:embed="rId3" cstate="print"/>
          <a:srcRect l="16468" r="16468"/>
          <a:stretch>
            <a:fillRect/>
          </a:stretch>
        </p:blipFill>
        <p:spPr bwMode="auto">
          <a:xfrm>
            <a:off x="755576" y="2060848"/>
            <a:ext cx="4419600" cy="351453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214414" y="476672"/>
            <a:ext cx="3571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СКОРОСТЬ:</a:t>
            </a:r>
            <a:endParaRPr lang="ru-RU" sz="3600" b="1" dirty="0"/>
          </a:p>
        </p:txBody>
      </p:sp>
      <p:pic>
        <p:nvPicPr>
          <p:cNvPr id="12" name="Рисунок 11" descr="р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2060848"/>
            <a:ext cx="1648055" cy="4953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267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2"/>
          <p:cNvSpPr txBox="1">
            <a:spLocks/>
          </p:cNvSpPr>
          <p:nvPr/>
        </p:nvSpPr>
        <p:spPr>
          <a:xfrm>
            <a:off x="457200" y="328278"/>
            <a:ext cx="4023360" cy="64008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None/>
            </a:pPr>
            <a:r>
              <a:rPr lang="ru-RU" b="1" i="1" dirty="0" smtClean="0"/>
              <a:t>Прямолинейное </a:t>
            </a:r>
            <a:r>
              <a:rPr lang="ru-RU" b="1" i="1" dirty="0" smtClean="0">
                <a:solidFill>
                  <a:srgbClr val="FF0000"/>
                </a:solidFill>
              </a:rPr>
              <a:t>равномерное</a:t>
            </a:r>
            <a:r>
              <a:rPr lang="ru-RU" b="1" i="1" dirty="0" smtClean="0"/>
              <a:t> движение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3010" y="1071546"/>
            <a:ext cx="2714644" cy="2939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4071942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Закон </a:t>
            </a:r>
            <a:r>
              <a:rPr lang="ru-RU" dirty="0" smtClean="0"/>
              <a:t>прямолинейного </a:t>
            </a:r>
            <a:r>
              <a:rPr lang="ru-RU" b="1" dirty="0" smtClean="0">
                <a:solidFill>
                  <a:srgbClr val="FF0000"/>
                </a:solidFill>
              </a:rPr>
              <a:t>равномерного</a:t>
            </a:r>
            <a:r>
              <a:rPr lang="ru-RU" dirty="0" smtClean="0"/>
              <a:t> движения</a:t>
            </a:r>
            <a:endParaRPr lang="ru-RU" dirty="0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430017145"/>
              </p:ext>
            </p:extLst>
          </p:nvPr>
        </p:nvGraphicFramePr>
        <p:xfrm>
          <a:off x="1445214" y="5229200"/>
          <a:ext cx="2841034" cy="785818"/>
        </p:xfrm>
        <a:graphic>
          <a:graphicData uri="http://schemas.openxmlformats.org/presentationml/2006/ole">
            <p:oleObj spid="_x0000_s2052" name="Mathcad" r:id="rId4" imgW="895350" imgH="247650" progId="Mathcad">
              <p:embed/>
            </p:oleObj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857752" y="4077722"/>
            <a:ext cx="37147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/>
              <a:t>Закон прямолинейного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solidFill>
                  <a:srgbClr val="FF0000"/>
                </a:solidFill>
              </a:rPr>
              <a:t>равноускоренного</a:t>
            </a:r>
            <a:r>
              <a:rPr lang="ru-RU" dirty="0"/>
              <a:t> движения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728036851"/>
              </p:ext>
            </p:extLst>
          </p:nvPr>
        </p:nvGraphicFramePr>
        <p:xfrm>
          <a:off x="5250524" y="4708412"/>
          <a:ext cx="2833707" cy="1357322"/>
        </p:xfrm>
        <a:graphic>
          <a:graphicData uri="http://schemas.openxmlformats.org/presentationml/2006/ole">
            <p:oleObj spid="_x0000_s2053" name="Mathcad" r:id="rId5" imgW="1295400" imgH="457200" progId="Mathcad">
              <p:embed/>
            </p:oleObj>
          </a:graphicData>
        </a:graphic>
      </p:graphicFrame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1142984"/>
            <a:ext cx="2857520" cy="28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4350692" y="2761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/>
              <a:t>Прямолинейное </a:t>
            </a:r>
            <a:r>
              <a:rPr lang="ru-RU" b="1" i="1" dirty="0">
                <a:solidFill>
                  <a:srgbClr val="FF0000"/>
                </a:solidFill>
              </a:rPr>
              <a:t>равнопеременное</a:t>
            </a:r>
            <a:r>
              <a:rPr lang="ru-RU" b="1" i="1" dirty="0"/>
              <a:t> движение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9523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/>
          </p:cNvSpPr>
          <p:nvPr/>
        </p:nvSpPr>
        <p:spPr>
          <a:xfrm>
            <a:off x="1763688" y="260648"/>
            <a:ext cx="5256584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ВИДЫ ДВИЖЕНИЯ</a:t>
            </a:r>
            <a:endParaRPr lang="ru-RU" dirty="0"/>
          </a:p>
        </p:txBody>
      </p:sp>
      <p:sp>
        <p:nvSpPr>
          <p:cNvPr id="3" name="Текст 5"/>
          <p:cNvSpPr txBox="1">
            <a:spLocks/>
          </p:cNvSpPr>
          <p:nvPr/>
        </p:nvSpPr>
        <p:spPr>
          <a:xfrm>
            <a:off x="539552" y="1052736"/>
            <a:ext cx="4023360" cy="64008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i="1" dirty="0" smtClean="0"/>
              <a:t>Прямолинейное </a:t>
            </a:r>
            <a:r>
              <a:rPr lang="ru-RU" b="1" i="1" dirty="0" smtClean="0">
                <a:solidFill>
                  <a:srgbClr val="C00000"/>
                </a:solidFill>
              </a:rPr>
              <a:t>равномерное</a:t>
            </a:r>
            <a:r>
              <a:rPr lang="ru-RU" b="1" i="1" dirty="0" smtClean="0"/>
              <a:t> движение</a:t>
            </a:r>
            <a:endParaRPr lang="ru-RU" dirty="0" smtClean="0"/>
          </a:p>
        </p:txBody>
      </p:sp>
      <p:sp>
        <p:nvSpPr>
          <p:cNvPr id="4" name="Текст 7"/>
          <p:cNvSpPr txBox="1">
            <a:spLocks/>
          </p:cNvSpPr>
          <p:nvPr/>
        </p:nvSpPr>
        <p:spPr>
          <a:xfrm>
            <a:off x="4788024" y="1052736"/>
            <a:ext cx="4023360" cy="64008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i="1" dirty="0" smtClean="0"/>
              <a:t>Прямолинейное </a:t>
            </a:r>
            <a:r>
              <a:rPr lang="ru-RU" b="1" i="1" dirty="0" smtClean="0">
                <a:solidFill>
                  <a:srgbClr val="C00000"/>
                </a:solidFill>
              </a:rPr>
              <a:t>равнопеременное </a:t>
            </a:r>
            <a:r>
              <a:rPr lang="ru-RU" b="1" i="1" dirty="0" smtClean="0"/>
              <a:t>движение</a:t>
            </a:r>
            <a:endParaRPr lang="ru-RU" dirty="0" smtClean="0"/>
          </a:p>
        </p:txBody>
      </p:sp>
      <p:sp>
        <p:nvSpPr>
          <p:cNvPr id="5" name="Содержимое 6"/>
          <p:cNvSpPr txBox="1">
            <a:spLocks/>
          </p:cNvSpPr>
          <p:nvPr/>
        </p:nvSpPr>
        <p:spPr>
          <a:xfrm>
            <a:off x="457200" y="969336"/>
            <a:ext cx="4023360" cy="4114800"/>
          </a:xfrm>
          <a:prstGeom prst="rect">
            <a:avLst/>
          </a:prstGeom>
        </p:spPr>
        <p:txBody>
          <a:bodyPr/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СКОРОСТЬ</a:t>
            </a:r>
            <a:endParaRPr lang="ru-RU" b="1" dirty="0"/>
          </a:p>
        </p:txBody>
      </p:sp>
      <p:sp>
        <p:nvSpPr>
          <p:cNvPr id="6" name="Содержимое 8"/>
          <p:cNvSpPr txBox="1">
            <a:spLocks/>
          </p:cNvSpPr>
          <p:nvPr/>
        </p:nvSpPr>
        <p:spPr>
          <a:xfrm>
            <a:off x="4716016" y="1052736"/>
            <a:ext cx="4023360" cy="4114800"/>
          </a:xfrm>
          <a:prstGeom prst="rect">
            <a:avLst/>
          </a:prstGeom>
        </p:spPr>
        <p:txBody>
          <a:bodyPr/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СКОРОСТЬ</a:t>
            </a:r>
            <a:endParaRPr lang="ru-RU" b="1" dirty="0" smtClean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780928"/>
            <a:ext cx="341774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ая выноска 7"/>
          <p:cNvSpPr/>
          <p:nvPr/>
        </p:nvSpPr>
        <p:spPr>
          <a:xfrm>
            <a:off x="467544" y="5085184"/>
            <a:ext cx="3571900" cy="1428760"/>
          </a:xfrm>
          <a:prstGeom prst="wedgeRectCallout">
            <a:avLst>
              <a:gd name="adj1" fmla="val 37566"/>
              <a:gd name="adj2" fmla="val -1043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V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</a:t>
            </a:r>
            <a:r>
              <a:rPr lang="ru-RU" sz="2800" dirty="0" smtClean="0"/>
              <a:t>и </a:t>
            </a:r>
            <a:r>
              <a:rPr lang="en-US" sz="2800" dirty="0" smtClean="0"/>
              <a:t>V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 </a:t>
            </a:r>
            <a:r>
              <a:rPr lang="ru-RU" sz="2800" dirty="0" smtClean="0"/>
              <a:t>- </a:t>
            </a:r>
            <a:r>
              <a:rPr lang="ru-RU" sz="3200" dirty="0" smtClean="0"/>
              <a:t>противоположно направлены</a:t>
            </a:r>
            <a:endParaRPr lang="ru-RU" sz="3200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348880"/>
            <a:ext cx="3000396" cy="2202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ая выноска 9"/>
          <p:cNvSpPr/>
          <p:nvPr/>
        </p:nvSpPr>
        <p:spPr>
          <a:xfrm>
            <a:off x="4644008" y="4509120"/>
            <a:ext cx="3571900" cy="2018504"/>
          </a:xfrm>
          <a:prstGeom prst="wedgeRectCallout">
            <a:avLst>
              <a:gd name="adj1" fmla="val 8220"/>
              <a:gd name="adj2" fmla="val -754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Чем больше угол наклона прямой скорости, тем больше ускорение тела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52889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378456" y="694976"/>
            <a:ext cx="4009967" cy="5191148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Ускорение </a:t>
            </a:r>
            <a:r>
              <a:rPr lang="ru-RU" sz="3200" dirty="0" smtClean="0">
                <a:solidFill>
                  <a:srgbClr val="FF0000"/>
                </a:solidFill>
              </a:rPr>
              <a:t>  </a:t>
            </a:r>
            <a:r>
              <a:rPr lang="ru-RU" sz="3200" i="1" dirty="0" smtClean="0">
                <a:solidFill>
                  <a:srgbClr val="FF0000"/>
                </a:solidFill>
              </a:rPr>
              <a:t>а</a:t>
            </a:r>
            <a:r>
              <a:rPr lang="ru-RU" sz="3200" i="1" dirty="0" smtClean="0"/>
              <a:t> </a:t>
            </a:r>
            <a:r>
              <a:rPr lang="ru-RU" sz="3200" i="1" dirty="0" smtClean="0"/>
              <a:t>направлено к </a:t>
            </a:r>
            <a:r>
              <a:rPr lang="ru-RU" sz="3200" i="1" dirty="0" smtClean="0"/>
              <a:t>центру</a:t>
            </a:r>
          </a:p>
          <a:p>
            <a:pPr>
              <a:buFont typeface="Wingdings" pitchFamily="2" charset="2"/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(центростремительное)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3200" i="1" dirty="0" smtClean="0">
                <a:solidFill>
                  <a:srgbClr val="FF0000"/>
                </a:solidFill>
              </a:rPr>
              <a:t>Скорость </a:t>
            </a:r>
            <a:r>
              <a:rPr lang="ru-RU" sz="3200" i="1" dirty="0" smtClean="0"/>
              <a:t>направлена </a:t>
            </a:r>
            <a:r>
              <a:rPr lang="ru-RU" sz="3200" i="1" dirty="0" smtClean="0"/>
              <a:t>по касательной к окружности</a:t>
            </a:r>
            <a:endParaRPr lang="ru-RU" sz="3200" i="1" dirty="0"/>
          </a:p>
        </p:txBody>
      </p:sp>
      <p:sp>
        <p:nvSpPr>
          <p:cNvPr id="3" name="Овал 2"/>
          <p:cNvSpPr/>
          <p:nvPr/>
        </p:nvSpPr>
        <p:spPr>
          <a:xfrm>
            <a:off x="949433" y="2838116"/>
            <a:ext cx="3286148" cy="3286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/>
          <p:cNvCxnSpPr>
            <a:endCxn id="3" idx="2"/>
          </p:cNvCxnSpPr>
          <p:nvPr/>
        </p:nvCxnSpPr>
        <p:spPr>
          <a:xfrm rot="10800000">
            <a:off x="949433" y="4481190"/>
            <a:ext cx="1571636" cy="1588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>
            <a:stCxn id="3" idx="0"/>
          </p:cNvCxnSpPr>
          <p:nvPr/>
        </p:nvCxnSpPr>
        <p:spPr>
          <a:xfrm rot="16200000" flipH="1">
            <a:off x="1770970" y="3659653"/>
            <a:ext cx="1643074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3" idx="0"/>
          </p:cNvCxnSpPr>
          <p:nvPr/>
        </p:nvCxnSpPr>
        <p:spPr>
          <a:xfrm rot="5400000" flipH="1" flipV="1">
            <a:off x="3485482" y="1945141"/>
            <a:ext cx="1588" cy="178595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06953" y="240948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V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6623" y="3266744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663945" y="2766678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FF0000"/>
                </a:solidFill>
              </a:rPr>
              <a:t>a</a:t>
            </a:r>
            <a:endParaRPr lang="ru-RU" sz="3200" i="1" dirty="0">
              <a:solidFill>
                <a:srgbClr val="FF0000"/>
              </a:solidFill>
            </a:endParaRPr>
          </a:p>
        </p:txBody>
      </p:sp>
      <p:graphicFrame>
        <p:nvGraphicFramePr>
          <p:cNvPr id="1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42227272"/>
              </p:ext>
            </p:extLst>
          </p:nvPr>
        </p:nvGraphicFramePr>
        <p:xfrm>
          <a:off x="1806689" y="980728"/>
          <a:ext cx="1407194" cy="1285884"/>
        </p:xfrm>
        <a:graphic>
          <a:graphicData uri="http://schemas.openxmlformats.org/presentationml/2006/ole">
            <p:oleObj spid="_x0000_s3075" name="Unknown" r:id="rId3" imgW="552450" imgH="504825" progId="Mathcad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449033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143" y="2967335"/>
            <a:ext cx="2667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595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500438"/>
            <a:ext cx="551973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5072074"/>
            <a:ext cx="1905000" cy="145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5072074"/>
            <a:ext cx="19653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187624" y="476672"/>
            <a:ext cx="7543824" cy="312896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/>
              <a:t>На рисунках представлены графики зависимости координаты от времени для четырех прямолинейно движущихся тел. Какое из тел движется с наибольшей скоростью? </a:t>
            </a:r>
          </a:p>
        </p:txBody>
      </p:sp>
    </p:spTree>
    <p:extLst>
      <p:ext uri="{BB962C8B-B14F-4D97-AF65-F5344CB8AC3E}">
        <p14:creationId xmlns="" xmlns:p14="http://schemas.microsoft.com/office/powerpoint/2010/main" val="199443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</TotalTime>
  <Words>457</Words>
  <Application>Microsoft Office PowerPoint</Application>
  <PresentationFormat>Экран (4:3)</PresentationFormat>
  <Paragraphs>66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Поток</vt:lpstr>
      <vt:lpstr>Mathcad</vt:lpstr>
      <vt:lpstr>Unknown</vt:lpstr>
      <vt:lpstr>Picture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Тарас</cp:lastModifiedBy>
  <cp:revision>14</cp:revision>
  <dcterms:created xsi:type="dcterms:W3CDTF">2011-12-19T11:50:59Z</dcterms:created>
  <dcterms:modified xsi:type="dcterms:W3CDTF">2014-11-03T18:21:00Z</dcterms:modified>
</cp:coreProperties>
</file>