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58" r:id="rId5"/>
    <p:sldId id="259" r:id="rId6"/>
    <p:sldId id="264" r:id="rId7"/>
    <p:sldId id="267" r:id="rId8"/>
    <p:sldId id="260" r:id="rId9"/>
    <p:sldId id="265" r:id="rId10"/>
    <p:sldId id="263" r:id="rId11"/>
    <p:sldId id="261" r:id="rId12"/>
    <p:sldId id="262" r:id="rId13"/>
    <p:sldId id="268" r:id="rId14"/>
    <p:sldId id="270" r:id="rId15"/>
    <p:sldId id="271" r:id="rId16"/>
    <p:sldId id="273" r:id="rId17"/>
    <p:sldId id="274" r:id="rId18"/>
    <p:sldId id="275" r:id="rId19"/>
    <p:sldId id="276" r:id="rId20"/>
    <p:sldId id="278" r:id="rId21"/>
    <p:sldId id="280" r:id="rId22"/>
    <p:sldId id="281" r:id="rId23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2C16"/>
    <a:srgbClr val="0C788E"/>
    <a:srgbClr val="006666"/>
    <a:srgbClr val="0099CC"/>
    <a:srgbClr val="3366CC"/>
    <a:srgbClr val="660033"/>
    <a:srgbClr val="003399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323" autoAdjust="0"/>
    <p:restoredTop sz="94652" autoAdjust="0"/>
  </p:normalViewPr>
  <p:slideViewPr>
    <p:cSldViewPr>
      <p:cViewPr>
        <p:scale>
          <a:sx n="66" d="100"/>
          <a:sy n="66" d="100"/>
        </p:scale>
        <p:origin x="-1350" y="-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34B06E-4C25-4245-93E1-32D1990B0239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75BB3F-EB85-4734-A232-DBB6382CD639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FEA85F-2ED2-4BE1-B1B7-AE5625222D37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67D358-35ED-4748-ABAD-180EE83EEEA6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A45941-F225-4718-99C0-C328FB447077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69B862-EC4B-471E-A69B-0EAE5285ED04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B41AD6-3500-4930-834F-82E2915BA085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10CA40-1848-425F-930B-FC3ED24BC3C1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6DB4ED-5ADB-4E0F-A781-8AB764120AC0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D33873-EC5D-44FF-88BD-715E638D25FF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D3E386-FD4C-42DD-8BE8-FD246DB9D82D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187A52A8-561C-4AAB-9310-C2E3CB828215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50"/>
          <p:cNvSpPr>
            <a:spLocks noGrp="1" noChangeArrowheads="1"/>
          </p:cNvSpPr>
          <p:nvPr>
            <p:ph type="ctrTitle"/>
          </p:nvPr>
        </p:nvSpPr>
        <p:spPr>
          <a:xfrm>
            <a:off x="323850" y="5084763"/>
            <a:ext cx="8569325" cy="1439862"/>
          </a:xfrm>
        </p:spPr>
        <p:txBody>
          <a:bodyPr/>
          <a:lstStyle/>
          <a:p>
            <a:pPr eaLnBrk="1" hangingPunct="1"/>
            <a:r>
              <a:rPr lang="ru-RU" sz="4000" b="1" i="1" smtClean="0">
                <a:solidFill>
                  <a:srgbClr val="FF0000"/>
                </a:solidFill>
                <a:latin typeface="Times New Roman" pitchFamily="18" charset="0"/>
              </a:rPr>
              <a:t>Антюхова Л. И.</a:t>
            </a:r>
            <a:br>
              <a:rPr lang="ru-RU" sz="4000" b="1" i="1" smtClean="0">
                <a:solidFill>
                  <a:srgbClr val="FF0000"/>
                </a:solidFill>
                <a:latin typeface="Times New Roman" pitchFamily="18" charset="0"/>
              </a:rPr>
            </a:br>
            <a:r>
              <a:rPr lang="ru-RU" sz="2000" b="1" i="1" smtClean="0">
                <a:solidFill>
                  <a:srgbClr val="663300"/>
                </a:solidFill>
                <a:latin typeface="Times New Roman" pitchFamily="18" charset="0"/>
              </a:rPr>
              <a:t> учитель начальных классов</a:t>
            </a:r>
            <a:br>
              <a:rPr lang="ru-RU" sz="2000" b="1" i="1" smtClean="0">
                <a:solidFill>
                  <a:srgbClr val="663300"/>
                </a:solidFill>
                <a:latin typeface="Times New Roman" pitchFamily="18" charset="0"/>
              </a:rPr>
            </a:br>
            <a:r>
              <a:rPr lang="ru-RU" sz="2000" b="1" i="1" smtClean="0">
                <a:solidFill>
                  <a:srgbClr val="663300"/>
                </a:solidFill>
                <a:latin typeface="Times New Roman" pitchFamily="18" charset="0"/>
              </a:rPr>
              <a:t>Кожевниковской СОШ №1 Томской области</a:t>
            </a:r>
            <a:endParaRPr lang="es-ES" sz="2000" b="1" i="1" smtClean="0">
              <a:solidFill>
                <a:srgbClr val="663300"/>
              </a:solidFill>
              <a:latin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786563" y="6643688"/>
            <a:ext cx="2357437" cy="2143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Prezentacii.com</a:t>
            </a:r>
            <a:endParaRPr lang="ru-RU" dirty="0"/>
          </a:p>
        </p:txBody>
      </p:sp>
      <p:pic>
        <p:nvPicPr>
          <p:cNvPr id="13316" name="Picture 4" descr="111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650" y="404813"/>
            <a:ext cx="2608263" cy="345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Rectangle 150"/>
          <p:cNvSpPr>
            <a:spLocks noChangeArrowheads="1"/>
          </p:cNvSpPr>
          <p:nvPr/>
        </p:nvSpPr>
        <p:spPr bwMode="auto">
          <a:xfrm>
            <a:off x="3851275" y="620713"/>
            <a:ext cx="4968875" cy="302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000" b="1" i="1">
                <a:solidFill>
                  <a:srgbClr val="663300"/>
                </a:solidFill>
                <a:latin typeface="Times New Roman" pitchFamily="18" charset="0"/>
              </a:rPr>
              <a:t>Творчество – это порождение новых идей, стремление научиться большему, думать о деле иначе и делать его лучше.</a:t>
            </a:r>
            <a:endParaRPr lang="es-ES" sz="2000" b="1" i="1">
              <a:solidFill>
                <a:srgbClr val="6633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i="1" u="sng" smtClean="0">
                <a:latin typeface="Times New Roman" pitchFamily="18" charset="0"/>
              </a:rPr>
              <a:t>Вывод</a:t>
            </a:r>
          </a:p>
        </p:txBody>
      </p:sp>
      <p:sp>
        <p:nvSpPr>
          <p:cNvPr id="2253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buFontTx/>
              <a:buNone/>
            </a:pPr>
            <a:r>
              <a:rPr lang="ru-RU" sz="2400" smtClean="0">
                <a:solidFill>
                  <a:srgbClr val="663300"/>
                </a:solidFill>
              </a:rPr>
              <a:t>    </a:t>
            </a:r>
            <a:r>
              <a:rPr lang="ru-RU" sz="2400" b="1" i="1" smtClean="0">
                <a:solidFill>
                  <a:srgbClr val="FF0000"/>
                </a:solidFill>
                <a:latin typeface="Times New Roman" pitchFamily="18" charset="0"/>
              </a:rPr>
              <a:t>Диапазон творческих задач на уроках необычайно широк по сложности. Вот здесь-то и требуются особые качества ума, такие как наблюдательность, умение анализировать, сопоставлять, комбинировать и т.д. - все то, что в совокупности и составляет творческие способности.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i="1" u="sng" smtClean="0">
                <a:latin typeface="Times New Roman" pitchFamily="18" charset="0"/>
              </a:rPr>
              <a:t>Внеурочная деятельность</a:t>
            </a:r>
          </a:p>
        </p:txBody>
      </p:sp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800" b="1" i="1" smtClean="0">
                <a:solidFill>
                  <a:srgbClr val="FF0000"/>
                </a:solidFill>
                <a:latin typeface="Times New Roman" pitchFamily="18" charset="0"/>
              </a:rPr>
              <a:t>Занимательный русский</a:t>
            </a:r>
          </a:p>
          <a:p>
            <a:r>
              <a:rPr lang="ru-RU" sz="2800" b="1" i="1" smtClean="0">
                <a:solidFill>
                  <a:srgbClr val="FF0000"/>
                </a:solidFill>
                <a:latin typeface="Times New Roman" pitchFamily="18" charset="0"/>
              </a:rPr>
              <a:t>Логика</a:t>
            </a:r>
          </a:p>
          <a:p>
            <a:r>
              <a:rPr lang="ru-RU" sz="2800" b="1" i="1" smtClean="0">
                <a:solidFill>
                  <a:srgbClr val="FF0000"/>
                </a:solidFill>
                <a:latin typeface="Times New Roman" pitchFamily="18" charset="0"/>
              </a:rPr>
              <a:t>Всё обо всё</a:t>
            </a:r>
            <a:r>
              <a:rPr lang="ru-RU" sz="2800" b="1" i="1" smtClean="0">
                <a:solidFill>
                  <a:srgbClr val="FF0000"/>
                </a:solidFill>
              </a:rPr>
              <a:t>м</a:t>
            </a:r>
          </a:p>
          <a:p>
            <a:r>
              <a:rPr lang="ru-RU" sz="2800" b="1" i="1" smtClean="0">
                <a:solidFill>
                  <a:srgbClr val="FF0000"/>
                </a:solidFill>
              </a:rPr>
              <a:t>Мой первый проект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i="1" u="sng" smtClean="0">
                <a:latin typeface="Times New Roman" pitchFamily="18" charset="0"/>
              </a:rPr>
              <a:t>Примерные задания</a:t>
            </a:r>
          </a:p>
        </p:txBody>
      </p:sp>
      <p:sp>
        <p:nvSpPr>
          <p:cNvPr id="2457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412875"/>
            <a:ext cx="8229600" cy="3313113"/>
          </a:xfrm>
        </p:spPr>
        <p:txBody>
          <a:bodyPr/>
          <a:lstStyle/>
          <a:p>
            <a:pPr>
              <a:buFontTx/>
              <a:buNone/>
            </a:pPr>
            <a:r>
              <a:rPr lang="ru-RU" smtClean="0"/>
              <a:t>	</a:t>
            </a:r>
            <a:r>
              <a:rPr lang="ru-RU" sz="2800" b="1" i="1" smtClean="0">
                <a:solidFill>
                  <a:srgbClr val="FF0000"/>
                </a:solidFill>
                <a:latin typeface="Times New Roman" pitchFamily="18" charset="0"/>
              </a:rPr>
              <a:t>1.</a:t>
            </a:r>
            <a:r>
              <a:rPr lang="ru-RU" smtClean="0">
                <a:latin typeface="Times New Roman" pitchFamily="18" charset="0"/>
              </a:rPr>
              <a:t> </a:t>
            </a:r>
            <a:r>
              <a:rPr lang="ru-RU" sz="2800" b="1" i="1" smtClean="0">
                <a:solidFill>
                  <a:srgbClr val="FF0000"/>
                </a:solidFill>
                <a:latin typeface="Times New Roman" pitchFamily="18" charset="0"/>
              </a:rPr>
              <a:t>Решение творческо-поисковых и творческих задач;</a:t>
            </a:r>
          </a:p>
          <a:p>
            <a:pPr>
              <a:buFontTx/>
              <a:buNone/>
            </a:pPr>
            <a:r>
              <a:rPr lang="ru-RU" sz="2800" b="1" i="1" smtClean="0">
                <a:solidFill>
                  <a:srgbClr val="FF0000"/>
                </a:solidFill>
                <a:latin typeface="Times New Roman" pitchFamily="18" charset="0"/>
              </a:rPr>
              <a:t>	2. Логические задачи на развитие аналитических способностей и способностей рассуждать;</a:t>
            </a:r>
          </a:p>
          <a:p>
            <a:pPr algn="just">
              <a:buFontTx/>
              <a:buNone/>
            </a:pPr>
            <a:r>
              <a:rPr lang="ru-RU" sz="2800" b="1" i="1" smtClean="0">
                <a:solidFill>
                  <a:srgbClr val="FF0000"/>
                </a:solidFill>
                <a:latin typeface="Times New Roman" pitchFamily="18" charset="0"/>
              </a:rPr>
              <a:t>	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1975"/>
          </a:xfrm>
        </p:spPr>
        <p:txBody>
          <a:bodyPr/>
          <a:lstStyle/>
          <a:p>
            <a:pPr algn="l"/>
            <a:r>
              <a:rPr lang="ru-RU" sz="3200" b="1" i="1" u="sng" smtClean="0">
                <a:latin typeface="Times New Roman" pitchFamily="18" charset="0"/>
              </a:rPr>
              <a:t>Например:</a:t>
            </a:r>
          </a:p>
        </p:txBody>
      </p:sp>
      <p:pic>
        <p:nvPicPr>
          <p:cNvPr id="25602" name="Picture 4" descr="IMAGE02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836613"/>
            <a:ext cx="7777163" cy="415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1975"/>
          </a:xfrm>
        </p:spPr>
        <p:txBody>
          <a:bodyPr/>
          <a:lstStyle/>
          <a:p>
            <a:pPr algn="l"/>
            <a:r>
              <a:rPr lang="ru-RU" sz="3200" b="1" i="1" u="sng" smtClean="0">
                <a:latin typeface="Times New Roman" pitchFamily="18" charset="0"/>
              </a:rPr>
              <a:t>Например:</a:t>
            </a:r>
          </a:p>
        </p:txBody>
      </p:sp>
      <p:pic>
        <p:nvPicPr>
          <p:cNvPr id="26626" name="Picture 4" descr="IMAGE02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836613"/>
            <a:ext cx="8135937" cy="430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0825" y="333375"/>
            <a:ext cx="8229600" cy="749300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b="1" i="1" u="sng" smtClean="0">
                <a:solidFill>
                  <a:srgbClr val="FF0000"/>
                </a:solidFill>
                <a:latin typeface="Times New Roman" pitchFamily="18" charset="0"/>
              </a:rPr>
              <a:t>Фото из школьной жизни</a:t>
            </a:r>
          </a:p>
        </p:txBody>
      </p:sp>
      <p:pic>
        <p:nvPicPr>
          <p:cNvPr id="28674" name="Picture 4" descr="SAM_173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3713" y="981075"/>
            <a:ext cx="5092700" cy="381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0825" y="333375"/>
            <a:ext cx="8229600" cy="749300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b="1" i="1" u="sng" smtClean="0">
                <a:solidFill>
                  <a:srgbClr val="FF0000"/>
                </a:solidFill>
                <a:latin typeface="Times New Roman" pitchFamily="18" charset="0"/>
              </a:rPr>
              <a:t>Фото из школьной жизни</a:t>
            </a:r>
          </a:p>
        </p:txBody>
      </p:sp>
      <p:pic>
        <p:nvPicPr>
          <p:cNvPr id="30722" name="Picture 4" descr="SAM_182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2275" y="981075"/>
            <a:ext cx="5308600" cy="398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0825" y="333375"/>
            <a:ext cx="8229600" cy="749300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b="1" i="1" u="sng" smtClean="0">
                <a:solidFill>
                  <a:srgbClr val="FF0000"/>
                </a:solidFill>
                <a:latin typeface="Times New Roman" pitchFamily="18" charset="0"/>
              </a:rPr>
              <a:t>Фото из школьной жизни</a:t>
            </a:r>
          </a:p>
        </p:txBody>
      </p:sp>
      <p:pic>
        <p:nvPicPr>
          <p:cNvPr id="31746" name="Picture 4" descr="SAM_342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2275" y="908050"/>
            <a:ext cx="5545138" cy="415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0825" y="333375"/>
            <a:ext cx="8229600" cy="749300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b="1" i="1" u="sng" smtClean="0">
                <a:solidFill>
                  <a:srgbClr val="FF0000"/>
                </a:solidFill>
                <a:latin typeface="Times New Roman" pitchFamily="18" charset="0"/>
              </a:rPr>
              <a:t>Фото из школьной жизни</a:t>
            </a:r>
          </a:p>
        </p:txBody>
      </p:sp>
      <p:pic>
        <p:nvPicPr>
          <p:cNvPr id="32770" name="Picture 4" descr="SAM_344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16238" y="981075"/>
            <a:ext cx="3240087" cy="431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0825" y="333375"/>
            <a:ext cx="8229600" cy="749300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b="1" i="1" u="sng" smtClean="0">
                <a:solidFill>
                  <a:srgbClr val="FF0000"/>
                </a:solidFill>
                <a:latin typeface="Times New Roman" pitchFamily="18" charset="0"/>
              </a:rPr>
              <a:t>Фото из школьной жизни</a:t>
            </a:r>
          </a:p>
        </p:txBody>
      </p:sp>
      <p:pic>
        <p:nvPicPr>
          <p:cNvPr id="33794" name="Picture 4" descr="SAM_534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2275" y="981075"/>
            <a:ext cx="5597525" cy="419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274638"/>
            <a:ext cx="8713787" cy="1785937"/>
          </a:xfrm>
        </p:spPr>
        <p:txBody>
          <a:bodyPr/>
          <a:lstStyle/>
          <a:p>
            <a:pPr eaLnBrk="1" hangingPunct="1"/>
            <a:r>
              <a:rPr lang="ru-RU" sz="3500" b="1" i="1" u="sng" smtClean="0">
                <a:solidFill>
                  <a:srgbClr val="663300"/>
                </a:solidFill>
                <a:latin typeface="Times New Roman" pitchFamily="18" charset="0"/>
              </a:rPr>
              <a:t>Развитие творческих способностей у младших школьников.</a:t>
            </a:r>
          </a:p>
        </p:txBody>
      </p:sp>
      <p:sp>
        <p:nvSpPr>
          <p:cNvPr id="1433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773238"/>
            <a:ext cx="8497888" cy="3776662"/>
          </a:xfrm>
        </p:spPr>
        <p:txBody>
          <a:bodyPr/>
          <a:lstStyle/>
          <a:p>
            <a:pPr algn="just" eaLnBrk="1" hangingPunct="1">
              <a:buFontTx/>
              <a:buNone/>
            </a:pPr>
            <a:r>
              <a:rPr lang="ru-RU" smtClean="0"/>
              <a:t>  </a:t>
            </a:r>
          </a:p>
          <a:p>
            <a:pPr algn="just" eaLnBrk="1" hangingPunct="1">
              <a:buFontTx/>
              <a:buNone/>
            </a:pPr>
            <a:r>
              <a:rPr lang="ru-RU" sz="2700" i="1" smtClean="0">
                <a:latin typeface="Times New Roman" pitchFamily="18" charset="0"/>
              </a:rPr>
              <a:t>	</a:t>
            </a:r>
            <a:r>
              <a:rPr lang="ru-RU" sz="2700" b="1" i="1" smtClean="0">
                <a:solidFill>
                  <a:srgbClr val="FF0000"/>
                </a:solidFill>
                <a:latin typeface="Times New Roman" pitchFamily="18" charset="0"/>
              </a:rPr>
              <a:t>«Учение не должно сводиться к беспрерывному накоплению знаний, к тренировке памяти…. хочется, чтобы дети были путешественниками, открывателями и творцами в этом мире»</a:t>
            </a:r>
            <a:r>
              <a:rPr lang="ru-RU" b="1" smtClean="0">
                <a:solidFill>
                  <a:srgbClr val="FF0000"/>
                </a:solidFill>
                <a:latin typeface="Times New Roman" pitchFamily="18" charset="0"/>
              </a:rPr>
              <a:t>   </a:t>
            </a:r>
          </a:p>
          <a:p>
            <a:pPr eaLnBrk="1" hangingPunct="1">
              <a:buFontTx/>
              <a:buNone/>
            </a:pPr>
            <a:r>
              <a:rPr lang="ru-RU" smtClean="0">
                <a:solidFill>
                  <a:srgbClr val="FF0000"/>
                </a:solidFill>
              </a:rPr>
              <a:t>                                         </a:t>
            </a:r>
            <a:r>
              <a:rPr lang="ru-RU" sz="2500" i="1" smtClean="0">
                <a:solidFill>
                  <a:srgbClr val="FF0000"/>
                </a:solidFill>
              </a:rPr>
              <a:t>В. А Сухомлинский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786563" y="6643688"/>
            <a:ext cx="2357437" cy="2143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Prezentacii.com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0825" y="333375"/>
            <a:ext cx="8229600" cy="749300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b="1" i="1" u="sng" smtClean="0">
                <a:solidFill>
                  <a:srgbClr val="FF0000"/>
                </a:solidFill>
                <a:latin typeface="Times New Roman" pitchFamily="18" charset="0"/>
              </a:rPr>
              <a:t>Фото из школьной жизни</a:t>
            </a:r>
          </a:p>
        </p:txBody>
      </p:sp>
      <p:pic>
        <p:nvPicPr>
          <p:cNvPr id="35842" name="Picture 4" descr="SDC160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19250" y="908050"/>
            <a:ext cx="5832475" cy="437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620713"/>
            <a:ext cx="8229600" cy="4525962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r>
              <a:rPr lang="ru-RU" sz="2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	</a:t>
            </a:r>
            <a:r>
              <a:rPr lang="ru-RU" sz="3600" b="1" i="1" smtClean="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Учение без творчества – это мучение. </a:t>
            </a:r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r>
              <a:rPr lang="ru-RU" sz="3600" b="1" i="1" smtClean="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	Проникнув в одну из великих тайн природы – тайну возникновения и развития творческих способностей, люди научатся выращивать… ТАЛАНТЫ</a:t>
            </a:r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1484313"/>
            <a:ext cx="8229600" cy="2305050"/>
          </a:xfrm>
        </p:spPr>
        <p:txBody>
          <a:bodyPr/>
          <a:lstStyle/>
          <a:p>
            <a:r>
              <a:rPr lang="ru-RU" sz="4800" b="1" i="1" u="sng" smtClean="0">
                <a:solidFill>
                  <a:srgbClr val="FF0000"/>
                </a:solidFill>
                <a:latin typeface="Times New Roman" pitchFamily="18" charset="0"/>
              </a:rPr>
              <a:t>СПАСИБО </a:t>
            </a:r>
            <a:br>
              <a:rPr lang="ru-RU" sz="4800" b="1" i="1" u="sng" smtClean="0">
                <a:solidFill>
                  <a:srgbClr val="FF0000"/>
                </a:solidFill>
                <a:latin typeface="Times New Roman" pitchFamily="18" charset="0"/>
              </a:rPr>
            </a:br>
            <a:r>
              <a:rPr lang="ru-RU" sz="4800" b="1" i="1" u="sng" smtClean="0">
                <a:solidFill>
                  <a:srgbClr val="FF0000"/>
                </a:solidFill>
                <a:latin typeface="Times New Roman" pitchFamily="18" charset="0"/>
              </a:rPr>
              <a:t>за внимание!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620713"/>
            <a:ext cx="8435975" cy="1143000"/>
          </a:xfrm>
        </p:spPr>
        <p:txBody>
          <a:bodyPr/>
          <a:lstStyle/>
          <a:p>
            <a:r>
              <a:rPr lang="ru-RU" sz="3200" b="1" i="1" u="sng" smtClean="0">
                <a:latin typeface="Times New Roman" pitchFamily="18" charset="0"/>
              </a:rPr>
              <a:t>Одна из целей федерального государственного стандарта:</a:t>
            </a:r>
          </a:p>
        </p:txBody>
      </p:sp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buFontTx/>
              <a:buNone/>
            </a:pPr>
            <a:endParaRPr lang="ru-RU" sz="2700" smtClean="0">
              <a:latin typeface="Times New Roman" pitchFamily="18" charset="0"/>
            </a:endParaRPr>
          </a:p>
          <a:p>
            <a:pPr algn="just">
              <a:buFontTx/>
              <a:buNone/>
            </a:pPr>
            <a:r>
              <a:rPr lang="ru-RU" sz="2700" smtClean="0">
                <a:latin typeface="Times New Roman" pitchFamily="18" charset="0"/>
              </a:rPr>
              <a:t>- </a:t>
            </a:r>
            <a:r>
              <a:rPr lang="ru-RU" sz="2700" b="1" i="1" smtClean="0">
                <a:solidFill>
                  <a:srgbClr val="FF0000"/>
                </a:solidFill>
                <a:latin typeface="Times New Roman" pitchFamily="18" charset="0"/>
              </a:rPr>
              <a:t>развитие личности школьника, его творческих способностей, интереса к учению, формирование желания и умения учиться.</a:t>
            </a:r>
          </a:p>
          <a:p>
            <a:endParaRPr lang="ru-RU" sz="2700" b="1" i="1" smtClean="0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i="1" u="sng" smtClean="0">
                <a:latin typeface="Times New Roman" pitchFamily="18" charset="0"/>
              </a:rPr>
              <a:t>Моя цель:</a:t>
            </a:r>
          </a:p>
        </p:txBody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ru-RU" sz="2800" b="1" i="1" smtClean="0">
              <a:solidFill>
                <a:srgbClr val="FF0000"/>
              </a:solidFill>
              <a:latin typeface="Times New Roman" pitchFamily="18" charset="0"/>
            </a:endParaRPr>
          </a:p>
          <a:p>
            <a:pPr algn="just"/>
            <a:r>
              <a:rPr lang="ru-RU" sz="2800" b="1" i="1" smtClean="0">
                <a:solidFill>
                  <a:srgbClr val="FF0000"/>
                </a:solidFill>
                <a:latin typeface="Times New Roman" pitchFamily="18" charset="0"/>
              </a:rPr>
              <a:t>создать педагогические условия, способствующие развитию творческих способностей младших школьников.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i="1" u="sng" smtClean="0">
                <a:latin typeface="Times New Roman" pitchFamily="18" charset="0"/>
              </a:rPr>
              <a:t>Задачи</a:t>
            </a:r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268413"/>
            <a:ext cx="8229600" cy="4525962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800" b="1" i="1" smtClean="0">
                <a:solidFill>
                  <a:srgbClr val="FF0000"/>
                </a:solidFill>
                <a:latin typeface="Times New Roman" pitchFamily="18" charset="0"/>
              </a:rPr>
              <a:t>1. Развитие наблюдательности, активности, общительности, привычки анализировать и осмысливать факты.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800" b="1" i="1" smtClean="0">
                <a:solidFill>
                  <a:srgbClr val="FF0000"/>
                </a:solidFill>
                <a:latin typeface="Times New Roman" pitchFamily="18" charset="0"/>
              </a:rPr>
              <a:t>2. Систематическое создание ситуаций, позволяющих самовыразиться индивидуальности ученика.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800" b="1" i="1" smtClean="0">
                <a:solidFill>
                  <a:srgbClr val="FF0000"/>
                </a:solidFill>
                <a:latin typeface="Times New Roman" pitchFamily="18" charset="0"/>
              </a:rPr>
              <a:t>3. Организация исследовательской деятельности в познавательном процессе.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i="1" u="sng" smtClean="0">
                <a:latin typeface="Times New Roman" pitchFamily="18" charset="0"/>
              </a:rPr>
              <a:t>Способы стимулирования творческих способностей</a:t>
            </a: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250825" y="1484313"/>
            <a:ext cx="8462963" cy="390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4">
              <a:defRPr/>
            </a:pPr>
            <a:r>
              <a:rPr lang="ru-RU" sz="20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1. Благоприятная атмосфера в классе.</a:t>
            </a:r>
          </a:p>
          <a:p>
            <a:pPr lvl="4">
              <a:defRPr/>
            </a:pPr>
            <a:r>
              <a:rPr lang="ru-RU" sz="20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2. Доброжелательность со стороны учителя, его отказ от критики в адрес ребенка.</a:t>
            </a:r>
          </a:p>
          <a:p>
            <a:pPr lvl="4">
              <a:defRPr/>
            </a:pPr>
            <a:r>
              <a:rPr lang="ru-RU" sz="20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3. Обогащение окружающей среды ребенка самыми новыми и разнообразными для него предметами, с целью развития его любознательности.</a:t>
            </a:r>
          </a:p>
          <a:p>
            <a:pPr lvl="4">
              <a:defRPr/>
            </a:pPr>
            <a:r>
              <a:rPr lang="ru-RU" sz="20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4. Поощрение высказывания оригинальных идей.</a:t>
            </a:r>
          </a:p>
          <a:p>
            <a:pPr lvl="4">
              <a:defRPr/>
            </a:pPr>
            <a:r>
              <a:rPr lang="ru-RU" sz="20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5.Использование личного примера творческого подхода к решению проблем.</a:t>
            </a:r>
          </a:p>
          <a:p>
            <a:pPr lvl="4">
              <a:defRPr/>
            </a:pPr>
            <a:r>
              <a:rPr lang="ru-RU" sz="20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6. Предоставление детям возможности активно задавать вопросы.</a:t>
            </a:r>
          </a:p>
          <a:p>
            <a:pPr lvl="4">
              <a:spcBef>
                <a:spcPct val="50000"/>
              </a:spcBef>
              <a:defRPr/>
            </a:pPr>
            <a:endParaRPr lang="ru-RU" sz="2000" b="1" i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i="1" u="sng" smtClean="0">
                <a:solidFill>
                  <a:schemeClr val="tx1"/>
                </a:solidFill>
                <a:latin typeface="Times New Roman" pitchFamily="18" charset="0"/>
              </a:rPr>
              <a:t>Используемые технологии</a:t>
            </a:r>
          </a:p>
        </p:txBody>
      </p:sp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sz="2400" b="1" i="1" smtClean="0">
                <a:solidFill>
                  <a:srgbClr val="FF0000"/>
                </a:solidFill>
                <a:latin typeface="Times New Roman" pitchFamily="18" charset="0"/>
              </a:rPr>
              <a:t>ИГРОВЫЕ ТЕХНОЛОГИИ</a:t>
            </a:r>
          </a:p>
          <a:p>
            <a:pPr>
              <a:buFont typeface="Wingdings" pitchFamily="2" charset="2"/>
              <a:buChar char="v"/>
            </a:pPr>
            <a:r>
              <a:rPr lang="ru-RU" sz="2400" b="1" i="1" smtClean="0">
                <a:solidFill>
                  <a:srgbClr val="FF0000"/>
                </a:solidFill>
                <a:latin typeface="Times New Roman" pitchFamily="18" charset="0"/>
              </a:rPr>
              <a:t>ТЕХНОЛОГИЯ РАЗВИВАЮЩЕГО ОБУЧЕНИЯ</a:t>
            </a:r>
          </a:p>
          <a:p>
            <a:pPr>
              <a:buFont typeface="Wingdings" pitchFamily="2" charset="2"/>
              <a:buChar char="v"/>
            </a:pPr>
            <a:r>
              <a:rPr lang="ru-RU" sz="2400" b="1" i="1" smtClean="0">
                <a:solidFill>
                  <a:srgbClr val="FF0000"/>
                </a:solidFill>
                <a:latin typeface="Times New Roman" pitchFamily="18" charset="0"/>
              </a:rPr>
              <a:t>ПРОБЛЕМНОЕ ОБУЧЕНИЕ</a:t>
            </a:r>
          </a:p>
          <a:p>
            <a:pPr>
              <a:buFont typeface="Wingdings" pitchFamily="2" charset="2"/>
              <a:buChar char="v"/>
            </a:pPr>
            <a:r>
              <a:rPr lang="ru-RU" sz="2400" b="1" i="1" smtClean="0">
                <a:solidFill>
                  <a:srgbClr val="FF0000"/>
                </a:solidFill>
                <a:latin typeface="Times New Roman" pitchFamily="18" charset="0"/>
              </a:rPr>
              <a:t>ТЕХНОЛОГИЯ УРОВНЕВОЙ ДИФФЕРЕНЦИАЦИИ</a:t>
            </a:r>
          </a:p>
          <a:p>
            <a:pPr>
              <a:buFont typeface="Wingdings" pitchFamily="2" charset="2"/>
              <a:buChar char="v"/>
            </a:pPr>
            <a:r>
              <a:rPr lang="ru-RU" sz="2400" b="1" i="1" smtClean="0">
                <a:solidFill>
                  <a:srgbClr val="FF0000"/>
                </a:solidFill>
                <a:latin typeface="Times New Roman" pitchFamily="18" charset="0"/>
              </a:rPr>
              <a:t>ТЕХНОЛОГИЯ СОВРЕМЕННОГО ПРОЕКТНОГО ОБУЧЕНИЯ</a:t>
            </a:r>
          </a:p>
          <a:p>
            <a:endParaRPr lang="ru-RU" sz="2400" i="1" smtClean="0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850900"/>
          </a:xfrm>
        </p:spPr>
        <p:txBody>
          <a:bodyPr/>
          <a:lstStyle/>
          <a:p>
            <a:r>
              <a:rPr lang="ru-RU" sz="3600" b="1" i="1" u="sng" smtClean="0">
                <a:latin typeface="Times New Roman" pitchFamily="18" charset="0"/>
              </a:rPr>
              <a:t>Урочная деятельность</a:t>
            </a:r>
          </a:p>
        </p:txBody>
      </p:sp>
      <p:sp>
        <p:nvSpPr>
          <p:cNvPr id="2048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692150"/>
            <a:ext cx="8229600" cy="4525963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sz="3600" b="1" smtClean="0">
                <a:latin typeface="Times New Roman" pitchFamily="18" charset="0"/>
              </a:rPr>
              <a:t>Литературное чтение.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b="1" i="1" smtClean="0">
                <a:solidFill>
                  <a:srgbClr val="FF0000"/>
                </a:solidFill>
                <a:latin typeface="Times New Roman" pitchFamily="18" charset="0"/>
              </a:rPr>
              <a:t>Например:</a:t>
            </a:r>
          </a:p>
          <a:p>
            <a:pPr>
              <a:lnSpc>
                <a:spcPct val="90000"/>
              </a:lnSpc>
            </a:pPr>
            <a:r>
              <a:rPr lang="ru-RU" sz="2400" b="1" i="1" smtClean="0">
                <a:solidFill>
                  <a:srgbClr val="FF0000"/>
                </a:solidFill>
                <a:latin typeface="Times New Roman" pitchFamily="18" charset="0"/>
              </a:rPr>
              <a:t>Задай вопрос к прочитанному тексту.</a:t>
            </a:r>
          </a:p>
          <a:p>
            <a:pPr>
              <a:lnSpc>
                <a:spcPct val="90000"/>
              </a:lnSpc>
            </a:pPr>
            <a:r>
              <a:rPr lang="ru-RU" sz="2400" b="1" i="1" smtClean="0">
                <a:solidFill>
                  <a:srgbClr val="FF0000"/>
                </a:solidFill>
                <a:latin typeface="Times New Roman" pitchFamily="18" charset="0"/>
              </a:rPr>
              <a:t>Составьте с другом список книг, которые можно поместить на выставку «Устное народное творчество»</a:t>
            </a:r>
          </a:p>
          <a:p>
            <a:pPr>
              <a:lnSpc>
                <a:spcPct val="90000"/>
              </a:lnSpc>
            </a:pPr>
            <a:r>
              <a:rPr lang="ru-RU" sz="2400" b="1" i="1" smtClean="0">
                <a:solidFill>
                  <a:srgbClr val="FF0000"/>
                </a:solidFill>
                <a:latin typeface="Times New Roman" pitchFamily="18" charset="0"/>
              </a:rPr>
              <a:t>Придумай рассказ на тему «Остаться у разбитого корыта»</a:t>
            </a:r>
          </a:p>
          <a:p>
            <a:pPr>
              <a:lnSpc>
                <a:spcPct val="90000"/>
              </a:lnSpc>
            </a:pPr>
            <a:r>
              <a:rPr lang="ru-RU" sz="2400" b="1" i="1" smtClean="0">
                <a:solidFill>
                  <a:srgbClr val="FF0000"/>
                </a:solidFill>
                <a:latin typeface="Times New Roman" pitchFamily="18" charset="0"/>
              </a:rPr>
              <a:t>Найди информацию о потешках и прибаутках.</a:t>
            </a:r>
          </a:p>
          <a:p>
            <a:pPr>
              <a:lnSpc>
                <a:spcPct val="90000"/>
              </a:lnSpc>
            </a:pPr>
            <a:r>
              <a:rPr lang="ru-RU" sz="2400" b="1" i="1" smtClean="0">
                <a:solidFill>
                  <a:srgbClr val="FF0000"/>
                </a:solidFill>
                <a:latin typeface="Times New Roman" pitchFamily="18" charset="0"/>
              </a:rPr>
              <a:t>Обсуди ситуацию с другом, обоснуйте свой выбор.</a:t>
            </a:r>
          </a:p>
          <a:p>
            <a:pPr>
              <a:lnSpc>
                <a:spcPct val="90000"/>
              </a:lnSpc>
            </a:pPr>
            <a:endParaRPr lang="ru-RU" sz="2400" b="1" i="1" smtClean="0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40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40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4000" b="1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280400" cy="5111750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b="1" smtClean="0"/>
              <a:t>Окружающий мир, технология.</a:t>
            </a:r>
          </a:p>
          <a:p>
            <a:r>
              <a:rPr lang="ru-RU" sz="2800" b="1" i="1" smtClean="0">
                <a:solidFill>
                  <a:srgbClr val="FF0000"/>
                </a:solidFill>
                <a:latin typeface="Times New Roman" pitchFamily="18" charset="0"/>
              </a:rPr>
              <a:t>Предполагает творческую и проектную деятельность.</a:t>
            </a:r>
          </a:p>
          <a:p>
            <a:r>
              <a:rPr lang="ru-RU" sz="2800" b="1" i="1" smtClean="0">
                <a:solidFill>
                  <a:srgbClr val="FF0000"/>
                </a:solidFill>
                <a:latin typeface="Times New Roman" pitchFamily="18" charset="0"/>
              </a:rPr>
              <a:t>Создание замысла, его детализация и воплощение.</a:t>
            </a:r>
          </a:p>
          <a:p>
            <a:r>
              <a:rPr lang="ru-RU" sz="2800" b="1" i="1" smtClean="0">
                <a:solidFill>
                  <a:srgbClr val="FF0000"/>
                </a:solidFill>
                <a:latin typeface="Times New Roman" pitchFamily="18" charset="0"/>
              </a:rPr>
              <a:t>Например, проекты «Моя семья», «Моя любимая игрушка», «Край, где я живу»</a:t>
            </a:r>
          </a:p>
          <a:p>
            <a:endParaRPr lang="ru-RU" sz="2800" b="1" i="1" smtClean="0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5217</TotalTime>
  <Words>375</Words>
  <Application>Microsoft Office PowerPoint</Application>
  <PresentationFormat>Экран (4:3)</PresentationFormat>
  <Paragraphs>66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7" baseType="lpstr">
      <vt:lpstr>Arial</vt:lpstr>
      <vt:lpstr>Calibri</vt:lpstr>
      <vt:lpstr>Times New Roman</vt:lpstr>
      <vt:lpstr>Wingdings</vt:lpstr>
      <vt:lpstr>Diseño predeterminado</vt:lpstr>
      <vt:lpstr>Антюхова Л. И.  учитель начальных классов Кожевниковской СОШ №1 Томской области</vt:lpstr>
      <vt:lpstr>Развитие творческих способностей у младших школьников.</vt:lpstr>
      <vt:lpstr>Одна из целей федерального государственного стандарта:</vt:lpstr>
      <vt:lpstr>Моя цель:</vt:lpstr>
      <vt:lpstr>Задачи</vt:lpstr>
      <vt:lpstr>Способы стимулирования творческих способностей</vt:lpstr>
      <vt:lpstr>Используемые технологии</vt:lpstr>
      <vt:lpstr>Урочная деятельность</vt:lpstr>
      <vt:lpstr> </vt:lpstr>
      <vt:lpstr>Вывод</vt:lpstr>
      <vt:lpstr>Внеурочная деятельность</vt:lpstr>
      <vt:lpstr>Примерные задания</vt:lpstr>
      <vt:lpstr>Например:</vt:lpstr>
      <vt:lpstr>Например: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СПАСИБО  за внимание!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User</cp:lastModifiedBy>
  <cp:revision>733</cp:revision>
  <dcterms:created xsi:type="dcterms:W3CDTF">2010-05-23T14:28:12Z</dcterms:created>
  <dcterms:modified xsi:type="dcterms:W3CDTF">2014-11-03T09:43:29Z</dcterms:modified>
</cp:coreProperties>
</file>