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20" r:id="rId3"/>
    <p:sldMasterId id="2147483732" r:id="rId4"/>
  </p:sldMasterIdLst>
  <p:notesMasterIdLst>
    <p:notesMasterId r:id="rId2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6" r:id="rId13"/>
    <p:sldId id="270" r:id="rId14"/>
    <p:sldId id="268" r:id="rId15"/>
    <p:sldId id="264" r:id="rId16"/>
    <p:sldId id="26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63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926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890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852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815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778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740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704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99FFCC"/>
    <a:srgbClr val="0000FF"/>
    <a:srgbClr val="008000"/>
    <a:srgbClr val="FF6699"/>
    <a:srgbClr val="CC00FF"/>
    <a:srgbClr val="D60093"/>
    <a:srgbClr val="EF5F07"/>
    <a:srgbClr val="DC444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91" d="100"/>
          <a:sy n="91" d="100"/>
        </p:scale>
        <p:origin x="-570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39260-6326-4B0B-A1D3-02B2FD579CE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56D20-7F55-41A7-A351-37CA4CA7E5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6329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63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26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890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852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815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778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740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704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7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78"/>
          <a:lstStyle>
            <a:lvl1pPr marL="0" marR="45697" indent="0" algn="r">
              <a:buNone/>
              <a:defRPr>
                <a:solidFill>
                  <a:schemeClr val="tx1"/>
                </a:solidFill>
              </a:defRPr>
            </a:lvl1pPr>
            <a:lvl2pPr marL="456963" indent="0" algn="ctr">
              <a:buNone/>
            </a:lvl2pPr>
            <a:lvl3pPr marL="913926" indent="0" algn="ctr">
              <a:buNone/>
            </a:lvl3pPr>
            <a:lvl4pPr marL="1370890" indent="0" algn="ctr">
              <a:buNone/>
            </a:lvl4pPr>
            <a:lvl5pPr marL="1827852" indent="0" algn="ctr">
              <a:buNone/>
            </a:lvl5pPr>
            <a:lvl6pPr marL="2284815" indent="0" algn="ctr">
              <a:buNone/>
            </a:lvl6pPr>
            <a:lvl7pPr marL="2741778" indent="0" algn="ctr">
              <a:buNone/>
            </a:lvl7pPr>
            <a:lvl8pPr marL="3198740" indent="0" algn="ctr">
              <a:buNone/>
            </a:lvl8pPr>
            <a:lvl9pPr marL="3655704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960" y="228985"/>
            <a:ext cx="8696160" cy="6034234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anchor="ctr"/>
          <a:lstStyle/>
          <a:p>
            <a:pPr algn="ctr"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685" y="5354482"/>
            <a:ext cx="8723520" cy="1330700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6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D6CD6-C1CA-4203-9563-02FDA181E56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0137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164E8-6748-4614-9320-73B279E39F4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4121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960" y="228990"/>
            <a:ext cx="8696160" cy="4736657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anchor="ctr"/>
          <a:lstStyle/>
          <a:p>
            <a:pPr algn="ctr"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8000" y="4203805"/>
            <a:ext cx="2875680" cy="71431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80" tIns="45692" rIns="91380" bIns="45692"/>
          <a:lstStyle/>
          <a:p>
            <a:pPr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65" y="4075633"/>
            <a:ext cx="5544000" cy="849689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80" tIns="45692" rIns="91380" bIns="45692"/>
          <a:lstStyle/>
          <a:p>
            <a:pPr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160" y="4087155"/>
            <a:ext cx="5469120" cy="774801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80" tIns="45692" rIns="91380" bIns="45692"/>
          <a:lstStyle/>
          <a:p>
            <a:pPr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08805" y="4074188"/>
            <a:ext cx="3309120" cy="650948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80" tIns="45692" rIns="91380" bIns="45692"/>
          <a:lstStyle/>
          <a:p>
            <a:pPr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685" y="4058346"/>
            <a:ext cx="8723520" cy="1330700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80" tIns="45692" rIns="91380" bIns="45692"/>
          <a:lstStyle/>
          <a:p>
            <a:pPr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54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69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7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6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5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4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4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3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1D58-92D8-45B4-818B-3EEEBDEC83F6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314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3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6" y="2679193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47E42-493B-4A7E-A84D-3CBF4172A2EC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7338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6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6915" indent="0">
              <a:buNone/>
              <a:defRPr sz="2000" b="1"/>
            </a:lvl2pPr>
            <a:lvl3pPr marL="913832" indent="0">
              <a:buNone/>
              <a:defRPr sz="1800" b="1"/>
            </a:lvl3pPr>
            <a:lvl4pPr marL="1370748" indent="0">
              <a:buNone/>
              <a:defRPr sz="1600" b="1"/>
            </a:lvl4pPr>
            <a:lvl5pPr marL="1827662" indent="0">
              <a:buNone/>
              <a:defRPr sz="1600" b="1"/>
            </a:lvl5pPr>
            <a:lvl6pPr marL="2284579" indent="0">
              <a:buNone/>
              <a:defRPr sz="1600" b="1"/>
            </a:lvl6pPr>
            <a:lvl7pPr marL="2741494" indent="0">
              <a:buNone/>
              <a:defRPr sz="1600" b="1"/>
            </a:lvl7pPr>
            <a:lvl8pPr marL="3198408" indent="0">
              <a:buNone/>
              <a:defRPr sz="1600" b="1"/>
            </a:lvl8pPr>
            <a:lvl9pPr marL="365532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8" y="3429006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2" y="2678116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6915" indent="0">
              <a:buNone/>
              <a:defRPr sz="2000" b="1"/>
            </a:lvl2pPr>
            <a:lvl3pPr marL="913832" indent="0">
              <a:buNone/>
              <a:defRPr sz="1800" b="1"/>
            </a:lvl3pPr>
            <a:lvl4pPr marL="1370748" indent="0">
              <a:buNone/>
              <a:defRPr sz="1600" b="1"/>
            </a:lvl4pPr>
            <a:lvl5pPr marL="1827662" indent="0">
              <a:buNone/>
              <a:defRPr sz="1600" b="1"/>
            </a:lvl5pPr>
            <a:lvl6pPr marL="2284579" indent="0">
              <a:buNone/>
              <a:defRPr sz="1600" b="1"/>
            </a:lvl6pPr>
            <a:lvl7pPr marL="2741494" indent="0">
              <a:buNone/>
              <a:defRPr sz="1600" b="1"/>
            </a:lvl7pPr>
            <a:lvl8pPr marL="3198408" indent="0">
              <a:buNone/>
              <a:defRPr sz="1600" b="1"/>
            </a:lvl8pPr>
            <a:lvl9pPr marL="365532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3429006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93DC2-4AB9-43D4-9999-8386EAC6A34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8352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6BF88-B5BC-4EB5-9EF5-321B363A5B5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6429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960" y="228988"/>
            <a:ext cx="8696160" cy="142575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anchor="ctr"/>
          <a:lstStyle/>
          <a:p>
            <a:pPr algn="ctr"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685" y="714315"/>
            <a:ext cx="8723520" cy="1329260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85DC7-7799-4C78-9872-33713E80CACC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03610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960" y="228988"/>
            <a:ext cx="8696160" cy="142575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anchor="ctr"/>
          <a:lstStyle/>
          <a:p>
            <a:pPr algn="ctr"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685" y="714315"/>
            <a:ext cx="8723520" cy="1332140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4" y="3581406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6915" indent="0">
              <a:buNone/>
              <a:defRPr sz="1200"/>
            </a:lvl2pPr>
            <a:lvl3pPr marL="913832" indent="0">
              <a:buNone/>
              <a:defRPr sz="1000"/>
            </a:lvl3pPr>
            <a:lvl4pPr marL="1370748" indent="0">
              <a:buNone/>
              <a:defRPr sz="900"/>
            </a:lvl4pPr>
            <a:lvl5pPr marL="1827662" indent="0">
              <a:buNone/>
              <a:defRPr sz="900"/>
            </a:lvl5pPr>
            <a:lvl6pPr marL="2284579" indent="0">
              <a:buNone/>
              <a:defRPr sz="900"/>
            </a:lvl6pPr>
            <a:lvl7pPr marL="2741494" indent="0">
              <a:buNone/>
              <a:defRPr sz="900"/>
            </a:lvl7pPr>
            <a:lvl8pPr marL="3198408" indent="0">
              <a:buNone/>
              <a:defRPr sz="900"/>
            </a:lvl8pPr>
            <a:lvl9pPr marL="365532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4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4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2D4EF-F9A7-4317-BB2F-1A5EDF7A381B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472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960" y="228985"/>
            <a:ext cx="8696160" cy="6034234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anchor="ctr"/>
          <a:lstStyle/>
          <a:p>
            <a:pPr algn="ctr"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685" y="5354482"/>
            <a:ext cx="8723520" cy="1330700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9" y="2785539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6915" indent="0">
              <a:buNone/>
              <a:defRPr sz="1200"/>
            </a:lvl2pPr>
            <a:lvl3pPr marL="913832" indent="0">
              <a:buNone/>
              <a:defRPr sz="1000"/>
            </a:lvl3pPr>
            <a:lvl4pPr marL="1370748" indent="0">
              <a:buNone/>
              <a:defRPr sz="900"/>
            </a:lvl4pPr>
            <a:lvl5pPr marL="1827662" indent="0">
              <a:buNone/>
              <a:defRPr sz="900"/>
            </a:lvl5pPr>
            <a:lvl6pPr marL="2284579" indent="0">
              <a:buNone/>
              <a:defRPr sz="900"/>
            </a:lvl6pPr>
            <a:lvl7pPr marL="2741494" indent="0">
              <a:buNone/>
              <a:defRPr sz="900"/>
            </a:lvl7pPr>
            <a:lvl8pPr marL="3198408" indent="0">
              <a:buNone/>
              <a:defRPr sz="900"/>
            </a:lvl8pPr>
            <a:lvl9pPr marL="365532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6915" indent="0">
              <a:buNone/>
              <a:defRPr sz="2800"/>
            </a:lvl2pPr>
            <a:lvl3pPr marL="913832" indent="0">
              <a:buNone/>
              <a:defRPr sz="2400"/>
            </a:lvl3pPr>
            <a:lvl4pPr marL="1370748" indent="0">
              <a:buNone/>
              <a:defRPr sz="2000"/>
            </a:lvl4pPr>
            <a:lvl5pPr marL="1827662" indent="0">
              <a:buNone/>
              <a:defRPr sz="2000"/>
            </a:lvl5pPr>
            <a:lvl6pPr marL="2284579" indent="0">
              <a:buNone/>
              <a:defRPr sz="2000"/>
            </a:lvl6pPr>
            <a:lvl7pPr marL="2741494" indent="0">
              <a:buNone/>
              <a:defRPr sz="2000"/>
            </a:lvl7pPr>
            <a:lvl8pPr marL="3198408" indent="0">
              <a:buNone/>
              <a:defRPr sz="2000"/>
            </a:lvl8pPr>
            <a:lvl9pPr marL="3655325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B9390-D8CB-4E8F-BDEF-BA384AF5D34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983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9DDFF-C418-424A-BE73-7C64DD6D24C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2973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960" y="228988"/>
            <a:ext cx="8696160" cy="142575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anchor="ctr"/>
          <a:lstStyle/>
          <a:p>
            <a:pPr algn="ctr"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685" y="714315"/>
            <a:ext cx="8723520" cy="1332140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1447803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8FB77-22DD-4269-BFDC-FFB6D4A0466B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20333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960" y="228985"/>
            <a:ext cx="8696160" cy="6034234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681" y="5354482"/>
            <a:ext cx="8723520" cy="1330700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D6CD6-C1CA-4203-9563-02FDA181E56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9472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164E8-6748-4614-9320-73B279E39F40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0929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960" y="228985"/>
            <a:ext cx="8696160" cy="4736657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8000" y="4203802"/>
            <a:ext cx="2875680" cy="71431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0" tIns="45715" rIns="91430" bIns="45715"/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61" y="4075628"/>
            <a:ext cx="5544000" cy="849689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0" tIns="45715" rIns="91430" bIns="45715"/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160" y="4087150"/>
            <a:ext cx="5469120" cy="774801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5" rIns="91430" bIns="45715"/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08801" y="4074188"/>
            <a:ext cx="3309120" cy="650948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5" rIns="91430" bIns="45715"/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681" y="4058346"/>
            <a:ext cx="8723520" cy="1330700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0" tIns="45715" rIns="91430" bIns="45715"/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1D58-92D8-45B4-818B-3EEEBDEC83F6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54416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3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3" y="2679193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47E42-493B-4A7E-A84D-3CBF4172A2EC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92941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5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3" y="3429001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1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3429001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93DC2-4AB9-43D4-9999-8386EAC6A34D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83885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6BF88-B5BC-4EB5-9EF5-321B363A5B5E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3658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960" y="228985"/>
            <a:ext cx="8696160" cy="142575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681" y="714315"/>
            <a:ext cx="8723520" cy="1329260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85DC7-7799-4C78-9872-33713E80CACC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5052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8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697" rIns="45697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960" y="228985"/>
            <a:ext cx="8696160" cy="142575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681" y="714315"/>
            <a:ext cx="8723520" cy="1332140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1" y="3581401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1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1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2D4EF-F9A7-4317-BB2F-1A5EDF7A381B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14666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960" y="228985"/>
            <a:ext cx="8696160" cy="6034234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681" y="5354482"/>
            <a:ext cx="8723520" cy="1330700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4" y="2785534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B9390-D8CB-4E8F-BDEF-BA384AF5D348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05117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9DDFF-C418-424A-BE73-7C64DD6D24C4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80176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960" y="228985"/>
            <a:ext cx="8696160" cy="142575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681" y="714315"/>
            <a:ext cx="8723520" cy="1332140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1447801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8FB77-22DD-4269-BFDC-FFB6D4A0466B}" type="slidenum">
              <a:rPr 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57690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8910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910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D6981-9154-48FB-9426-185109CDF42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33691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F8786-D5A5-45A4-AFD5-63116796487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24555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3D8C8-D300-488A-9678-F82D401641D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20390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410BE-8FA3-4E7D-BF28-734232B65DC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20060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54A4C-7867-4124-B9BA-B91E8673C5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70640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2D0B3-A8C0-44BC-8391-1187652892B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96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B2080-7E78-48C5-8170-69AC5804EF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27094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EC2B2-AE28-402D-93BC-EE4D6C9FAEC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41284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240AC-4240-46C5-B55E-A2A5F2D024E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36516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F017A-A96C-46F5-A31F-DC89E2F41A3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15287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75D31-884F-4DB3-AA41-222B813E31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30969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30D31-8E33-44C7-9FAB-3D3A330B835D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03.11.2014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20214-EA21-4613-A944-61A86161090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7910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697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52"/>
            <a:ext cx="4040188" cy="659352"/>
          </a:xfrm>
        </p:spPr>
        <p:txBody>
          <a:bodyPr lIns="45697" tIns="0" rIns="45697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62"/>
            <a:ext cx="4041775" cy="654843"/>
          </a:xfrm>
        </p:spPr>
        <p:txBody>
          <a:bodyPr lIns="45697" tIns="0" rIns="45697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69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4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3"/>
            <a:ext cx="2743200" cy="4572000"/>
          </a:xfrm>
        </p:spPr>
        <p:txBody>
          <a:bodyPr lIns="18278" rIns="1827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4" y="1676403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80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7" rIns="91390" bIns="4569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7" y="5359773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7" rIns="91390" bIns="4569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1177001"/>
            <a:ext cx="2212848" cy="1582621"/>
          </a:xfrm>
        </p:spPr>
        <p:txBody>
          <a:bodyPr vert="horz" lIns="45697" tIns="45697" rIns="45697" bIns="45697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2828785"/>
            <a:ext cx="2209800" cy="2179320"/>
          </a:xfrm>
        </p:spPr>
        <p:txBody>
          <a:bodyPr lIns="63974" rIns="45697" bIns="45697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5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90" tIns="45697" rIns="91390" bIns="456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9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90" tIns="45697" rIns="91390" bIns="456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3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90" tIns="45697" rIns="91390" bIns="456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90" tIns="45697" rIns="91390" bIns="456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tIns="45697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 lIns="91390" tIns="45697" rIns="91390" bIns="4569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5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5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6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176" indent="-274176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47" indent="-24676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26" indent="-24676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104" indent="-210204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281" indent="-210204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6460" indent="-210204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9245" indent="-18278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3422" indent="-182785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7600" indent="-18278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9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9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960" y="228990"/>
            <a:ext cx="8696160" cy="2468419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0" tIns="45692" rIns="91380" bIns="45692" anchor="ctr"/>
          <a:lstStyle/>
          <a:p>
            <a:pPr algn="ctr"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685" y="1679216"/>
            <a:ext cx="8723520" cy="1330700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6480" y="338436"/>
            <a:ext cx="8231040" cy="125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0" tIns="45692" rIns="91380" bIns="456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840" y="6250256"/>
            <a:ext cx="3787200" cy="364359"/>
          </a:xfrm>
          <a:prstGeom prst="rect">
            <a:avLst/>
          </a:prstGeom>
        </p:spPr>
        <p:txBody>
          <a:bodyPr vert="horz" lIns="91380" tIns="45692" rIns="91380" bIns="45692" rtlCol="0" anchor="ctr"/>
          <a:lstStyle>
            <a:lvl1pPr algn="r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960" y="6250256"/>
            <a:ext cx="3787200" cy="364359"/>
          </a:xfrm>
          <a:prstGeom prst="rect">
            <a:avLst/>
          </a:prstGeom>
        </p:spPr>
        <p:txBody>
          <a:bodyPr vert="horz" lIns="91380" tIns="45692" rIns="91380" bIns="45692" rtlCol="0" anchor="ctr"/>
          <a:lstStyle>
            <a:lvl1pPr algn="l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680" y="6250256"/>
            <a:ext cx="1160640" cy="364359"/>
          </a:xfrm>
          <a:prstGeom prst="rect">
            <a:avLst/>
          </a:prstGeom>
        </p:spPr>
        <p:txBody>
          <a:bodyPr vert="horz" lIns="91380" tIns="45692" rIns="91380" bIns="45692" rtlCol="0" anchor="ctr"/>
          <a:lstStyle>
            <a:lvl1pPr algn="ctr">
              <a:defRPr sz="1000" smtClean="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40731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6E704B5D-7E44-4782-887D-395E58895A0B}" type="slidenum">
              <a:rPr lang="ru-RU" smtClean="0">
                <a:solidFill>
                  <a:srgbClr val="073E87"/>
                </a:solidFill>
              </a:rPr>
              <a:pPr defTabSz="407315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2640" y="2675801"/>
            <a:ext cx="7407360" cy="3450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0" tIns="45692" rIns="91380" bIns="45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361620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2499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912499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defTabSz="912499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defTabSz="912499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defTabSz="912499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463" indent="-273463" algn="l" defTabSz="912499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5714" indent="-273463" algn="l" defTabSz="912499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4933" indent="-227405" algn="l" defTabSz="912499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1346" indent="-227405" algn="l" defTabSz="912499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0865" indent="-227405" algn="l" defTabSz="912499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781970" indent="-228459" algn="l" defTabSz="913832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1812" indent="-228459" algn="l" defTabSz="913832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1654" indent="-228459" algn="l" defTabSz="913832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1494" indent="-228459" algn="l" defTabSz="913832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15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32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48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662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579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494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08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325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960" y="228985"/>
            <a:ext cx="8696160" cy="2468419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681" y="1679216"/>
            <a:ext cx="8723520" cy="1330700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6480" y="338436"/>
            <a:ext cx="8231040" cy="125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840" y="6250256"/>
            <a:ext cx="3787200" cy="364359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960" y="6250256"/>
            <a:ext cx="3787200" cy="364359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680" y="6250256"/>
            <a:ext cx="1160640" cy="364359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000" smtClean="0">
                <a:solidFill>
                  <a:schemeClr val="tx2"/>
                </a:solidFill>
                <a:latin typeface="Arial" charset="0"/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fld id="{6E704B5D-7E44-4782-887D-395E58895A0B}" type="slidenum">
              <a:rPr lang="ru-RU">
                <a:solidFill>
                  <a:srgbClr val="073E87"/>
                </a:solidFill>
              </a:rPr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2640" y="2675801"/>
            <a:ext cx="7407360" cy="3450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2351342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2973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912973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defTabSz="912973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defTabSz="912973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defTabSz="912973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604" indent="-273604" algn="l" defTabSz="912973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009" indent="-273604" algn="l" defTabSz="912973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373" indent="-227523" algn="l" defTabSz="912973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1937" indent="-227523" algn="l" defTabSz="912973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1622" indent="-227523" algn="l" defTabSz="912973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782895" indent="-228577" algn="l" defTabSz="914305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2902" indent="-228577" algn="l" defTabSz="914305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2909" indent="-228577" algn="l" defTabSz="914305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2915" indent="-228577" algn="l" defTabSz="914305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8806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806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8807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807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807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807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807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807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807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807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807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8807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808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808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808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808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5CCB8575-56F3-4AE8-8AAC-9846AFE5054E}" type="slidenum">
              <a:rPr lang="ru-RU">
                <a:solidFill>
                  <a:srgbClr val="FFFFFF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72996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98408" y="3519912"/>
            <a:ext cx="6299956" cy="206210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90" tIns="45697" rIns="91390" bIns="45697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Васильева Светлана Николаевна</a:t>
            </a:r>
          </a:p>
          <a:p>
            <a:pPr algn="ctr"/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МБОУ «</a:t>
            </a:r>
            <a:r>
              <a:rPr lang="ru-RU" sz="3200" b="1" dirty="0" err="1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Ухманская</a:t>
            </a:r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средняя общеобразовательная школа»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9" y="1651298"/>
            <a:ext cx="7121525" cy="197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34695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5" descr="iк.jpe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accent6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0" y="0"/>
            <a:ext cx="9147175" cy="68580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171" name="Рисунок 7" descr="ю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28625" y="214313"/>
            <a:ext cx="8229600" cy="1143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+mj-ea"/>
                <a:cs typeface="+mj-cs"/>
              </a:rPr>
              <a:t>Отличительные особенности ФГОС</a:t>
            </a:r>
            <a:r>
              <a:rPr lang="ru-RU" sz="4000" kern="0" dirty="0">
                <a:solidFill>
                  <a:srgbClr val="EAEAEA"/>
                </a:solidFill>
                <a:ea typeface="+mj-ea"/>
                <a:cs typeface="+mj-cs"/>
              </a:rPr>
              <a:t> </a:t>
            </a:r>
            <a:br>
              <a:rPr lang="ru-RU" sz="4000" kern="0" dirty="0">
                <a:solidFill>
                  <a:srgbClr val="EAEAEA"/>
                </a:solidFill>
                <a:ea typeface="+mj-ea"/>
                <a:cs typeface="+mj-cs"/>
              </a:rPr>
            </a:br>
            <a:endParaRPr lang="ru-RU" sz="2400" b="1" kern="0" dirty="0">
              <a:solidFill>
                <a:srgbClr val="0066FF"/>
              </a:solidFill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1773238"/>
            <a:ext cx="9144000" cy="5084762"/>
          </a:xfrm>
          <a:prstGeom prst="rect">
            <a:avLst/>
          </a:prstGeom>
        </p:spPr>
        <p:txBody>
          <a:bodyPr/>
          <a:lstStyle/>
          <a:p>
            <a:pPr marL="609600" indent="-609600" defTabSz="9144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None/>
              <a:defRPr/>
            </a:pPr>
            <a:r>
              <a:rPr lang="ru-RU" sz="3200" kern="0" dirty="0">
                <a:solidFill>
                  <a:srgbClr val="0066FF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В основе ФГОС лежит </a:t>
            </a:r>
          </a:p>
          <a:p>
            <a:pPr marL="609600" indent="-609600" algn="ctr" defTabSz="9144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ru-RU" sz="3200" b="1" kern="0" dirty="0">
                <a:solidFill>
                  <a:srgbClr val="0066FF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3600" b="1" kern="0" dirty="0" err="1">
                <a:solidFill>
                  <a:srgbClr val="66CCFF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системно-деятельностный</a:t>
            </a:r>
            <a:r>
              <a:rPr lang="ru-RU" sz="3600" b="1" kern="0" dirty="0">
                <a:solidFill>
                  <a:srgbClr val="66CCFF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подход,</a:t>
            </a:r>
            <a:r>
              <a:rPr lang="ru-RU" sz="3600" b="1" u="sng" kern="0" dirty="0">
                <a:solidFill>
                  <a:srgbClr val="66CCFF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kern="0" dirty="0">
                <a:solidFill>
                  <a:srgbClr val="0066FF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предполагающий разнообразие индивидуальных образовательных траекторий</a:t>
            </a:r>
          </a:p>
          <a:p>
            <a:pPr marL="609600" indent="-609600" defTabSz="9144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Char char="n"/>
              <a:defRPr/>
            </a:pPr>
            <a:endParaRPr lang="ru-RU" sz="3200" kern="0" dirty="0">
              <a:solidFill>
                <a:srgbClr val="0066FF">
                  <a:lumMod val="75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79388" y="4652963"/>
            <a:ext cx="6769100" cy="1800225"/>
          </a:xfrm>
          <a:prstGeom prst="rect">
            <a:avLst/>
          </a:prstGeom>
          <a:solidFill>
            <a:srgbClr val="FFFF99"/>
          </a:solidFill>
          <a:ln w="412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Индивидуализация каждого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ребенка, независимо от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его психосоматических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способностей</a:t>
            </a:r>
          </a:p>
        </p:txBody>
      </p:sp>
      <p:pic>
        <p:nvPicPr>
          <p:cNvPr id="7175" name="Рисунок 6" descr="p11_3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825" y="4643438"/>
            <a:ext cx="355917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0194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6481" y="2187592"/>
            <a:ext cx="8226720" cy="3941693"/>
          </a:xfrm>
        </p:spPr>
        <p:txBody>
          <a:bodyPr rtlCol="0">
            <a:normAutofit/>
          </a:bodyPr>
          <a:lstStyle/>
          <a:p>
            <a:pPr marL="0" indent="0" defTabSz="914210" fontAlgn="auto">
              <a:spcAft>
                <a:spcPts val="0"/>
              </a:spcAft>
              <a:defRPr/>
            </a:pPr>
            <a:r>
              <a:rPr lang="ru-RU" altLang="ru-RU" sz="2500" dirty="0"/>
              <a:t>    Интегрированный подход к обучению предполагает активное использование знаний, полученных при изучении одного предмета, на уроках по другим предметам. Например, на уроке русского языка идет работа над текстами-описаниями, эта же работа продолжается на уроке окружающего мира, например, в связи с изучением времен года. Результатом этой деятельности становится проект, например, видеорепортаж, описывающий картины природы, природные явления и т.п. 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60641" y="1208288"/>
            <a:ext cx="8226720" cy="522774"/>
          </a:xfrm>
        </p:spPr>
        <p:txBody>
          <a:bodyPr rtlCol="0">
            <a:normAutofit fontScale="90000"/>
          </a:bodyPr>
          <a:lstStyle/>
          <a:p>
            <a:pPr defTabSz="914210" fontAlgn="auto">
              <a:spcAft>
                <a:spcPts val="0"/>
              </a:spcAft>
              <a:defRPr/>
            </a:pPr>
            <a:r>
              <a:rPr lang="ru-RU" altLang="ru-RU" sz="2900" b="1" dirty="0">
                <a:solidFill>
                  <a:srgbClr val="FF0000"/>
                </a:solidFill>
              </a:rPr>
              <a:t>Что такое интегрированный подход к обучению?</a:t>
            </a:r>
          </a:p>
        </p:txBody>
      </p:sp>
    </p:spTree>
    <p:extLst>
      <p:ext uri="{BB962C8B-B14F-4D97-AF65-F5344CB8AC3E}">
        <p14:creationId xmlns="" xmlns:p14="http://schemas.microsoft.com/office/powerpoint/2010/main" val="22276597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3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8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D60093"/>
                </a:solidFill>
              </a:rPr>
              <a:t>Использование современных информационных технологий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6699"/>
                </a:solidFill>
              </a:rPr>
              <a:t>Проектирование</a:t>
            </a:r>
          </a:p>
          <a:p>
            <a:r>
              <a:rPr lang="ru-RU" dirty="0" err="1" smtClean="0">
                <a:solidFill>
                  <a:srgbClr val="FF6699"/>
                </a:solidFill>
              </a:rPr>
              <a:t>Здоровьесберегающие</a:t>
            </a:r>
            <a:r>
              <a:rPr lang="ru-RU" dirty="0" smtClean="0">
                <a:solidFill>
                  <a:srgbClr val="FF6699"/>
                </a:solidFill>
              </a:rPr>
              <a:t> технологии</a:t>
            </a:r>
          </a:p>
          <a:p>
            <a:r>
              <a:rPr lang="ru-RU" dirty="0" smtClean="0">
                <a:solidFill>
                  <a:srgbClr val="FF6699"/>
                </a:solidFill>
              </a:rPr>
              <a:t>Интерактивные технологии</a:t>
            </a:r>
          </a:p>
          <a:p>
            <a:r>
              <a:rPr lang="ru-RU" dirty="0" smtClean="0">
                <a:solidFill>
                  <a:srgbClr val="FF6699"/>
                </a:solidFill>
              </a:rPr>
              <a:t>Владение </a:t>
            </a:r>
            <a:r>
              <a:rPr lang="ru-RU" dirty="0">
                <a:solidFill>
                  <a:srgbClr val="FF6699"/>
                </a:solidFill>
              </a:rPr>
              <a:t>информационно- компьютерными технологиями на уровне </a:t>
            </a:r>
            <a:r>
              <a:rPr lang="ru-RU" dirty="0" smtClean="0">
                <a:solidFill>
                  <a:srgbClr val="FF6699"/>
                </a:solidFill>
              </a:rPr>
              <a:t>пользователя</a:t>
            </a:r>
          </a:p>
          <a:p>
            <a:r>
              <a:rPr lang="ru-RU" dirty="0" smtClean="0">
                <a:solidFill>
                  <a:srgbClr val="FF6699"/>
                </a:solidFill>
              </a:rPr>
              <a:t>Использование </a:t>
            </a:r>
            <a:r>
              <a:rPr lang="ru-RU" dirty="0">
                <a:solidFill>
                  <a:srgbClr val="FF6699"/>
                </a:solidFill>
              </a:rPr>
              <a:t>информационно- компьютерных технологий в процессе воспитания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3797429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70954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Активно применяю </a:t>
            </a:r>
            <a:r>
              <a:rPr lang="ru-RU" dirty="0">
                <a:solidFill>
                  <a:srgbClr val="92D050"/>
                </a:solidFill>
              </a:rPr>
              <a:t>в </a:t>
            </a:r>
            <a:r>
              <a:rPr lang="ru-RU" dirty="0" smtClean="0">
                <a:solidFill>
                  <a:srgbClr val="92D050"/>
                </a:solidFill>
              </a:rPr>
              <a:t>практике интерактивного обучения метод </a:t>
            </a:r>
            <a:r>
              <a:rPr lang="ru-RU" dirty="0">
                <a:solidFill>
                  <a:srgbClr val="92D050"/>
                </a:solidFill>
              </a:rPr>
              <a:t>проектов.</a:t>
            </a:r>
          </a:p>
          <a:p>
            <a:r>
              <a:rPr lang="ru-RU" dirty="0">
                <a:solidFill>
                  <a:srgbClr val="92D050"/>
                </a:solidFill>
              </a:rPr>
              <a:t>Проекты: </a:t>
            </a:r>
            <a:r>
              <a:rPr lang="ru-RU" dirty="0" smtClean="0">
                <a:solidFill>
                  <a:srgbClr val="92D050"/>
                </a:solidFill>
              </a:rPr>
              <a:t>«</a:t>
            </a:r>
            <a:r>
              <a:rPr lang="ru-RU" dirty="0">
                <a:solidFill>
                  <a:srgbClr val="92D050"/>
                </a:solidFill>
              </a:rPr>
              <a:t>В гостях у осени», </a:t>
            </a:r>
            <a:r>
              <a:rPr lang="ru-RU" dirty="0" smtClean="0">
                <a:solidFill>
                  <a:srgbClr val="92D050"/>
                </a:solidFill>
              </a:rPr>
              <a:t>«</a:t>
            </a:r>
            <a:r>
              <a:rPr lang="ru-RU" dirty="0">
                <a:solidFill>
                  <a:srgbClr val="92D050"/>
                </a:solidFill>
              </a:rPr>
              <a:t>Моя семья</a:t>
            </a:r>
            <a:r>
              <a:rPr lang="ru-RU" dirty="0" smtClean="0">
                <a:solidFill>
                  <a:srgbClr val="92D050"/>
                </a:solidFill>
              </a:rPr>
              <a:t>», «Мои питомцы», «Наши имена»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71455" y="836712"/>
            <a:ext cx="5689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 algn="ctr"/>
            <a:r>
              <a:rPr lang="ru-RU" sz="5400" b="1" cap="none" spc="0" dirty="0" smtClean="0">
                <a:ln>
                  <a:prstDash val="solid"/>
                </a:ln>
                <a:solidFill>
                  <a:srgbClr val="CC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Метод проектов</a:t>
            </a:r>
            <a:endParaRPr lang="ru-RU" sz="5400" b="1" cap="none" spc="0" dirty="0">
              <a:ln>
                <a:prstDash val="solid"/>
              </a:ln>
              <a:solidFill>
                <a:srgbClr val="CC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377" y="3645024"/>
            <a:ext cx="5121275" cy="30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6502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450"/>
                            </p:stCondLst>
                            <p:childTnLst>
                              <p:par>
                                <p:cTn id="18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85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5061" y="439594"/>
            <a:ext cx="72538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err="1" smtClean="0">
                <a:ln>
                  <a:prstDash val="solid"/>
                </a:ln>
                <a:solidFill>
                  <a:srgbClr val="CC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Здоровьесберегающие</a:t>
            </a:r>
            <a:r>
              <a:rPr lang="ru-RU" sz="3200" b="1" cap="none" spc="0" dirty="0" smtClean="0">
                <a:ln>
                  <a:prstDash val="solid"/>
                </a:ln>
                <a:solidFill>
                  <a:srgbClr val="CC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технологии</a:t>
            </a:r>
            <a:endParaRPr lang="ru-RU" sz="3200" b="1" cap="none" spc="0" dirty="0">
              <a:ln>
                <a:prstDash val="solid"/>
              </a:ln>
              <a:solidFill>
                <a:srgbClr val="CC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242" name="Picture 2" descr="D:\старый винт\d\Фотографии\1-сентября\SDC103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64088" y="1287097"/>
            <a:ext cx="3528392" cy="4878207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FF6699"/>
                </a:solidFill>
              </a:rPr>
              <a:t>Правильная организация учебной </a:t>
            </a:r>
            <a:r>
              <a:rPr lang="ru-RU" dirty="0" smtClean="0">
                <a:solidFill>
                  <a:srgbClr val="FF6699"/>
                </a:solidFill>
              </a:rPr>
              <a:t>деятельности</a:t>
            </a:r>
            <a:r>
              <a:rPr lang="ru-RU" dirty="0">
                <a:solidFill>
                  <a:srgbClr val="FF6699"/>
                </a:solidFill>
              </a:rPr>
              <a:t>.</a:t>
            </a:r>
            <a:endParaRPr lang="ru-RU" dirty="0" smtClean="0">
              <a:solidFill>
                <a:srgbClr val="FF6699"/>
              </a:solidFill>
            </a:endParaRPr>
          </a:p>
          <a:p>
            <a:r>
              <a:rPr lang="ru-RU" dirty="0" smtClean="0">
                <a:solidFill>
                  <a:srgbClr val="0099FF"/>
                </a:solidFill>
              </a:rPr>
              <a:t>Строгая </a:t>
            </a:r>
            <a:r>
              <a:rPr lang="ru-RU" dirty="0">
                <a:solidFill>
                  <a:srgbClr val="0099FF"/>
                </a:solidFill>
              </a:rPr>
              <a:t>дозировка учебной нагрузки</a:t>
            </a:r>
            <a:r>
              <a:rPr lang="ru-RU" dirty="0" smtClean="0">
                <a:solidFill>
                  <a:srgbClr val="0099FF"/>
                </a:solidFill>
              </a:rPr>
              <a:t>.</a:t>
            </a:r>
          </a:p>
          <a:p>
            <a:r>
              <a:rPr lang="ru-RU" dirty="0" smtClean="0">
                <a:solidFill>
                  <a:srgbClr val="0099FF"/>
                </a:solidFill>
              </a:rPr>
              <a:t>Построение </a:t>
            </a:r>
            <a:r>
              <a:rPr lang="ru-RU" dirty="0">
                <a:solidFill>
                  <a:srgbClr val="0099FF"/>
                </a:solidFill>
              </a:rPr>
              <a:t>урока с учетом работоспособности учащихся</a:t>
            </a:r>
            <a:r>
              <a:rPr lang="ru-RU" dirty="0" smtClean="0">
                <a:solidFill>
                  <a:srgbClr val="0099FF"/>
                </a:solidFill>
              </a:rPr>
              <a:t>.</a:t>
            </a:r>
          </a:p>
          <a:p>
            <a:r>
              <a:rPr lang="ru-RU" dirty="0" smtClean="0">
                <a:solidFill>
                  <a:srgbClr val="0099FF"/>
                </a:solidFill>
              </a:rPr>
              <a:t>Соблюдение </a:t>
            </a:r>
            <a:r>
              <a:rPr lang="ru-RU" dirty="0">
                <a:solidFill>
                  <a:srgbClr val="0099FF"/>
                </a:solidFill>
              </a:rPr>
              <a:t>гигиенических требований</a:t>
            </a:r>
            <a:r>
              <a:rPr lang="ru-RU" dirty="0" smtClean="0">
                <a:solidFill>
                  <a:srgbClr val="0099FF"/>
                </a:solidFill>
              </a:rPr>
              <a:t>. </a:t>
            </a:r>
          </a:p>
          <a:p>
            <a:r>
              <a:rPr lang="ru-RU" dirty="0" smtClean="0">
                <a:solidFill>
                  <a:srgbClr val="0099FF"/>
                </a:solidFill>
              </a:rPr>
              <a:t>Благоприятный </a:t>
            </a:r>
            <a:r>
              <a:rPr lang="ru-RU" dirty="0">
                <a:solidFill>
                  <a:srgbClr val="0099FF"/>
                </a:solidFill>
              </a:rPr>
              <a:t>эмоциональный настрой</a:t>
            </a:r>
            <a:r>
              <a:rPr lang="ru-RU" dirty="0" smtClean="0">
                <a:solidFill>
                  <a:srgbClr val="0099FF"/>
                </a:solidFill>
              </a:rPr>
              <a:t>.\ </a:t>
            </a:r>
          </a:p>
          <a:p>
            <a:r>
              <a:rPr lang="ru-RU" dirty="0" smtClean="0">
                <a:solidFill>
                  <a:srgbClr val="0099FF"/>
                </a:solidFill>
              </a:rPr>
              <a:t>Проведение </a:t>
            </a:r>
            <a:r>
              <a:rPr lang="ru-RU" dirty="0">
                <a:solidFill>
                  <a:srgbClr val="0099FF"/>
                </a:solidFill>
              </a:rPr>
              <a:t>физкультминуток и динамических пауз на уроках.</a:t>
            </a:r>
          </a:p>
        </p:txBody>
      </p:sp>
    </p:spTree>
    <p:extLst>
      <p:ext uri="{BB962C8B-B14F-4D97-AF65-F5344CB8AC3E}">
        <p14:creationId xmlns="" xmlns:p14="http://schemas.microsoft.com/office/powerpoint/2010/main" val="327830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25"/>
                            </p:stCondLst>
                            <p:childTnLst>
                              <p:par>
                                <p:cTn id="12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325"/>
                            </p:stCondLst>
                            <p:childTnLst>
                              <p:par>
                                <p:cTn id="15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25"/>
                            </p:stCondLst>
                            <p:childTnLst>
                              <p:par>
                                <p:cTn id="18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75"/>
                            </p:stCondLst>
                            <p:childTnLst>
                              <p:par>
                                <p:cTn id="21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250"/>
                            </p:stCondLst>
                            <p:childTnLst>
                              <p:par>
                                <p:cTn id="24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25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8104" y="1935480"/>
            <a:ext cx="3384376" cy="4389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Упражнения </a:t>
            </a:r>
            <a:r>
              <a:rPr lang="ru-RU" dirty="0"/>
              <a:t>для снятия общего или локального утомления. Упражнения для кистей рук. Гимнастика для глаз. Гимнастика для слуха. Упражнения корректирующие осанку. Дыхательная гимнастика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9110" y="692696"/>
            <a:ext cx="82657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solidFill>
                  <a:srgbClr val="0099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Виды физкультминуток</a:t>
            </a:r>
            <a:endParaRPr lang="ru-RU" sz="5400" b="1" cap="none" spc="0" dirty="0">
              <a:ln>
                <a:prstDash val="solid"/>
              </a:ln>
              <a:solidFill>
                <a:srgbClr val="0099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1266" name="Picture 2" descr="D:\старый винт\d\Фотографии\1-сентября\SDC103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10" y="2132856"/>
            <a:ext cx="5126731" cy="3845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9128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Считаю</a:t>
            </a:r>
            <a:r>
              <a:rPr lang="ru-RU" dirty="0"/>
              <a:t>, что более высокий уровень мышления появляется в </a:t>
            </a:r>
            <a:r>
              <a:rPr lang="ru-RU" dirty="0" smtClean="0"/>
              <a:t>общении, в </a:t>
            </a:r>
            <a:r>
              <a:rPr lang="ru-RU" dirty="0"/>
              <a:t>диалоге между людьми. Вместе личности обсуждают идеи, </a:t>
            </a:r>
            <a:r>
              <a:rPr lang="ru-RU" dirty="0" smtClean="0"/>
              <a:t>рождают мысли</a:t>
            </a:r>
            <a:r>
              <a:rPr lang="ru-RU" dirty="0"/>
              <a:t>, уровень которых превышает их индивидуальные усилия.</a:t>
            </a:r>
          </a:p>
          <a:p>
            <a:r>
              <a:rPr lang="ru-RU" dirty="0"/>
              <a:t>С этой целью на уроках использую  формы работы: </a:t>
            </a:r>
            <a:r>
              <a:rPr lang="ru-RU" dirty="0" smtClean="0"/>
              <a:t>«</a:t>
            </a:r>
            <a:r>
              <a:rPr lang="ru-RU" dirty="0"/>
              <a:t>Мозговой штурм», «Карусель», «Аквариум», </a:t>
            </a:r>
            <a:r>
              <a:rPr lang="ru-RU" dirty="0" smtClean="0"/>
              <a:t>работа </a:t>
            </a:r>
            <a:r>
              <a:rPr lang="ru-RU" dirty="0"/>
              <a:t>в парах, в </a:t>
            </a:r>
            <a:r>
              <a:rPr lang="ru-RU" dirty="0" smtClean="0"/>
              <a:t>малых группах</a:t>
            </a:r>
            <a:r>
              <a:rPr lang="ru-RU" dirty="0"/>
              <a:t>, тройках, «два – четыре – все вместе».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945" y="692696"/>
            <a:ext cx="9083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Интерактивное обучение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45458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5517232"/>
            <a:ext cx="5133256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Кредо </a:t>
            </a:r>
            <a:r>
              <a:rPr lang="ru-RU" sz="2400" dirty="0"/>
              <a:t>интерактивного обучения стало девизом моих учеников</a:t>
            </a:r>
            <a:br>
              <a:rPr lang="ru-RU" sz="2400" dirty="0"/>
            </a:br>
            <a:r>
              <a:rPr lang="ru-RU" sz="2400" dirty="0"/>
              <a:t>в процессе обучения:</a:t>
            </a:r>
            <a:br>
              <a:rPr lang="ru-RU" sz="2400" dirty="0"/>
            </a:br>
            <a:r>
              <a:rPr lang="ru-RU" sz="2400" dirty="0"/>
              <a:t> То, что я слышу, я забываю.</a:t>
            </a:r>
            <a:br>
              <a:rPr lang="ru-RU" sz="2400" dirty="0"/>
            </a:br>
            <a:r>
              <a:rPr lang="ru-RU" sz="2400" dirty="0"/>
              <a:t> То, что я вижу и слышу, я немного помню.</a:t>
            </a:r>
            <a:br>
              <a:rPr lang="ru-RU" sz="2400" dirty="0"/>
            </a:br>
            <a:r>
              <a:rPr lang="ru-RU" sz="2400" dirty="0"/>
              <a:t> То, что я слышу, вижу и обсуждаю, я начинаю понимать.</a:t>
            </a:r>
            <a:br>
              <a:rPr lang="ru-RU" sz="2400" dirty="0"/>
            </a:br>
            <a:r>
              <a:rPr lang="ru-RU" sz="2400" dirty="0"/>
              <a:t> Когда я слышу, вижу, обсуждаю и делаю, я приобретаю знания и навыки.</a:t>
            </a:r>
            <a:br>
              <a:rPr lang="ru-RU" sz="2400" dirty="0"/>
            </a:br>
            <a:r>
              <a:rPr lang="ru-RU" sz="2400" dirty="0"/>
              <a:t> Когда я передаю знания другим, я становлюсь мастером.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58115" y="764704"/>
            <a:ext cx="70474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Кредо интерактивного обучения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0" name="Picture 2" descr="D:\старый винт\d\Фотографии\дурачество\SDC1071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1" y="1988840"/>
            <a:ext cx="3839401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77139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88" y="1313930"/>
            <a:ext cx="8229600" cy="4389120"/>
          </a:xfrm>
        </p:spPr>
        <p:txBody>
          <a:bodyPr/>
          <a:lstStyle/>
          <a:p>
            <a:r>
              <a:rPr lang="ru-RU" dirty="0">
                <a:solidFill>
                  <a:srgbClr val="0099FF"/>
                </a:solidFill>
              </a:rPr>
              <a:t>Повышаю потенциал восприятия ребят  и обогащаю их мотивацию</a:t>
            </a:r>
          </a:p>
          <a:p>
            <a:r>
              <a:rPr lang="ru-RU" dirty="0">
                <a:solidFill>
                  <a:srgbClr val="0099FF"/>
                </a:solidFill>
              </a:rPr>
              <a:t>С использованием ИКТ провожу:</a:t>
            </a:r>
          </a:p>
          <a:p>
            <a:r>
              <a:rPr lang="ru-RU" dirty="0">
                <a:solidFill>
                  <a:srgbClr val="0099FF"/>
                </a:solidFill>
              </a:rPr>
              <a:t>- 70%   уроков в начальной школе;</a:t>
            </a:r>
          </a:p>
          <a:p>
            <a:r>
              <a:rPr lang="ru-RU" dirty="0">
                <a:solidFill>
                  <a:srgbClr val="0099FF"/>
                </a:solidFill>
              </a:rPr>
              <a:t>- 100 % занятий – по курсу во внеурочное время</a:t>
            </a:r>
          </a:p>
          <a:p>
            <a:r>
              <a:rPr lang="ru-RU" dirty="0">
                <a:solidFill>
                  <a:srgbClr val="0099FF"/>
                </a:solidFill>
              </a:rPr>
              <a:t>- 50 % родительских собраний, что позволяет наглядно, логично и научно строить  диалог сотрудничества</a:t>
            </a:r>
          </a:p>
          <a:p>
            <a:endParaRPr lang="ru-RU" dirty="0">
              <a:solidFill>
                <a:srgbClr val="0099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31992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5616624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8000"/>
                </a:solidFill>
              </a:rPr>
              <a:t>Деятельность в области воспитания</a:t>
            </a:r>
          </a:p>
          <a:p>
            <a:r>
              <a:rPr lang="ru-RU" dirty="0">
                <a:solidFill>
                  <a:srgbClr val="008000"/>
                </a:solidFill>
              </a:rPr>
              <a:t>За время работы сложилась собственная система воспитательной работы: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1 </a:t>
            </a:r>
            <a:r>
              <a:rPr lang="ru-RU" dirty="0">
                <a:solidFill>
                  <a:srgbClr val="008000"/>
                </a:solidFill>
              </a:rPr>
              <a:t>класс – формирование классного коллектива (начальный этап). Создание  условий для полноценного развития личностного, физического и интеллектуального потенциала в новой образовательной  среде. 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2 </a:t>
            </a:r>
            <a:r>
              <a:rPr lang="ru-RU" dirty="0">
                <a:solidFill>
                  <a:srgbClr val="008000"/>
                </a:solidFill>
              </a:rPr>
              <a:t>класс – введение элементов </a:t>
            </a:r>
            <a:r>
              <a:rPr lang="ru-RU" dirty="0" smtClean="0">
                <a:solidFill>
                  <a:srgbClr val="008000"/>
                </a:solidFill>
              </a:rPr>
              <a:t>самоуправления. Создание  </a:t>
            </a:r>
            <a:r>
              <a:rPr lang="ru-RU" dirty="0">
                <a:solidFill>
                  <a:srgbClr val="008000"/>
                </a:solidFill>
              </a:rPr>
              <a:t>условий для формирования творческих умений и раскрытия творческих способностей.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3 </a:t>
            </a:r>
            <a:r>
              <a:rPr lang="ru-RU" dirty="0">
                <a:solidFill>
                  <a:srgbClr val="008000"/>
                </a:solidFill>
              </a:rPr>
              <a:t>класс – развитие  детского самоуправления.</a:t>
            </a:r>
          </a:p>
          <a:p>
            <a:r>
              <a:rPr lang="ru-RU" dirty="0" smtClean="0">
                <a:solidFill>
                  <a:srgbClr val="008000"/>
                </a:solidFill>
              </a:rPr>
              <a:t>4 </a:t>
            </a:r>
            <a:r>
              <a:rPr lang="ru-RU" dirty="0">
                <a:solidFill>
                  <a:srgbClr val="008000"/>
                </a:solidFill>
              </a:rPr>
              <a:t>класс – детский   коллектив, как среда для развития самостоятельной творческой личности.</a:t>
            </a:r>
          </a:p>
          <a:p>
            <a:pPr marL="0" indent="0">
              <a:buNone/>
            </a:pPr>
            <a:endParaRPr lang="ru-RU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50652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1249369"/>
            <a:ext cx="3826768" cy="46085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800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itchFamily="2" charset="0"/>
                <a:cs typeface="Arial" charset="0"/>
              </a:rPr>
              <a:t>«</a:t>
            </a: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Вы знаете, мне по - прежнему верится,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Что если останется жить Земля,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Высшим достоинством Человечества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Станут когда - </a:t>
            </a:r>
            <a:r>
              <a:rPr lang="ru-RU" sz="32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нибудь</a:t>
            </a: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учителя».</a:t>
            </a:r>
          </a:p>
          <a:p>
            <a:pPr marL="0" lvl="0" indent="0" algn="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Р. Рождественский</a:t>
            </a:r>
          </a:p>
          <a:p>
            <a:endParaRPr lang="ru-RU" sz="4000" dirty="0">
              <a:solidFill>
                <a:srgbClr val="00B050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2051" name="Picture 3" descr="C:\Users\User\Desktop\SDC1666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1968" y="980733"/>
            <a:ext cx="3437988" cy="51457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140809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832648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0000FF"/>
                </a:solidFill>
              </a:rPr>
              <a:t>Все эти годы я не только учитель, но и классный  руководитель. Я считаю, что  воспитание – процесс непрерывный, и, начавшись на уроке, он продолжается во внеурочной деятельности.  С первых школьных дней мы с детьми совершаем прогулки , посещаем школьную библиотеку . Мои ученики принимают участие  в конкурсах рисунков, поделок, выступают на школьных, районных и республиканских  мероприятиях. Дети доброжелательны, дружелюбны. Результат каждого ученика отслеживается через личное портфолио,  </a:t>
            </a:r>
            <a:r>
              <a:rPr lang="ru-RU" dirty="0" smtClean="0">
                <a:solidFill>
                  <a:srgbClr val="0000FF"/>
                </a:solidFill>
              </a:rPr>
              <a:t>достижения </a:t>
            </a:r>
            <a:r>
              <a:rPr lang="ru-RU" dirty="0">
                <a:solidFill>
                  <a:srgbClr val="0000FF"/>
                </a:solidFill>
              </a:rPr>
              <a:t>класса – через портфолио класса.</a:t>
            </a:r>
          </a:p>
          <a:p>
            <a:r>
              <a:rPr lang="ru-RU" dirty="0">
                <a:solidFill>
                  <a:srgbClr val="0000FF"/>
                </a:solidFill>
              </a:rPr>
              <a:t>В этом учебном году работаю </a:t>
            </a:r>
            <a:r>
              <a:rPr lang="ru-RU" dirty="0" smtClean="0">
                <a:solidFill>
                  <a:srgbClr val="0000FF"/>
                </a:solidFill>
              </a:rPr>
              <a:t>с1  </a:t>
            </a:r>
            <a:r>
              <a:rPr lang="ru-RU" dirty="0">
                <a:solidFill>
                  <a:srgbClr val="0000FF"/>
                </a:solidFill>
              </a:rPr>
              <a:t>классом. В классе сейчас 14 учеников. Все они разные по возрасту, и по уровню развития, и по характеру. С первых дней пребывания детей в школе, выявляю уровень личной готовности детей, ищу тропинки к их взволнованным сердцам, работаю над сплочением класса, как коллектива. Стараюсь, чтобы дети любили меня, но не «сюсюканьем», а строгостью, лаской, разумностью и трудом.</a:t>
            </a:r>
          </a:p>
          <a:p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211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55776" y="2132856"/>
            <a:ext cx="5072199" cy="267458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99FF"/>
                </a:solidFill>
              </a:rPr>
              <a:t>Что значит школа для меня?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99FF"/>
                </a:solidFill>
              </a:rPr>
              <a:t> </a:t>
            </a:r>
            <a:r>
              <a:rPr lang="ru-RU" dirty="0">
                <a:solidFill>
                  <a:srgbClr val="0099FF"/>
                </a:solidFill>
              </a:rPr>
              <a:t>Я всем отвечу однозначно: </a:t>
            </a:r>
            <a:endParaRPr lang="ru-RU" dirty="0" smtClean="0">
              <a:solidFill>
                <a:srgbClr val="0099FF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99FF"/>
                </a:solidFill>
              </a:rPr>
              <a:t>«</a:t>
            </a:r>
            <a:r>
              <a:rPr lang="ru-RU" dirty="0">
                <a:solidFill>
                  <a:srgbClr val="0099FF"/>
                </a:solidFill>
              </a:rPr>
              <a:t>Жизнь школьная – моя судьба…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99FF"/>
                </a:solidFill>
              </a:rPr>
              <a:t>Моя </a:t>
            </a:r>
            <a:r>
              <a:rPr lang="ru-RU" dirty="0">
                <a:solidFill>
                  <a:srgbClr val="0099FF"/>
                </a:solidFill>
              </a:rPr>
              <a:t>судьба…и не иначе».</a:t>
            </a:r>
          </a:p>
          <a:p>
            <a:endParaRPr lang="ru-RU" dirty="0">
              <a:solidFill>
                <a:srgbClr val="0099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05414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8" y="1700810"/>
            <a:ext cx="8229600" cy="4821168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Родилась 2 июля 1972 года в селе </a:t>
            </a:r>
            <a:r>
              <a:rPr lang="ru-RU" dirty="0" err="1">
                <a:solidFill>
                  <a:srgbClr val="7030A0"/>
                </a:solidFill>
              </a:rPr>
              <a:t>Ухманы</a:t>
            </a:r>
            <a:r>
              <a:rPr lang="ru-RU" dirty="0">
                <a:solidFill>
                  <a:srgbClr val="7030A0"/>
                </a:solidFill>
              </a:rPr>
              <a:t> Канашского района Чувашской Республики.</a:t>
            </a:r>
          </a:p>
          <a:p>
            <a:r>
              <a:rPr lang="ru-RU" dirty="0">
                <a:solidFill>
                  <a:srgbClr val="7030A0"/>
                </a:solidFill>
              </a:rPr>
              <a:t>1989 год - закончила 10 класс </a:t>
            </a:r>
            <a:r>
              <a:rPr lang="ru-RU" dirty="0" err="1">
                <a:solidFill>
                  <a:srgbClr val="7030A0"/>
                </a:solidFill>
              </a:rPr>
              <a:t>Ухманской</a:t>
            </a:r>
            <a:r>
              <a:rPr lang="ru-RU" dirty="0">
                <a:solidFill>
                  <a:srgbClr val="7030A0"/>
                </a:solidFill>
              </a:rPr>
              <a:t> средней школы. </a:t>
            </a:r>
          </a:p>
          <a:p>
            <a:r>
              <a:rPr lang="ru-RU" dirty="0">
                <a:solidFill>
                  <a:srgbClr val="7030A0"/>
                </a:solidFill>
              </a:rPr>
              <a:t>1993 год -  закончила </a:t>
            </a:r>
            <a:r>
              <a:rPr lang="ru-RU" dirty="0" err="1">
                <a:solidFill>
                  <a:srgbClr val="7030A0"/>
                </a:solidFill>
              </a:rPr>
              <a:t>Канашское</a:t>
            </a:r>
            <a:r>
              <a:rPr lang="ru-RU" dirty="0">
                <a:solidFill>
                  <a:srgbClr val="7030A0"/>
                </a:solidFill>
              </a:rPr>
              <a:t> педагогическое училище.</a:t>
            </a:r>
          </a:p>
          <a:p>
            <a:r>
              <a:rPr lang="ru-RU" dirty="0">
                <a:solidFill>
                  <a:srgbClr val="7030A0"/>
                </a:solidFill>
              </a:rPr>
              <a:t>2005 год – закончила Чувашский педагогический университет им. </a:t>
            </a:r>
            <a:r>
              <a:rPr lang="ru-RU" dirty="0" err="1">
                <a:solidFill>
                  <a:srgbClr val="7030A0"/>
                </a:solidFill>
              </a:rPr>
              <a:t>И.Я.Яковлева</a:t>
            </a:r>
            <a:r>
              <a:rPr lang="ru-RU" dirty="0">
                <a:solidFill>
                  <a:srgbClr val="7030A0"/>
                </a:solidFill>
              </a:rPr>
              <a:t>.  </a:t>
            </a:r>
          </a:p>
          <a:p>
            <a:r>
              <a:rPr lang="ru-RU" dirty="0">
                <a:solidFill>
                  <a:srgbClr val="7030A0"/>
                </a:solidFill>
              </a:rPr>
              <a:t>С 1993 года по настоящее время работаю в МБОУ «</a:t>
            </a:r>
            <a:r>
              <a:rPr lang="ru-RU" dirty="0" err="1">
                <a:solidFill>
                  <a:srgbClr val="7030A0"/>
                </a:solidFill>
              </a:rPr>
              <a:t>Ухманская</a:t>
            </a:r>
            <a:r>
              <a:rPr lang="ru-RU" dirty="0">
                <a:solidFill>
                  <a:srgbClr val="7030A0"/>
                </a:solidFill>
              </a:rPr>
              <a:t> СОШ»  учителем начальных классов. 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1949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04088"/>
            <a:ext cx="864096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На мой взгляд, настоящий учитель - не только тот, который учит других, а тот, который продолжает учиться на протяжении всей своей жизни сам.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8" y="2204864"/>
            <a:ext cx="8229600" cy="3960440"/>
          </a:xfrm>
        </p:spPr>
        <p:txBody>
          <a:bodyPr/>
          <a:lstStyle/>
          <a:p>
            <a:r>
              <a:rPr lang="ru-RU" dirty="0"/>
              <a:t>Учитель I категории. </a:t>
            </a:r>
          </a:p>
          <a:p>
            <a:r>
              <a:rPr lang="ru-RU" dirty="0"/>
              <a:t>Стаж работы- 21 год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67974"/>
            <a:ext cx="4104456" cy="307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89078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8" y="836712"/>
            <a:ext cx="8229600" cy="52532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D60093"/>
                </a:solidFill>
              </a:rPr>
              <a:t>14.11.05-10.12.05 </a:t>
            </a:r>
            <a:r>
              <a:rPr lang="ru-RU" dirty="0">
                <a:solidFill>
                  <a:srgbClr val="D60093"/>
                </a:solidFill>
              </a:rPr>
              <a:t>ЧРИО по теме «Совершенствование структуры и содержания начального образования» -144 часов</a:t>
            </a:r>
          </a:p>
          <a:p>
            <a:r>
              <a:rPr lang="ru-RU" dirty="0">
                <a:solidFill>
                  <a:srgbClr val="D60093"/>
                </a:solidFill>
              </a:rPr>
              <a:t>03.12.07-15.12.07 ЧРИО  на базе республиканского координационного центра по программе «Формирование базовой  ИКТ- компетенции учителя-предметника»-72 часа</a:t>
            </a:r>
          </a:p>
          <a:p>
            <a:r>
              <a:rPr lang="ru-RU" dirty="0">
                <a:solidFill>
                  <a:srgbClr val="D60093"/>
                </a:solidFill>
              </a:rPr>
              <a:t>14.02.11-26.02.11 ГОУ  ЧРИО Минобразования Чувашии по программе «</a:t>
            </a:r>
            <a:r>
              <a:rPr lang="ru-RU" dirty="0" err="1">
                <a:solidFill>
                  <a:srgbClr val="D60093"/>
                </a:solidFill>
              </a:rPr>
              <a:t>Этнопедагогические</a:t>
            </a:r>
            <a:r>
              <a:rPr lang="ru-RU" dirty="0">
                <a:solidFill>
                  <a:srgbClr val="D60093"/>
                </a:solidFill>
              </a:rPr>
              <a:t> основы организаций деятельности школ чувашской диаспоры»- 72 часа</a:t>
            </a:r>
          </a:p>
          <a:p>
            <a:r>
              <a:rPr lang="ru-RU" dirty="0">
                <a:solidFill>
                  <a:srgbClr val="D60093"/>
                </a:solidFill>
              </a:rPr>
              <a:t>26.03.12-06.03.12 БОУ ДПО (ПК) С ЧРИО Минобразования Чувашии по программе «</a:t>
            </a:r>
            <a:r>
              <a:rPr lang="ru-RU" dirty="0" err="1">
                <a:solidFill>
                  <a:srgbClr val="D60093"/>
                </a:solidFill>
              </a:rPr>
              <a:t>Проектиование</a:t>
            </a:r>
            <a:r>
              <a:rPr lang="ru-RU" dirty="0">
                <a:solidFill>
                  <a:srgbClr val="D60093"/>
                </a:solidFill>
              </a:rPr>
              <a:t> образовательного процесса в условиях реализации ФГОС НОО»-72 часа</a:t>
            </a:r>
            <a:r>
              <a:rPr lang="ru-RU" dirty="0" smtClean="0">
                <a:solidFill>
                  <a:srgbClr val="D60093"/>
                </a:solidFill>
              </a:rPr>
              <a:t>.</a:t>
            </a:r>
          </a:p>
          <a:p>
            <a:r>
              <a:rPr lang="ru-RU" dirty="0" smtClean="0">
                <a:solidFill>
                  <a:srgbClr val="D60093"/>
                </a:solidFill>
              </a:rPr>
              <a:t>04.02.13-30.03.13 ГБОУ ДПО(ПК) С «Марийский институт образования» по программе «Совершенствование профессиональных компетенций специалистов, внедряющих в ОУ курс ОРКСЭ»-144 часа.</a:t>
            </a:r>
            <a:endParaRPr lang="ru-RU" dirty="0">
              <a:solidFill>
                <a:srgbClr val="D60093"/>
              </a:solidFill>
            </a:endParaRPr>
          </a:p>
          <a:p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3996" y="188642"/>
            <a:ext cx="6132256" cy="523220"/>
          </a:xfrm>
          <a:prstGeom prst="rect">
            <a:avLst/>
          </a:prstGeom>
          <a:noFill/>
        </p:spPr>
        <p:txBody>
          <a:bodyPr wrap="none" lIns="91390" tIns="45697" rIns="91390" bIns="4569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Повышение квалификации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31095932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EF5F07"/>
                </a:solidFill>
              </a:rPr>
              <a:t>Вот уже более двадцати лет я работаю в школе. Это были годы поисков, раздумий, открытий. Иногда бывает очень трудно, но ни разу я не пожалела, что выбрала этот путь, став учителем.</a:t>
            </a:r>
            <a:br>
              <a:rPr lang="ru-RU" sz="2400" dirty="0">
                <a:solidFill>
                  <a:srgbClr val="EF5F07"/>
                </a:solidFill>
              </a:rPr>
            </a:br>
            <a:endParaRPr lang="ru-RU" sz="2400" dirty="0">
              <a:solidFill>
                <a:srgbClr val="EF5F07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66344"/>
            <a:ext cx="3370868" cy="2301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33203" y="2132856"/>
            <a:ext cx="3677609" cy="584775"/>
          </a:xfrm>
          <a:prstGeom prst="rect">
            <a:avLst/>
          </a:prstGeom>
          <a:noFill/>
        </p:spPr>
        <p:txBody>
          <a:bodyPr wrap="none" lIns="91390" tIns="45697" rIns="91390" bIns="45697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/>
                <a:solidFill>
                  <a:schemeClr val="accent3"/>
                </a:solidFill>
              </a:rPr>
              <a:t>Мои выпускники</a:t>
            </a:r>
          </a:p>
        </p:txBody>
      </p:sp>
      <p:pic>
        <p:nvPicPr>
          <p:cNvPr id="9" name="Рисунок 8" descr="D:\старый винт\d\Фотографии\последний звонок 2013\SDC16188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36096" y="2717631"/>
            <a:ext cx="3211110" cy="23332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0" y="2749462"/>
            <a:ext cx="3071517" cy="2301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524469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338" y="1340771"/>
            <a:ext cx="8229600" cy="2592288"/>
          </a:xfrm>
        </p:spPr>
        <p:txBody>
          <a:bodyPr>
            <a:normAutofit/>
          </a:bodyPr>
          <a:lstStyle/>
          <a:p>
            <a:pPr marL="0" indent="0">
              <a:buClr>
                <a:srgbClr val="F0A22E"/>
              </a:buClr>
              <a:buSzPct val="70000"/>
              <a:buNone/>
            </a:pPr>
            <a:r>
              <a:rPr lang="ru-RU" sz="1900" b="1" dirty="0">
                <a:solidFill>
                  <a:srgbClr val="CC00FF"/>
                </a:solidFill>
                <a:latin typeface="Franklin Gothic Book"/>
              </a:rPr>
              <a:t>За годы работы в школе выработала свое профессиональное кредо:</a:t>
            </a:r>
            <a:endParaRPr lang="ru-RU" sz="1900" dirty="0">
              <a:solidFill>
                <a:srgbClr val="CC00FF"/>
              </a:solidFill>
              <a:latin typeface="Franklin Gothic Book"/>
            </a:endParaRPr>
          </a:p>
          <a:p>
            <a:pPr marL="0" indent="0">
              <a:buClr>
                <a:srgbClr val="F0A22E"/>
              </a:buClr>
              <a:buSzPct val="70000"/>
              <a:buFont typeface="Wingdings" pitchFamily="2" charset="2"/>
              <a:buChar char="ü"/>
            </a:pPr>
            <a:r>
              <a:rPr lang="ru-RU" sz="1900" b="1" dirty="0">
                <a:solidFill>
                  <a:srgbClr val="CC00FF"/>
                </a:solidFill>
                <a:latin typeface="Franklin Gothic Book"/>
              </a:rPr>
              <a:t>Обучать ребенка, воспитывая в нем личность</a:t>
            </a:r>
            <a:endParaRPr lang="ru-RU" sz="1900" dirty="0">
              <a:solidFill>
                <a:srgbClr val="CC00FF"/>
              </a:solidFill>
              <a:latin typeface="Franklin Gothic Book"/>
            </a:endParaRPr>
          </a:p>
          <a:p>
            <a:pPr marL="0" indent="0">
              <a:buClr>
                <a:srgbClr val="F0A22E"/>
              </a:buClr>
              <a:buSzPct val="70000"/>
              <a:buFont typeface="Wingdings" pitchFamily="2" charset="2"/>
              <a:buChar char="ü"/>
            </a:pPr>
            <a:r>
              <a:rPr lang="ru-RU" sz="1900" b="1" dirty="0">
                <a:solidFill>
                  <a:srgbClr val="CC00FF"/>
                </a:solidFill>
                <a:latin typeface="Franklin Gothic Book"/>
              </a:rPr>
              <a:t>Уметь вовремя заметить успех ученика, помочь ему раскрыться</a:t>
            </a:r>
            <a:endParaRPr lang="ru-RU" sz="1900" dirty="0">
              <a:solidFill>
                <a:srgbClr val="CC00FF"/>
              </a:solidFill>
              <a:latin typeface="Franklin Gothic Book"/>
            </a:endParaRPr>
          </a:p>
          <a:p>
            <a:pPr marL="0" indent="0">
              <a:buClr>
                <a:srgbClr val="F0A22E"/>
              </a:buClr>
              <a:buSzPct val="70000"/>
              <a:buFont typeface="Wingdings" pitchFamily="2" charset="2"/>
              <a:buChar char="ü"/>
            </a:pPr>
            <a:r>
              <a:rPr lang="ru-RU" sz="1900" b="1" dirty="0">
                <a:solidFill>
                  <a:srgbClr val="CC00FF"/>
                </a:solidFill>
                <a:latin typeface="Franklin Gothic Book"/>
              </a:rPr>
              <a:t>Отдавать ученику не только определенную сумму знаний, но и частичку своей души.</a:t>
            </a:r>
            <a:endParaRPr lang="ru-RU" sz="1900" dirty="0">
              <a:solidFill>
                <a:srgbClr val="CC00FF"/>
              </a:solidFill>
              <a:latin typeface="Franklin Gothic Book"/>
            </a:endParaRPr>
          </a:p>
          <a:p>
            <a:pPr marL="0" indent="0">
              <a:buClr>
                <a:srgbClr val="F0A22E"/>
              </a:buClr>
              <a:buSzPct val="70000"/>
              <a:buFont typeface="Wingdings" pitchFamily="2" charset="2"/>
              <a:buChar char="ü"/>
            </a:pPr>
            <a:r>
              <a:rPr lang="ru-RU" sz="1900" b="1" dirty="0">
                <a:solidFill>
                  <a:srgbClr val="CC00FF"/>
                </a:solidFill>
                <a:latin typeface="Franklin Gothic Book"/>
              </a:rPr>
              <a:t>Стать для своих учеников таким же дорогим и родным человеком, как мама, то есть отдать им свое сердце.</a:t>
            </a:r>
            <a:endParaRPr lang="ru-RU" sz="1900" dirty="0">
              <a:solidFill>
                <a:srgbClr val="CC00FF"/>
              </a:solidFill>
              <a:latin typeface="Franklin Gothic Book"/>
            </a:endParaRPr>
          </a:p>
          <a:p>
            <a:pPr marL="0" indent="0">
              <a:buClr>
                <a:srgbClr val="F0A22E"/>
              </a:buClr>
              <a:buSzPct val="70000"/>
              <a:buFont typeface="Wingdings" pitchFamily="2" charset="2"/>
              <a:buChar char="ü"/>
            </a:pPr>
            <a:r>
              <a:rPr lang="ru-RU" sz="1300" b="1" dirty="0">
                <a:solidFill>
                  <a:srgbClr val="CC00FF"/>
                </a:solidFill>
                <a:latin typeface="Franklin Gothic Book"/>
              </a:rPr>
              <a:t> </a:t>
            </a:r>
          </a:p>
          <a:p>
            <a:pPr marL="0" indent="0">
              <a:buClr>
                <a:srgbClr val="F0A22E"/>
              </a:buClr>
              <a:buSzPct val="70000"/>
              <a:buNone/>
            </a:pPr>
            <a:endParaRPr lang="ru-RU" sz="1300" b="1" dirty="0">
              <a:solidFill>
                <a:srgbClr val="CC00FF"/>
              </a:solidFill>
              <a:latin typeface="Franklin Gothic Book"/>
            </a:endParaRPr>
          </a:p>
          <a:p>
            <a:pPr marL="0" indent="0">
              <a:buClr>
                <a:srgbClr val="F0A22E"/>
              </a:buClr>
              <a:buSzPct val="70000"/>
              <a:buNone/>
            </a:pPr>
            <a:endParaRPr lang="ru-RU" sz="1300" b="1" dirty="0">
              <a:solidFill>
                <a:srgbClr val="CC00FF"/>
              </a:solidFill>
              <a:latin typeface="Franklin Gothic Book"/>
            </a:endParaRPr>
          </a:p>
          <a:p>
            <a:pPr marL="0" indent="0">
              <a:buClr>
                <a:srgbClr val="F0A22E"/>
              </a:buClr>
              <a:buSzPct val="70000"/>
              <a:buNone/>
            </a:pPr>
            <a:endParaRPr lang="ru-RU" sz="1300" b="1" dirty="0">
              <a:solidFill>
                <a:srgbClr val="CC00FF"/>
              </a:solidFill>
              <a:latin typeface="Franklin Gothic Book"/>
            </a:endParaRPr>
          </a:p>
          <a:p>
            <a:pPr marL="0" indent="0">
              <a:buClr>
                <a:srgbClr val="F0A22E"/>
              </a:buClr>
              <a:buSzPct val="70000"/>
              <a:buNone/>
            </a:pPr>
            <a:endParaRPr lang="ru-RU" sz="1300" b="1" dirty="0">
              <a:solidFill>
                <a:srgbClr val="CC00FF"/>
              </a:solidFill>
              <a:latin typeface="Franklin Gothic Book"/>
            </a:endParaRPr>
          </a:p>
          <a:p>
            <a:pPr marL="0" indent="0">
              <a:buClr>
                <a:srgbClr val="F0A22E"/>
              </a:buClr>
              <a:buSzPct val="70000"/>
              <a:buNone/>
            </a:pPr>
            <a:endParaRPr lang="ru-RU" sz="1300" b="1" dirty="0">
              <a:solidFill>
                <a:srgbClr val="CC00FF"/>
              </a:solidFill>
              <a:latin typeface="Franklin Gothic Book"/>
            </a:endParaRPr>
          </a:p>
          <a:p>
            <a:pPr marL="0" indent="0">
              <a:buClr>
                <a:srgbClr val="F0A22E"/>
              </a:buClr>
              <a:buSzPct val="70000"/>
              <a:buNone/>
            </a:pPr>
            <a:endParaRPr lang="ru-RU" sz="1300" dirty="0">
              <a:solidFill>
                <a:srgbClr val="CC00FF"/>
              </a:solidFill>
              <a:latin typeface="Franklin Gothic Book"/>
            </a:endParaRPr>
          </a:p>
          <a:p>
            <a:endParaRPr lang="ru-RU" dirty="0">
              <a:solidFill>
                <a:srgbClr val="CC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692696"/>
            <a:ext cx="6680996" cy="523220"/>
          </a:xfrm>
          <a:prstGeom prst="rect">
            <a:avLst/>
          </a:prstGeom>
          <a:noFill/>
        </p:spPr>
        <p:txBody>
          <a:bodyPr wrap="none" lIns="91390" tIns="45697" rIns="91390" bIns="45697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Моё профессиональное кредо</a:t>
            </a:r>
          </a:p>
        </p:txBody>
      </p:sp>
      <p:pic>
        <p:nvPicPr>
          <p:cNvPr id="5122" name="Picture 2" descr="D:\старый винт\d\Фотографии\1-сентября\SDC103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04997"/>
            <a:ext cx="2520280" cy="3360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138201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43993" y="449945"/>
            <a:ext cx="7657801" cy="523220"/>
          </a:xfrm>
          <a:prstGeom prst="rect">
            <a:avLst/>
          </a:prstGeom>
          <a:noFill/>
        </p:spPr>
        <p:txBody>
          <a:bodyPr wrap="none" lIns="91390" tIns="45697" rIns="91390" bIns="45697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продолжается в своих учениках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33655135"/>
              </p:ext>
            </p:extLst>
          </p:nvPr>
        </p:nvGraphicFramePr>
        <p:xfrm>
          <a:off x="1132012" y="1268760"/>
          <a:ext cx="6881758" cy="5052730"/>
        </p:xfrm>
        <a:graphic>
          <a:graphicData uri="http://schemas.openxmlformats.org/drawingml/2006/table">
            <a:tbl>
              <a:tblPr firstRow="1" firstCol="1" bandRow="1"/>
              <a:tblGrid>
                <a:gridCol w="3162066"/>
                <a:gridCol w="2230503"/>
                <a:gridCol w="1489189"/>
              </a:tblGrid>
              <a:tr h="312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Интеллектуальная игра младших школьников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Ильина Мария, Петрова Светлана, Федоров Илья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Свидетельство участника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Олимпиада «Радиус» «Незнайка-эрудит»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Андреев Данил, Егорова Маргарита, Архипова Валерия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Свидетельство участника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Благодарственное письмо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Республиканская акция «Зеленый патруль»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Васильев Дмитрий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Свидетельство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Пасхальные образовательные чтения в номинации «Литературно-музыкальная композиция»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Андреев Данил, Егорова Маргарита, Васильев Дмитрий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Грамота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Пасхальные образовательные чтения в номинации «Пасха красная»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Ильина Екатерина, Андреев Данил, Егорова Маргарита, Васильев Дмитрий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Грамота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Конкурс «Сердце матери»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Андреев Данил, Архипова Валерия, Ильина Екатерина, Васильев Дмитрий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Лауреаты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Грамота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Районный конкурс рисунков и поделок «Дары осени» в номинации «Осенние фантазии»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Васильев Дмитрий, Ильина Екатерина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Грамота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Районный конкурс рисунков и поделок «Дары осени» в номинации «Сельское хозяйство глазами детей»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Васильев Дмитрий, Андреев Данил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4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Республиканский конкурс рисунков, сочинений, фотографий «Самое длинное в мире послание потомкам в защиту окружающей среды»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Васильев Дмитрий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Свидетельство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Районный конкурс изобразительного искусства и декоративно—прикладного творчества «Зимняя фантазия»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Андреев Данил, Васильев Дмитрий, Архипова Валерия, Ильина Екатерина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Свидетельство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Республиканские интеллектуальные игры учащихся 3-4 классов инновационных школ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Егорова Маргарита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Свидетельство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4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Епархиальная детско-юношеская историко-церковная конференция «Пять веков Православия в Чувашии». К 1025-летию Крещения Руси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Васильев Дмитрий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Танцевальная группа «Планета танцев» районный праздник песни, труда и спорта «Акатуй-2013»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Танцевальная группа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Благодарность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Районный конкурс «Зеленый патруль» в номинации «Я привел планету в порядок»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Васильев Дмитрий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Лауреат, свидетельство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XIV Межрегиональные образовательные чтения «Сергий Радонежский игумен земли русской»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Васильев Дмитрий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Свидетельство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056" marR="4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842953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00"/>
            <a:ext cx="9098132" cy="68235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7145337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810236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203</TotalTime>
  <Words>1209</Words>
  <Application>Microsoft Office PowerPoint</Application>
  <PresentationFormat>Экран (4:3)</PresentationFormat>
  <Paragraphs>134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Поток</vt:lpstr>
      <vt:lpstr>Волна</vt:lpstr>
      <vt:lpstr>2_Волна</vt:lpstr>
      <vt:lpstr>Сумерки</vt:lpstr>
      <vt:lpstr>Слайд 1</vt:lpstr>
      <vt:lpstr>Слайд 2</vt:lpstr>
      <vt:lpstr>Слайд 3</vt:lpstr>
      <vt:lpstr>  На мой взгляд, настоящий учитель - не только тот, который учит других, а тот, который продолжает учиться на протяжении всей своей жизни сам.</vt:lpstr>
      <vt:lpstr>Слайд 5</vt:lpstr>
      <vt:lpstr>Вот уже более двадцати лет я работаю в школе. Это были годы поисков, раздумий, открытий. Иногда бывает очень трудно, но ни разу я не пожалела, что выбрала этот путь, став учителем. </vt:lpstr>
      <vt:lpstr>Слайд 7</vt:lpstr>
      <vt:lpstr>Слайд 8</vt:lpstr>
      <vt:lpstr>Слайд 9</vt:lpstr>
      <vt:lpstr>Слайд 10</vt:lpstr>
      <vt:lpstr>Что такое интегрированный подход к обучению?</vt:lpstr>
      <vt:lpstr>Использование современных информационных технологий</vt:lpstr>
      <vt:lpstr>Слайд 13</vt:lpstr>
      <vt:lpstr>Слайд 14</vt:lpstr>
      <vt:lpstr>Слайд 15</vt:lpstr>
      <vt:lpstr>Слайд 16</vt:lpstr>
      <vt:lpstr>Кредо интерактивного обучения стало девизом моих учеников в процессе обучения:  То, что я слышу, я забываю.  То, что я вижу и слышу, я немного помню.  То, что я слышу, вижу и обсуждаю, я начинаю понимать.  Когда я слышу, вижу, обсуждаю и делаю, я приобретаю знания и навыки.  Когда я передаю знания другим, я становлюсь мастером. 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21</cp:revision>
  <dcterms:created xsi:type="dcterms:W3CDTF">2014-04-02T16:14:18Z</dcterms:created>
  <dcterms:modified xsi:type="dcterms:W3CDTF">2014-11-03T10:45:56Z</dcterms:modified>
</cp:coreProperties>
</file>