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83" r:id="rId2"/>
    <p:sldId id="256" r:id="rId3"/>
    <p:sldId id="257" r:id="rId4"/>
    <p:sldId id="312" r:id="rId5"/>
    <p:sldId id="313" r:id="rId6"/>
    <p:sldId id="314" r:id="rId7"/>
    <p:sldId id="315" r:id="rId8"/>
    <p:sldId id="311" r:id="rId9"/>
    <p:sldId id="284" r:id="rId10"/>
    <p:sldId id="285" r:id="rId11"/>
    <p:sldId id="286" r:id="rId12"/>
    <p:sldId id="287" r:id="rId13"/>
    <p:sldId id="288" r:id="rId14"/>
    <p:sldId id="289" r:id="rId15"/>
    <p:sldId id="290" r:id="rId16"/>
    <p:sldId id="291" r:id="rId17"/>
    <p:sldId id="316" r:id="rId18"/>
    <p:sldId id="292" r:id="rId19"/>
    <p:sldId id="293" r:id="rId20"/>
    <p:sldId id="294" r:id="rId21"/>
    <p:sldId id="295" r:id="rId22"/>
    <p:sldId id="296" r:id="rId23"/>
    <p:sldId id="297" r:id="rId24"/>
    <p:sldId id="298" r:id="rId25"/>
    <p:sldId id="299" r:id="rId26"/>
    <p:sldId id="300" r:id="rId27"/>
    <p:sldId id="301" r:id="rId28"/>
    <p:sldId id="306" r:id="rId29"/>
    <p:sldId id="307" r:id="rId30"/>
    <p:sldId id="308" r:id="rId31"/>
    <p:sldId id="309" r:id="rId32"/>
    <p:sldId id="310" r:id="rId33"/>
    <p:sldId id="258" r:id="rId34"/>
  </p:sldIdLst>
  <p:sldSz cx="9144000" cy="6858000" type="screen4x3"/>
  <p:notesSz cx="6858000" cy="9144000"/>
  <p:custDataLst>
    <p:tags r:id="rId36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FF7C80"/>
    <a:srgbClr val="FFCCCC"/>
    <a:srgbClr val="FF9900"/>
    <a:srgbClr val="FFCC66"/>
    <a:srgbClr val="FF9999"/>
    <a:srgbClr val="FFCC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50" autoAdjust="0"/>
    <p:restoredTop sz="94660"/>
  </p:normalViewPr>
  <p:slideViewPr>
    <p:cSldViewPr>
      <p:cViewPr>
        <p:scale>
          <a:sx n="71" d="100"/>
          <a:sy n="71" d="100"/>
        </p:scale>
        <p:origin x="-2700" y="-8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BEDA982-C854-4E1D-98BA-0A969B877846}" type="datetimeFigureOut">
              <a:rPr lang="ru-RU"/>
              <a:pPr>
                <a:defRPr/>
              </a:pPr>
              <a:t>03.11.2014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A839F7D-0D93-45A6-BA4C-A9781B83F7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8472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5E5F2-6F40-4F10-8A19-654E9A090FBD}" type="datetimeFigureOut">
              <a:rPr lang="ru-RU"/>
              <a:pPr>
                <a:defRPr/>
              </a:pPr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4C8BF-64EF-4D37-9F46-854BB81853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55468"/>
      </p:ext>
    </p:extLst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08BC4-A78E-45E9-8AA9-7C4901AB5972}" type="datetimeFigureOut">
              <a:rPr lang="ru-RU"/>
              <a:pPr>
                <a:defRPr/>
              </a:pPr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5B97D-AB43-4272-8005-6EF62D4FD9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298436"/>
      </p:ext>
    </p:extLst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40D22-ABE1-4516-966E-CE2C1ECEF26D}" type="datetimeFigureOut">
              <a:rPr lang="ru-RU"/>
              <a:pPr>
                <a:defRPr/>
              </a:pPr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223F9-71C6-47EA-A6AC-65DACDE029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676632"/>
      </p:ext>
    </p:extLst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6DDD4-F762-46FB-A70A-44E22C7DD86B}" type="datetimeFigureOut">
              <a:rPr lang="ru-RU"/>
              <a:pPr>
                <a:defRPr/>
              </a:pPr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2D729-DF73-41A1-AEA5-858A83D94D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751288"/>
      </p:ext>
    </p:extLst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D3E5F-FD85-4B75-80E9-3F14EB2723FD}" type="datetimeFigureOut">
              <a:rPr lang="ru-RU"/>
              <a:pPr>
                <a:defRPr/>
              </a:pPr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5EF92-D047-4BF5-BDC1-548D487EEF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658917"/>
      </p:ext>
    </p:extLst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BC89D-12B6-4A77-92C8-E8AE7D7B3866}" type="datetimeFigureOut">
              <a:rPr lang="ru-RU"/>
              <a:pPr>
                <a:defRPr/>
              </a:pPr>
              <a:t>03.11.2014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A86334-454C-4FC7-8D9F-2C47E259C1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911298"/>
      </p:ext>
    </p:extLst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68BAC-02B2-41EA-864B-17DAF8DEFB12}" type="datetimeFigureOut">
              <a:rPr lang="ru-RU"/>
              <a:pPr>
                <a:defRPr/>
              </a:pPr>
              <a:t>03.11.2014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08258-A891-4078-85BF-3091BE6F78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329926"/>
      </p:ext>
    </p:extLst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19916-464C-4A43-9DF7-84A0716D07EB}" type="datetimeFigureOut">
              <a:rPr lang="ru-RU"/>
              <a:pPr>
                <a:defRPr/>
              </a:pPr>
              <a:t>03.11.2014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BBDE7-5C59-49B5-82A1-A56F3B93AC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8831494"/>
      </p:ext>
    </p:extLst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5287A-60DE-4FCC-9BC3-7623D94C3E20}" type="datetimeFigureOut">
              <a:rPr lang="ru-RU"/>
              <a:pPr>
                <a:defRPr/>
              </a:pPr>
              <a:t>03.11.2014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B96A5-109C-4DD3-9F53-160F2FEAA2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43581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50381D-F61B-4DA4-9AD4-BCE9E1131120}" type="datetimeFigureOut">
              <a:rPr lang="ru-RU"/>
              <a:pPr>
                <a:defRPr/>
              </a:pPr>
              <a:t>03.11.2014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111B5-C3B0-45BF-8075-FE9331FDA9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4907921"/>
      </p:ext>
    </p:extLst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07305-3C44-44DD-868C-C6C985505292}" type="datetimeFigureOut">
              <a:rPr lang="ru-RU"/>
              <a:pPr>
                <a:defRPr/>
              </a:pPr>
              <a:t>03.11.2014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E4610-D979-4516-8939-22844EED4C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662041"/>
      </p:ext>
    </p:extLst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FCA2881-BD00-40B9-92E9-264C7F5F8411}" type="datetimeFigureOut">
              <a:rPr lang="ru-RU"/>
              <a:pPr>
                <a:defRPr/>
              </a:pPr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C234A2D-AB32-4B5B-AED5-B19158F76C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slide" Target="slide2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slide" Target="slide2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slide" Target="slide2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gif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gif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gif"/><Relationship Id="rId4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gif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gif"/><Relationship Id="rId4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6.gif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6.gif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13" Type="http://schemas.openxmlformats.org/officeDocument/2006/relationships/slide" Target="slide30.xml"/><Relationship Id="rId18" Type="http://schemas.openxmlformats.org/officeDocument/2006/relationships/slide" Target="slide31.xml"/><Relationship Id="rId26" Type="http://schemas.openxmlformats.org/officeDocument/2006/relationships/slide" Target="slide22.xml"/><Relationship Id="rId3" Type="http://schemas.openxmlformats.org/officeDocument/2006/relationships/slide" Target="slide28.xml"/><Relationship Id="rId21" Type="http://schemas.openxmlformats.org/officeDocument/2006/relationships/slide" Target="slide21.xml"/><Relationship Id="rId7" Type="http://schemas.openxmlformats.org/officeDocument/2006/relationships/slide" Target="slide3.xml"/><Relationship Id="rId12" Type="http://schemas.openxmlformats.org/officeDocument/2006/relationships/slide" Target="slide29.xml"/><Relationship Id="rId17" Type="http://schemas.openxmlformats.org/officeDocument/2006/relationships/slide" Target="slide5.xml"/><Relationship Id="rId25" Type="http://schemas.openxmlformats.org/officeDocument/2006/relationships/slide" Target="slide17.xml"/><Relationship Id="rId2" Type="http://schemas.openxmlformats.org/officeDocument/2006/relationships/image" Target="../media/image4.jpeg"/><Relationship Id="rId16" Type="http://schemas.openxmlformats.org/officeDocument/2006/relationships/slide" Target="slide20.xml"/><Relationship Id="rId20" Type="http://schemas.openxmlformats.org/officeDocument/2006/relationships/slide" Target="slide16.xml"/><Relationship Id="rId29" Type="http://schemas.openxmlformats.org/officeDocument/2006/relationships/slide" Target="slide9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8.xml"/><Relationship Id="rId11" Type="http://schemas.openxmlformats.org/officeDocument/2006/relationships/slide" Target="slide4.xml"/><Relationship Id="rId24" Type="http://schemas.openxmlformats.org/officeDocument/2006/relationships/slide" Target="slide27.xml"/><Relationship Id="rId32" Type="http://schemas.openxmlformats.org/officeDocument/2006/relationships/slide" Target="slide12.xml"/><Relationship Id="rId5" Type="http://schemas.openxmlformats.org/officeDocument/2006/relationships/slide" Target="slide13.xml"/><Relationship Id="rId15" Type="http://schemas.openxmlformats.org/officeDocument/2006/relationships/slide" Target="slide15.xml"/><Relationship Id="rId23" Type="http://schemas.openxmlformats.org/officeDocument/2006/relationships/slide" Target="slide32.xml"/><Relationship Id="rId28" Type="http://schemas.openxmlformats.org/officeDocument/2006/relationships/slide" Target="slide8.xml"/><Relationship Id="rId10" Type="http://schemas.openxmlformats.org/officeDocument/2006/relationships/slide" Target="slide19.xml"/><Relationship Id="rId19" Type="http://schemas.openxmlformats.org/officeDocument/2006/relationships/slide" Target="slide26.xml"/><Relationship Id="rId31" Type="http://schemas.openxmlformats.org/officeDocument/2006/relationships/slide" Target="slide11.xml"/><Relationship Id="rId4" Type="http://schemas.openxmlformats.org/officeDocument/2006/relationships/slide" Target="slide23.xml"/><Relationship Id="rId9" Type="http://schemas.openxmlformats.org/officeDocument/2006/relationships/slide" Target="slide14.xml"/><Relationship Id="rId14" Type="http://schemas.openxmlformats.org/officeDocument/2006/relationships/slide" Target="slide25.xml"/><Relationship Id="rId22" Type="http://schemas.openxmlformats.org/officeDocument/2006/relationships/slide" Target="slide6.xml"/><Relationship Id="rId27" Type="http://schemas.openxmlformats.org/officeDocument/2006/relationships/slide" Target="slide7.xml"/><Relationship Id="rId30" Type="http://schemas.openxmlformats.org/officeDocument/2006/relationships/slide" Target="slide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slide" Target="slide2.xml"/><Relationship Id="rId4" Type="http://schemas.openxmlformats.org/officeDocument/2006/relationships/image" Target="../media/image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6.gif"/><Relationship Id="rId4" Type="http://schemas.openxmlformats.org/officeDocument/2006/relationships/slide" Target="slide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slide" Target="slide2.xml"/><Relationship Id="rId4" Type="http://schemas.openxmlformats.org/officeDocument/2006/relationships/image" Target="../media/image1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6.gif"/><Relationship Id="rId4" Type="http://schemas.openxmlformats.org/officeDocument/2006/relationships/slide" Target="slide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6.gif"/><Relationship Id="rId4" Type="http://schemas.openxmlformats.org/officeDocument/2006/relationships/slide" Target="slide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6.gif"/><Relationship Id="rId4" Type="http://schemas.openxmlformats.org/officeDocument/2006/relationships/slide" Target="slide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6.gif"/><Relationship Id="rId4" Type="http://schemas.openxmlformats.org/officeDocument/2006/relationships/slide" Target="slide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6.gif"/><Relationship Id="rId4" Type="http://schemas.openxmlformats.org/officeDocument/2006/relationships/slide" Target="slide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6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23.jpeg"/><Relationship Id="rId4" Type="http://schemas.openxmlformats.org/officeDocument/2006/relationships/image" Target="../media/image22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6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24.jpeg"/><Relationship Id="rId4" Type="http://schemas.openxmlformats.org/officeDocument/2006/relationships/image" Target="../media/image2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gif"/><Relationship Id="rId4" Type="http://schemas.openxmlformats.org/officeDocument/2006/relationships/slide" Target="sl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6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25.jpeg"/><Relationship Id="rId4" Type="http://schemas.openxmlformats.org/officeDocument/2006/relationships/image" Target="../media/image22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6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26.jpeg"/><Relationship Id="rId4" Type="http://schemas.openxmlformats.org/officeDocument/2006/relationships/image" Target="../media/image22.g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6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27.jpeg"/><Relationship Id="rId4" Type="http://schemas.openxmlformats.org/officeDocument/2006/relationships/image" Target="../media/image22.gi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3.bp.blogspot.com/-Sb1a-tW2Dew/TsZ7Kuj4TCI/AAAAAAAAPSA/94WJU7WwNgY/s1600/oval+frame+swirly+vintage+graphicsfairy+red.jp-" TargetMode="External"/><Relationship Id="rId2" Type="http://schemas.openxmlformats.org/officeDocument/2006/relationships/hyperlink" Target="http://grandwallpapers.net/photo/zolotie-perya-1152x864.jpg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gif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gif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gif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gif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6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6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9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8" descr="20e4077937a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79" name="Picture 3" descr="C:\Documents and Settings\Admin\Рабочий стол\1318784864_p_0035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143504" y="4286256"/>
            <a:ext cx="3054788" cy="2000264"/>
          </a:xfrm>
          <a:prstGeom prst="ellipse">
            <a:avLst/>
          </a:prstGeom>
          <a:ln w="190500" cap="rnd">
            <a:solidFill>
              <a:srgbClr val="996633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T17k4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7224" y="1428736"/>
            <a:ext cx="3143272" cy="23731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96633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4429124" y="1428736"/>
            <a:ext cx="4491294" cy="255454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Урок - викторина</a:t>
            </a:r>
          </a:p>
          <a:p>
            <a:pPr algn="ctr">
              <a:defRPr/>
            </a:pP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«Я знаю </a:t>
            </a:r>
          </a:p>
          <a:p>
            <a:pPr algn="ctr">
              <a:defRPr/>
            </a:pP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басни </a:t>
            </a:r>
          </a:p>
          <a:p>
            <a:pPr algn="ctr">
              <a:defRPr/>
            </a:pP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И.А.Крылова»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1" descr="Рисунок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44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214282" y="357166"/>
            <a:ext cx="8715436" cy="919170"/>
          </a:xfrm>
          <a:prstGeom prst="rect">
            <a:avLst/>
          </a:prstGeom>
        </p:spPr>
        <p:txBody>
          <a:bodyPr wrap="none" fromWordArt="1">
            <a:prstTxWarp prst="textChevronInverted">
              <a:avLst/>
            </a:prstTxWarp>
            <a:scene3d>
              <a:camera prst="legacyObliqueTopRight"/>
              <a:lightRig rig="freezing" dir="b"/>
            </a:scene3d>
            <a:sp3d extrusionH="412750" contourW="50800" prstMaterial="plastic">
              <a:bevelT w="44450" h="12700" prst="relaxedInset"/>
              <a:bevelB w="38100" h="50800"/>
              <a:extrusionClr>
                <a:srgbClr val="FF9966"/>
              </a:extrusionClr>
              <a:contourClr>
                <a:srgbClr val="990033"/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>
                <a:ln w="38100">
                  <a:solidFill>
                    <a:srgbClr val="996633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99"/>
                    </a:gs>
                    <a:gs pos="100000">
                      <a:srgbClr val="FFCC00"/>
                    </a:gs>
                  </a:gsLst>
                  <a:path path="rect">
                    <a:fillToRect r="100000" b="100000"/>
                  </a:path>
                </a:gradFill>
                <a:latin typeface="Impact"/>
              </a:rPr>
              <a:t>ДОСКА     </a:t>
            </a:r>
            <a:r>
              <a:rPr lang="ru-RU" sz="3600" b="1" kern="10" dirty="0">
                <a:ln w="38100" cmpd="thickThin">
                  <a:solidFill>
                    <a:srgbClr val="FF7C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99"/>
                    </a:gs>
                    <a:gs pos="100000">
                      <a:srgbClr val="FFCC00"/>
                    </a:gs>
                  </a:gsLst>
                  <a:path path="rect">
                    <a:fillToRect r="100000" b="100000"/>
                  </a:path>
                </a:gradFill>
                <a:latin typeface="Impact"/>
              </a:rPr>
              <a:t>ОБЪЯВЛЕНИЙ</a:t>
            </a:r>
          </a:p>
        </p:txBody>
      </p:sp>
      <p:pic>
        <p:nvPicPr>
          <p:cNvPr id="11268" name="Рисунок 6" descr="oval frame swirly vintage graphicsfairy red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38" y="1214438"/>
            <a:ext cx="8389937" cy="582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Овал 8"/>
          <p:cNvSpPr/>
          <p:nvPr/>
        </p:nvSpPr>
        <p:spPr>
          <a:xfrm>
            <a:off x="1571625" y="2071688"/>
            <a:ext cx="6215063" cy="4071937"/>
          </a:xfrm>
          <a:prstGeom prst="ellipse">
            <a:avLst/>
          </a:prstGeom>
          <a:solidFill>
            <a:schemeClr val="bg1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3200" b="1" dirty="0">
              <a:solidFill>
                <a:srgbClr val="990099"/>
              </a:solidFill>
            </a:endParaRPr>
          </a:p>
        </p:txBody>
      </p:sp>
      <p:pic>
        <p:nvPicPr>
          <p:cNvPr id="11270" name="Рисунок 4" descr="notice_20board_20pin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2286000"/>
            <a:ext cx="1143000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1" name="TextBox 10"/>
          <p:cNvSpPr txBox="1">
            <a:spLocks noChangeArrowheads="1"/>
          </p:cNvSpPr>
          <p:nvPr/>
        </p:nvSpPr>
        <p:spPr bwMode="auto">
          <a:xfrm>
            <a:off x="1571625" y="3429000"/>
            <a:ext cx="600075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Похвалю любого,</a:t>
            </a:r>
          </a:p>
          <a:p>
            <a:pPr algn="ctr" eaLnBrk="1" hangingPunct="1"/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Кто похвалит меня. </a:t>
            </a:r>
          </a:p>
        </p:txBody>
      </p:sp>
      <p:pic>
        <p:nvPicPr>
          <p:cNvPr id="8" name="Рисунок 7" descr="ar27.gif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9900">
                <a:tint val="45000"/>
                <a:satMod val="400000"/>
              </a:srgbClr>
            </a:duotone>
            <a:lum contrast="30000"/>
          </a:blip>
          <a:stretch>
            <a:fillRect/>
          </a:stretch>
        </p:blipFill>
        <p:spPr>
          <a:xfrm>
            <a:off x="8001024" y="5857892"/>
            <a:ext cx="685804" cy="685804"/>
          </a:xfrm>
          <a:prstGeom prst="rect">
            <a:avLst/>
          </a:prstGeom>
          <a:ln w="190500" cap="sq">
            <a:solidFill>
              <a:srgbClr val="990033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1" name="Прямоугольник 10"/>
          <p:cNvSpPr/>
          <p:nvPr/>
        </p:nvSpPr>
        <p:spPr>
          <a:xfrm>
            <a:off x="2460079" y="3714752"/>
            <a:ext cx="303159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solidFill>
                  <a:srgbClr val="CC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Кукушка</a:t>
            </a:r>
          </a:p>
        </p:txBody>
      </p:sp>
      <p:pic>
        <p:nvPicPr>
          <p:cNvPr id="12" name="Рисунок 11" descr="28641_76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572133" y="3571876"/>
            <a:ext cx="1500197" cy="1714064"/>
          </a:xfrm>
          <a:prstGeom prst="ellipse">
            <a:avLst/>
          </a:prstGeom>
          <a:ln w="190500" cap="rnd">
            <a:solidFill>
              <a:schemeClr val="accent6">
                <a:lumMod val="40000"/>
                <a:lumOff val="6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4" name="Овал 13"/>
          <p:cNvSpPr/>
          <p:nvPr/>
        </p:nvSpPr>
        <p:spPr bwMode="auto">
          <a:xfrm>
            <a:off x="4214813" y="5072063"/>
            <a:ext cx="785812" cy="642937"/>
          </a:xfrm>
          <a:prstGeom prst="ellipse">
            <a:avLst/>
          </a:prstGeom>
          <a:solidFill>
            <a:srgbClr val="FFCCCC"/>
          </a:solidFill>
          <a:ln>
            <a:solidFill>
              <a:srgbClr val="C00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276" name="TextBox 14"/>
          <p:cNvSpPr txBox="1">
            <a:spLocks noChangeArrowheads="1"/>
          </p:cNvSpPr>
          <p:nvPr/>
        </p:nvSpPr>
        <p:spPr bwMode="auto">
          <a:xfrm>
            <a:off x="2357438" y="5643563"/>
            <a:ext cx="4429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/>
              <a:t>Проверь себя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6151" grpId="0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1" descr="Рисунок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44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214282" y="357166"/>
            <a:ext cx="8715436" cy="919170"/>
          </a:xfrm>
          <a:prstGeom prst="rect">
            <a:avLst/>
          </a:prstGeom>
        </p:spPr>
        <p:txBody>
          <a:bodyPr wrap="none" fromWordArt="1">
            <a:prstTxWarp prst="textChevronInverted">
              <a:avLst/>
            </a:prstTxWarp>
            <a:scene3d>
              <a:camera prst="legacyObliqueTopRight"/>
              <a:lightRig rig="freezing" dir="b"/>
            </a:scene3d>
            <a:sp3d extrusionH="412750" contourW="50800" prstMaterial="plastic">
              <a:bevelT w="44450" h="12700" prst="relaxedInset"/>
              <a:bevelB w="38100" h="50800"/>
              <a:extrusionClr>
                <a:srgbClr val="FF9966"/>
              </a:extrusionClr>
              <a:contourClr>
                <a:srgbClr val="990033"/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>
                <a:ln w="38100">
                  <a:solidFill>
                    <a:srgbClr val="996633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99"/>
                    </a:gs>
                    <a:gs pos="100000">
                      <a:srgbClr val="FFCC00"/>
                    </a:gs>
                  </a:gsLst>
                  <a:path path="rect">
                    <a:fillToRect r="100000" b="100000"/>
                  </a:path>
                </a:gradFill>
                <a:latin typeface="Impact"/>
              </a:rPr>
              <a:t>ДОСКА     </a:t>
            </a:r>
            <a:r>
              <a:rPr lang="ru-RU" sz="3600" b="1" kern="10" dirty="0">
                <a:ln w="38100" cmpd="thickThin">
                  <a:solidFill>
                    <a:srgbClr val="FF7C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99"/>
                    </a:gs>
                    <a:gs pos="100000">
                      <a:srgbClr val="FFCC00"/>
                    </a:gs>
                  </a:gsLst>
                  <a:path path="rect">
                    <a:fillToRect r="100000" b="100000"/>
                  </a:path>
                </a:gradFill>
                <a:latin typeface="Impact"/>
              </a:rPr>
              <a:t>ОБЪЯВЛЕНИЙ</a:t>
            </a:r>
          </a:p>
        </p:txBody>
      </p:sp>
      <p:pic>
        <p:nvPicPr>
          <p:cNvPr id="12292" name="Рисунок 6" descr="oval frame swirly vintage graphicsfairy red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38" y="1214438"/>
            <a:ext cx="8389937" cy="582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Овал 8"/>
          <p:cNvSpPr/>
          <p:nvPr/>
        </p:nvSpPr>
        <p:spPr>
          <a:xfrm>
            <a:off x="1571625" y="2071688"/>
            <a:ext cx="6215063" cy="4071937"/>
          </a:xfrm>
          <a:prstGeom prst="ellipse">
            <a:avLst/>
          </a:prstGeom>
          <a:solidFill>
            <a:schemeClr val="bg1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3200" b="1" dirty="0">
              <a:solidFill>
                <a:srgbClr val="990099"/>
              </a:solidFill>
            </a:endParaRPr>
          </a:p>
        </p:txBody>
      </p:sp>
      <p:pic>
        <p:nvPicPr>
          <p:cNvPr id="12294" name="Рисунок 4" descr="notice_20board_20pin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2286000"/>
            <a:ext cx="1143000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5" name="TextBox 10"/>
          <p:cNvSpPr txBox="1">
            <a:spLocks noChangeArrowheads="1"/>
          </p:cNvSpPr>
          <p:nvPr/>
        </p:nvSpPr>
        <p:spPr bwMode="auto">
          <a:xfrm>
            <a:off x="1571625" y="3429000"/>
            <a:ext cx="600075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Потеряла сыр, пока пела. </a:t>
            </a:r>
          </a:p>
          <a:p>
            <a:pPr algn="ctr" eaLnBrk="1" hangingPunct="1"/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Нашедшего просьба вернуть </a:t>
            </a:r>
          </a:p>
          <a:p>
            <a:pPr algn="ctr" eaLnBrk="1" hangingPunct="1"/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на ель.</a:t>
            </a:r>
          </a:p>
        </p:txBody>
      </p:sp>
      <p:pic>
        <p:nvPicPr>
          <p:cNvPr id="8" name="Рисунок 7" descr="ar27.gif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9900">
                <a:tint val="45000"/>
                <a:satMod val="400000"/>
              </a:srgbClr>
            </a:duotone>
            <a:lum contrast="30000"/>
          </a:blip>
          <a:stretch>
            <a:fillRect/>
          </a:stretch>
        </p:blipFill>
        <p:spPr>
          <a:xfrm>
            <a:off x="8001024" y="5857892"/>
            <a:ext cx="685804" cy="685804"/>
          </a:xfrm>
          <a:prstGeom prst="rect">
            <a:avLst/>
          </a:prstGeom>
          <a:ln w="190500" cap="sq">
            <a:solidFill>
              <a:srgbClr val="990033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1" name="Прямоугольник 10"/>
          <p:cNvSpPr/>
          <p:nvPr/>
        </p:nvSpPr>
        <p:spPr>
          <a:xfrm>
            <a:off x="2597135" y="3714752"/>
            <a:ext cx="275748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solidFill>
                  <a:srgbClr val="CC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Ворона</a:t>
            </a:r>
          </a:p>
        </p:txBody>
      </p:sp>
      <p:pic>
        <p:nvPicPr>
          <p:cNvPr id="12" name="Рисунок 10" descr="nlit-305.jpg"/>
          <p:cNvPicPr>
            <a:picLocks noChangeAspect="1"/>
          </p:cNvPicPr>
          <p:nvPr/>
        </p:nvPicPr>
        <p:blipFill>
          <a:blip r:embed="rId7" cstate="print"/>
          <a:srcRect t="-9546"/>
          <a:stretch>
            <a:fillRect/>
          </a:stretch>
        </p:blipFill>
        <p:spPr bwMode="auto">
          <a:xfrm>
            <a:off x="5429256" y="3500438"/>
            <a:ext cx="1928826" cy="1643064"/>
          </a:xfrm>
          <a:prstGeom prst="ellipse">
            <a:avLst/>
          </a:prstGeom>
          <a:ln w="190500" cap="rnd">
            <a:solidFill>
              <a:schemeClr val="accent6">
                <a:lumMod val="40000"/>
                <a:lumOff val="6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4" name="Овал 13"/>
          <p:cNvSpPr/>
          <p:nvPr/>
        </p:nvSpPr>
        <p:spPr bwMode="auto">
          <a:xfrm>
            <a:off x="4214813" y="5072063"/>
            <a:ext cx="785812" cy="642937"/>
          </a:xfrm>
          <a:prstGeom prst="ellipse">
            <a:avLst/>
          </a:prstGeom>
          <a:solidFill>
            <a:srgbClr val="FFCCCC"/>
          </a:solidFill>
          <a:ln>
            <a:solidFill>
              <a:srgbClr val="C00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300" name="TextBox 14"/>
          <p:cNvSpPr txBox="1">
            <a:spLocks noChangeArrowheads="1"/>
          </p:cNvSpPr>
          <p:nvPr/>
        </p:nvSpPr>
        <p:spPr bwMode="auto">
          <a:xfrm>
            <a:off x="2357438" y="5643563"/>
            <a:ext cx="4429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/>
              <a:t>Проверь себя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7175" grpId="0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1" descr="Рисунок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44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214282" y="357166"/>
            <a:ext cx="8715436" cy="919170"/>
          </a:xfrm>
          <a:prstGeom prst="rect">
            <a:avLst/>
          </a:prstGeom>
        </p:spPr>
        <p:txBody>
          <a:bodyPr wrap="none" fromWordArt="1">
            <a:prstTxWarp prst="textChevronInverted">
              <a:avLst/>
            </a:prstTxWarp>
            <a:scene3d>
              <a:camera prst="legacyObliqueTopRight"/>
              <a:lightRig rig="freezing" dir="b"/>
            </a:scene3d>
            <a:sp3d extrusionH="412750" contourW="50800" prstMaterial="plastic">
              <a:bevelT w="44450" h="12700" prst="relaxedInset"/>
              <a:bevelB w="38100" h="50800"/>
              <a:extrusionClr>
                <a:srgbClr val="FF9966"/>
              </a:extrusionClr>
              <a:contourClr>
                <a:srgbClr val="990033"/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>
                <a:ln w="38100">
                  <a:solidFill>
                    <a:srgbClr val="996633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99"/>
                    </a:gs>
                    <a:gs pos="100000">
                      <a:srgbClr val="FFCC00"/>
                    </a:gs>
                  </a:gsLst>
                  <a:path path="rect">
                    <a:fillToRect r="100000" b="100000"/>
                  </a:path>
                </a:gradFill>
                <a:latin typeface="Impact"/>
              </a:rPr>
              <a:t>ДОСКА     </a:t>
            </a:r>
            <a:r>
              <a:rPr lang="ru-RU" sz="3600" b="1" kern="10" dirty="0">
                <a:ln w="38100" cmpd="thickThin">
                  <a:solidFill>
                    <a:srgbClr val="FF7C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99"/>
                    </a:gs>
                    <a:gs pos="100000">
                      <a:srgbClr val="FFCC00"/>
                    </a:gs>
                  </a:gsLst>
                  <a:path path="rect">
                    <a:fillToRect r="100000" b="100000"/>
                  </a:path>
                </a:gradFill>
                <a:latin typeface="Impact"/>
              </a:rPr>
              <a:t>ОБЪЯВЛЕНИЙ</a:t>
            </a:r>
          </a:p>
        </p:txBody>
      </p:sp>
      <p:pic>
        <p:nvPicPr>
          <p:cNvPr id="13316" name="Рисунок 6" descr="oval frame swirly vintage graphicsfairy red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38" y="1214438"/>
            <a:ext cx="8389937" cy="582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Овал 8"/>
          <p:cNvSpPr/>
          <p:nvPr/>
        </p:nvSpPr>
        <p:spPr>
          <a:xfrm>
            <a:off x="1571625" y="2071688"/>
            <a:ext cx="6215063" cy="4071937"/>
          </a:xfrm>
          <a:prstGeom prst="ellipse">
            <a:avLst/>
          </a:prstGeom>
          <a:solidFill>
            <a:schemeClr val="bg1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3200" b="1" dirty="0">
              <a:solidFill>
                <a:srgbClr val="990099"/>
              </a:solidFill>
            </a:endParaRPr>
          </a:p>
        </p:txBody>
      </p:sp>
      <p:pic>
        <p:nvPicPr>
          <p:cNvPr id="13318" name="Рисунок 4" descr="notice_20board_20pin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2286000"/>
            <a:ext cx="1143000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 descr="ar27.gif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9900">
                <a:tint val="45000"/>
                <a:satMod val="400000"/>
              </a:srgbClr>
            </a:duotone>
            <a:lum contrast="30000"/>
          </a:blip>
          <a:stretch>
            <a:fillRect/>
          </a:stretch>
        </p:blipFill>
        <p:spPr>
          <a:xfrm>
            <a:off x="8001024" y="5857892"/>
            <a:ext cx="685804" cy="685804"/>
          </a:xfrm>
          <a:prstGeom prst="rect">
            <a:avLst/>
          </a:prstGeom>
          <a:ln w="190500" cap="sq">
            <a:solidFill>
              <a:srgbClr val="990033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0" name="TextBox 10"/>
          <p:cNvSpPr txBox="1">
            <a:spLocks noChangeArrowheads="1"/>
          </p:cNvSpPr>
          <p:nvPr/>
        </p:nvSpPr>
        <p:spPr bwMode="auto">
          <a:xfrm>
            <a:off x="1571625" y="3429000"/>
            <a:ext cx="600075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Помогите музыкантам</a:t>
            </a:r>
          </a:p>
          <a:p>
            <a:pPr algn="ctr" eaLnBrk="1" hangingPunct="1"/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занять свои места в оркестре.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536253" y="3714752"/>
            <a:ext cx="287925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solidFill>
                  <a:srgbClr val="CC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Квартет</a:t>
            </a:r>
          </a:p>
        </p:txBody>
      </p:sp>
      <p:pic>
        <p:nvPicPr>
          <p:cNvPr id="13" name="Рисунок 10" descr="559132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00694" y="3286124"/>
            <a:ext cx="1500204" cy="1875255"/>
          </a:xfrm>
          <a:prstGeom prst="ellipse">
            <a:avLst/>
          </a:prstGeom>
          <a:ln w="190500" cap="rnd">
            <a:solidFill>
              <a:schemeClr val="accent6">
                <a:lumMod val="40000"/>
                <a:lumOff val="6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5" name="Овал 14"/>
          <p:cNvSpPr/>
          <p:nvPr/>
        </p:nvSpPr>
        <p:spPr bwMode="auto">
          <a:xfrm>
            <a:off x="4214813" y="5072063"/>
            <a:ext cx="785812" cy="642937"/>
          </a:xfrm>
          <a:prstGeom prst="ellipse">
            <a:avLst/>
          </a:prstGeom>
          <a:solidFill>
            <a:srgbClr val="FFCCCC"/>
          </a:solidFill>
          <a:ln>
            <a:solidFill>
              <a:srgbClr val="C00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324" name="TextBox 15"/>
          <p:cNvSpPr txBox="1">
            <a:spLocks noChangeArrowheads="1"/>
          </p:cNvSpPr>
          <p:nvPr/>
        </p:nvSpPr>
        <p:spPr bwMode="auto">
          <a:xfrm>
            <a:off x="2357438" y="5643563"/>
            <a:ext cx="4429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/>
              <a:t>Проверь себя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0" grpId="0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1" descr="Рисунок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44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214282" y="357166"/>
            <a:ext cx="8715436" cy="919170"/>
          </a:xfrm>
          <a:prstGeom prst="rect">
            <a:avLst/>
          </a:prstGeom>
        </p:spPr>
        <p:txBody>
          <a:bodyPr wrap="none" fromWordArt="1">
            <a:prstTxWarp prst="textChevronInverted">
              <a:avLst/>
            </a:prstTxWarp>
            <a:scene3d>
              <a:camera prst="legacyObliqueTopRight"/>
              <a:lightRig rig="freezing" dir="b"/>
            </a:scene3d>
            <a:sp3d extrusionH="412750" contourW="50800" prstMaterial="plastic">
              <a:bevelT w="44450" h="12700" prst="relaxedInset"/>
              <a:bevelB w="38100" h="50800"/>
              <a:extrusionClr>
                <a:srgbClr val="FF9966"/>
              </a:extrusionClr>
              <a:contourClr>
                <a:srgbClr val="990033"/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>
                <a:ln w="38100">
                  <a:solidFill>
                    <a:srgbClr val="996633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99"/>
                    </a:gs>
                    <a:gs pos="100000">
                      <a:srgbClr val="FFCC00"/>
                    </a:gs>
                  </a:gsLst>
                  <a:path path="rect">
                    <a:fillToRect r="100000" b="100000"/>
                  </a:path>
                </a:gradFill>
                <a:latin typeface="Impact"/>
              </a:rPr>
              <a:t>ПРОДОЛЖИ    СТРОЧКУ</a:t>
            </a:r>
            <a:endParaRPr lang="ru-RU" sz="3600" b="1" kern="10" dirty="0">
              <a:ln w="38100" cmpd="thickThin">
                <a:solidFill>
                  <a:srgbClr val="FF7C8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CC99"/>
                  </a:gs>
                  <a:gs pos="100000">
                    <a:srgbClr val="FFCC00"/>
                  </a:gs>
                </a:gsLst>
                <a:path path="rect">
                  <a:fillToRect r="100000" b="100000"/>
                </a:path>
              </a:gradFill>
              <a:latin typeface="Impact"/>
            </a:endParaRPr>
          </a:p>
        </p:txBody>
      </p:sp>
      <p:pic>
        <p:nvPicPr>
          <p:cNvPr id="14340" name="Рисунок 6" descr="oval frame swirly vintage graphicsfairy red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38" y="1214438"/>
            <a:ext cx="8389937" cy="582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Овал 8"/>
          <p:cNvSpPr/>
          <p:nvPr/>
        </p:nvSpPr>
        <p:spPr>
          <a:xfrm>
            <a:off x="1571625" y="2071688"/>
            <a:ext cx="6215063" cy="4071937"/>
          </a:xfrm>
          <a:prstGeom prst="ellipse">
            <a:avLst/>
          </a:prstGeom>
          <a:solidFill>
            <a:schemeClr val="bg1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3200" b="1" dirty="0">
              <a:solidFill>
                <a:srgbClr val="990099"/>
              </a:solidFill>
            </a:endParaRPr>
          </a:p>
        </p:txBody>
      </p:sp>
      <p:sp>
        <p:nvSpPr>
          <p:cNvPr id="9222" name="Прямоугольник 7"/>
          <p:cNvSpPr>
            <a:spLocks noChangeArrowheads="1"/>
          </p:cNvSpPr>
          <p:nvPr/>
        </p:nvSpPr>
        <p:spPr bwMode="auto">
          <a:xfrm>
            <a:off x="2286000" y="2643188"/>
            <a:ext cx="4572000" cy="206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990033"/>
                </a:solidFill>
                <a:latin typeface="Monotype Corsiva" pitchFamily="66" charset="0"/>
              </a:rPr>
              <a:t>«</a:t>
            </a:r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Однажды  Лебедь, Рак да Щука,</a:t>
            </a:r>
          </a:p>
          <a:p>
            <a:pPr algn="ctr"/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Везти с поклажей воз взялись …»</a:t>
            </a:r>
          </a:p>
        </p:txBody>
      </p:sp>
      <p:pic>
        <p:nvPicPr>
          <p:cNvPr id="7" name="Рисунок 6" descr="ar27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9900">
                <a:tint val="45000"/>
                <a:satMod val="400000"/>
              </a:srgbClr>
            </a:duotone>
            <a:lum contrast="30000"/>
          </a:blip>
          <a:stretch>
            <a:fillRect/>
          </a:stretch>
        </p:blipFill>
        <p:spPr>
          <a:xfrm>
            <a:off x="8001024" y="5857892"/>
            <a:ext cx="685804" cy="685804"/>
          </a:xfrm>
          <a:prstGeom prst="rect">
            <a:avLst/>
          </a:prstGeom>
          <a:ln w="190500" cap="sq">
            <a:solidFill>
              <a:srgbClr val="990033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0" name="Прямоугольник 9"/>
          <p:cNvSpPr/>
          <p:nvPr/>
        </p:nvSpPr>
        <p:spPr>
          <a:xfrm>
            <a:off x="2357422" y="3143248"/>
            <a:ext cx="4504054" cy="107721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dirty="0">
                <a:ln w="1905"/>
                <a:solidFill>
                  <a:srgbClr val="CC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вместе трое </a:t>
            </a:r>
          </a:p>
          <a:p>
            <a:pPr algn="ctr">
              <a:defRPr/>
            </a:pPr>
            <a:r>
              <a:rPr lang="ru-RU" sz="3200" b="1" dirty="0">
                <a:ln w="1905"/>
                <a:solidFill>
                  <a:srgbClr val="CC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все в него впряглись</a:t>
            </a:r>
          </a:p>
        </p:txBody>
      </p:sp>
      <p:sp>
        <p:nvSpPr>
          <p:cNvPr id="12" name="Овал 11"/>
          <p:cNvSpPr/>
          <p:nvPr/>
        </p:nvSpPr>
        <p:spPr bwMode="auto">
          <a:xfrm>
            <a:off x="4214813" y="5072063"/>
            <a:ext cx="785812" cy="642937"/>
          </a:xfrm>
          <a:prstGeom prst="ellipse">
            <a:avLst/>
          </a:prstGeom>
          <a:solidFill>
            <a:srgbClr val="FFCCCC"/>
          </a:solidFill>
          <a:ln>
            <a:solidFill>
              <a:srgbClr val="C00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346" name="TextBox 12"/>
          <p:cNvSpPr txBox="1">
            <a:spLocks noChangeArrowheads="1"/>
          </p:cNvSpPr>
          <p:nvPr/>
        </p:nvSpPr>
        <p:spPr bwMode="auto">
          <a:xfrm>
            <a:off x="2357438" y="5643563"/>
            <a:ext cx="4429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/>
              <a:t>Проверь себя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9222" grpId="0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1" descr="Рисунок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44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214282" y="357166"/>
            <a:ext cx="8715436" cy="919170"/>
          </a:xfrm>
          <a:prstGeom prst="rect">
            <a:avLst/>
          </a:prstGeom>
        </p:spPr>
        <p:txBody>
          <a:bodyPr wrap="none" fromWordArt="1">
            <a:prstTxWarp prst="textChevronInverted">
              <a:avLst/>
            </a:prstTxWarp>
            <a:scene3d>
              <a:camera prst="legacyObliqueTopRight"/>
              <a:lightRig rig="freezing" dir="b"/>
            </a:scene3d>
            <a:sp3d extrusionH="412750" contourW="50800" prstMaterial="plastic">
              <a:bevelT w="44450" h="12700" prst="relaxedInset"/>
              <a:bevelB w="38100" h="50800"/>
              <a:extrusionClr>
                <a:srgbClr val="FF9966"/>
              </a:extrusionClr>
              <a:contourClr>
                <a:srgbClr val="990033"/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>
                <a:ln w="38100">
                  <a:solidFill>
                    <a:srgbClr val="996633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99"/>
                    </a:gs>
                    <a:gs pos="100000">
                      <a:srgbClr val="FFCC00"/>
                    </a:gs>
                  </a:gsLst>
                  <a:path path="rect">
                    <a:fillToRect r="100000" b="100000"/>
                  </a:path>
                </a:gradFill>
                <a:latin typeface="Impact"/>
              </a:rPr>
              <a:t>ПРОДОЛЖИ    СТРОЧКУ</a:t>
            </a:r>
            <a:endParaRPr lang="ru-RU" sz="3600" b="1" kern="10" dirty="0">
              <a:ln w="38100" cmpd="thickThin">
                <a:solidFill>
                  <a:srgbClr val="FF7C8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CC99"/>
                  </a:gs>
                  <a:gs pos="100000">
                    <a:srgbClr val="FFCC00"/>
                  </a:gs>
                </a:gsLst>
                <a:path path="rect">
                  <a:fillToRect r="100000" b="100000"/>
                </a:path>
              </a:gradFill>
              <a:latin typeface="Impact"/>
            </a:endParaRPr>
          </a:p>
        </p:txBody>
      </p:sp>
      <p:pic>
        <p:nvPicPr>
          <p:cNvPr id="15364" name="Рисунок 6" descr="oval frame swirly vintage graphicsfairy red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38" y="1214438"/>
            <a:ext cx="8389937" cy="582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Овал 8"/>
          <p:cNvSpPr/>
          <p:nvPr/>
        </p:nvSpPr>
        <p:spPr>
          <a:xfrm>
            <a:off x="1571625" y="2071688"/>
            <a:ext cx="6215063" cy="4071937"/>
          </a:xfrm>
          <a:prstGeom prst="ellipse">
            <a:avLst/>
          </a:prstGeom>
          <a:solidFill>
            <a:schemeClr val="bg1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3200" b="1" dirty="0">
              <a:solidFill>
                <a:srgbClr val="990099"/>
              </a:solidFill>
            </a:endParaRPr>
          </a:p>
        </p:txBody>
      </p:sp>
      <p:sp>
        <p:nvSpPr>
          <p:cNvPr id="10246" name="Прямоугольник 7"/>
          <p:cNvSpPr>
            <a:spLocks noChangeArrowheads="1"/>
          </p:cNvSpPr>
          <p:nvPr/>
        </p:nvSpPr>
        <p:spPr bwMode="auto">
          <a:xfrm>
            <a:off x="2357438" y="3143250"/>
            <a:ext cx="45720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«Чем кумушек </a:t>
            </a:r>
          </a:p>
          <a:p>
            <a:pPr algn="ctr"/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считать трудиться …»</a:t>
            </a:r>
          </a:p>
        </p:txBody>
      </p:sp>
      <p:pic>
        <p:nvPicPr>
          <p:cNvPr id="7" name="Рисунок 6" descr="ar27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9900">
                <a:tint val="45000"/>
                <a:satMod val="400000"/>
              </a:srgbClr>
            </a:duotone>
            <a:lum contrast="30000"/>
          </a:blip>
          <a:stretch>
            <a:fillRect/>
          </a:stretch>
        </p:blipFill>
        <p:spPr>
          <a:xfrm>
            <a:off x="8001024" y="5857892"/>
            <a:ext cx="685804" cy="685804"/>
          </a:xfrm>
          <a:prstGeom prst="rect">
            <a:avLst/>
          </a:prstGeom>
          <a:ln w="190500" cap="sq">
            <a:solidFill>
              <a:srgbClr val="990033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0" name="Прямоугольник 9"/>
          <p:cNvSpPr/>
          <p:nvPr/>
        </p:nvSpPr>
        <p:spPr>
          <a:xfrm>
            <a:off x="1771814" y="3143248"/>
            <a:ext cx="5675272" cy="107721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dirty="0">
                <a:ln w="1905"/>
                <a:solidFill>
                  <a:srgbClr val="CC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 лучше ль на себя, кума,</a:t>
            </a:r>
          </a:p>
          <a:p>
            <a:pPr algn="ctr">
              <a:defRPr/>
            </a:pPr>
            <a:r>
              <a:rPr lang="ru-RU" sz="3200" b="1" dirty="0">
                <a:ln w="1905"/>
                <a:solidFill>
                  <a:srgbClr val="CC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Оборотиться?</a:t>
            </a:r>
          </a:p>
        </p:txBody>
      </p:sp>
      <p:sp>
        <p:nvSpPr>
          <p:cNvPr id="12" name="Овал 11"/>
          <p:cNvSpPr/>
          <p:nvPr/>
        </p:nvSpPr>
        <p:spPr bwMode="auto">
          <a:xfrm>
            <a:off x="4214813" y="5072063"/>
            <a:ext cx="785812" cy="642937"/>
          </a:xfrm>
          <a:prstGeom prst="ellipse">
            <a:avLst/>
          </a:prstGeom>
          <a:solidFill>
            <a:srgbClr val="FFCCCC"/>
          </a:solidFill>
          <a:ln>
            <a:solidFill>
              <a:srgbClr val="C00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370" name="TextBox 12"/>
          <p:cNvSpPr txBox="1">
            <a:spLocks noChangeArrowheads="1"/>
          </p:cNvSpPr>
          <p:nvPr/>
        </p:nvSpPr>
        <p:spPr bwMode="auto">
          <a:xfrm>
            <a:off x="2357438" y="5643563"/>
            <a:ext cx="4429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/>
              <a:t>Проверь себя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246" grpId="0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1" descr="Рисунок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44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214282" y="357166"/>
            <a:ext cx="8715436" cy="919170"/>
          </a:xfrm>
          <a:prstGeom prst="rect">
            <a:avLst/>
          </a:prstGeom>
        </p:spPr>
        <p:txBody>
          <a:bodyPr wrap="none" fromWordArt="1">
            <a:prstTxWarp prst="textChevronInverted">
              <a:avLst/>
            </a:prstTxWarp>
            <a:scene3d>
              <a:camera prst="legacyObliqueTopRight"/>
              <a:lightRig rig="freezing" dir="b"/>
            </a:scene3d>
            <a:sp3d extrusionH="412750" contourW="50800" prstMaterial="plastic">
              <a:bevelT w="44450" h="12700" prst="relaxedInset"/>
              <a:bevelB w="38100" h="50800"/>
              <a:extrusionClr>
                <a:srgbClr val="FF9966"/>
              </a:extrusionClr>
              <a:contourClr>
                <a:srgbClr val="990033"/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>
                <a:ln w="38100">
                  <a:solidFill>
                    <a:srgbClr val="996633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99"/>
                    </a:gs>
                    <a:gs pos="100000">
                      <a:srgbClr val="FFCC00"/>
                    </a:gs>
                  </a:gsLst>
                  <a:path path="rect">
                    <a:fillToRect r="100000" b="100000"/>
                  </a:path>
                </a:gradFill>
                <a:latin typeface="Impact"/>
              </a:rPr>
              <a:t>ПРОДОЛЖИ    СТРОЧКУ</a:t>
            </a:r>
            <a:endParaRPr lang="ru-RU" sz="3600" b="1" kern="10" dirty="0">
              <a:ln w="38100" cmpd="thickThin">
                <a:solidFill>
                  <a:srgbClr val="FF7C8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CC99"/>
                  </a:gs>
                  <a:gs pos="100000">
                    <a:srgbClr val="FFCC00"/>
                  </a:gs>
                </a:gsLst>
                <a:path path="rect">
                  <a:fillToRect r="100000" b="100000"/>
                </a:path>
              </a:gradFill>
              <a:latin typeface="Impact"/>
            </a:endParaRPr>
          </a:p>
        </p:txBody>
      </p:sp>
      <p:pic>
        <p:nvPicPr>
          <p:cNvPr id="16388" name="Рисунок 6" descr="oval frame swirly vintage graphicsfairy red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38" y="1214438"/>
            <a:ext cx="8389937" cy="582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Овал 8"/>
          <p:cNvSpPr/>
          <p:nvPr/>
        </p:nvSpPr>
        <p:spPr>
          <a:xfrm>
            <a:off x="1571625" y="2071688"/>
            <a:ext cx="6215063" cy="4071937"/>
          </a:xfrm>
          <a:prstGeom prst="ellipse">
            <a:avLst/>
          </a:prstGeom>
          <a:solidFill>
            <a:schemeClr val="bg1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3200" b="1" dirty="0">
              <a:solidFill>
                <a:srgbClr val="990099"/>
              </a:solidFill>
            </a:endParaRPr>
          </a:p>
        </p:txBody>
      </p:sp>
      <p:sp>
        <p:nvSpPr>
          <p:cNvPr id="11270" name="Прямоугольник 9"/>
          <p:cNvSpPr>
            <a:spLocks noChangeArrowheads="1"/>
          </p:cNvSpPr>
          <p:nvPr/>
        </p:nvSpPr>
        <p:spPr bwMode="auto">
          <a:xfrm>
            <a:off x="2286000" y="2857500"/>
            <a:ext cx="45720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«По улицам слона водили,</a:t>
            </a:r>
          </a:p>
          <a:p>
            <a:pPr algn="ctr"/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Как, видно, на показ….»</a:t>
            </a:r>
            <a:endParaRPr lang="ru-RU" sz="3200">
              <a:solidFill>
                <a:srgbClr val="990099"/>
              </a:solidFill>
            </a:endParaRPr>
          </a:p>
        </p:txBody>
      </p:sp>
      <p:pic>
        <p:nvPicPr>
          <p:cNvPr id="8" name="Рисунок 7" descr="ar27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9900">
                <a:tint val="45000"/>
                <a:satMod val="400000"/>
              </a:srgbClr>
            </a:duotone>
            <a:lum contrast="30000"/>
          </a:blip>
          <a:stretch>
            <a:fillRect/>
          </a:stretch>
        </p:blipFill>
        <p:spPr>
          <a:xfrm>
            <a:off x="8001024" y="5857892"/>
            <a:ext cx="685804" cy="685804"/>
          </a:xfrm>
          <a:prstGeom prst="rect">
            <a:avLst/>
          </a:prstGeom>
          <a:ln w="190500" cap="sq">
            <a:solidFill>
              <a:srgbClr val="990033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0" name="Прямоугольник 9"/>
          <p:cNvSpPr/>
          <p:nvPr/>
        </p:nvSpPr>
        <p:spPr>
          <a:xfrm>
            <a:off x="2356621" y="3143248"/>
            <a:ext cx="4505656" cy="107721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dirty="0">
                <a:ln w="1905"/>
                <a:solidFill>
                  <a:srgbClr val="CC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Известно, что Слоны</a:t>
            </a:r>
          </a:p>
          <a:p>
            <a:pPr algn="ctr">
              <a:defRPr/>
            </a:pPr>
            <a:r>
              <a:rPr lang="ru-RU" sz="3200" b="1" dirty="0">
                <a:ln w="1905"/>
                <a:solidFill>
                  <a:srgbClr val="CC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диковинку у нас</a:t>
            </a:r>
          </a:p>
        </p:txBody>
      </p:sp>
      <p:sp>
        <p:nvSpPr>
          <p:cNvPr id="12" name="Овал 11"/>
          <p:cNvSpPr/>
          <p:nvPr/>
        </p:nvSpPr>
        <p:spPr bwMode="auto">
          <a:xfrm>
            <a:off x="4214813" y="5072063"/>
            <a:ext cx="785812" cy="642937"/>
          </a:xfrm>
          <a:prstGeom prst="ellipse">
            <a:avLst/>
          </a:prstGeom>
          <a:solidFill>
            <a:srgbClr val="FFCCCC"/>
          </a:solidFill>
          <a:ln>
            <a:solidFill>
              <a:srgbClr val="C00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394" name="TextBox 12"/>
          <p:cNvSpPr txBox="1">
            <a:spLocks noChangeArrowheads="1"/>
          </p:cNvSpPr>
          <p:nvPr/>
        </p:nvSpPr>
        <p:spPr bwMode="auto">
          <a:xfrm>
            <a:off x="2357438" y="5643563"/>
            <a:ext cx="4429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/>
              <a:t>Проверь себя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1270" grpId="0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1" descr="Рисунок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44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214282" y="357166"/>
            <a:ext cx="8715436" cy="919170"/>
          </a:xfrm>
          <a:prstGeom prst="rect">
            <a:avLst/>
          </a:prstGeom>
        </p:spPr>
        <p:txBody>
          <a:bodyPr wrap="none" fromWordArt="1">
            <a:prstTxWarp prst="textChevronInverted">
              <a:avLst/>
            </a:prstTxWarp>
            <a:scene3d>
              <a:camera prst="legacyObliqueTopRight"/>
              <a:lightRig rig="freezing" dir="b"/>
            </a:scene3d>
            <a:sp3d extrusionH="412750" contourW="50800" prstMaterial="plastic">
              <a:bevelT w="44450" h="12700" prst="relaxedInset"/>
              <a:bevelB w="38100" h="50800"/>
              <a:extrusionClr>
                <a:srgbClr val="FF9966"/>
              </a:extrusionClr>
              <a:contourClr>
                <a:srgbClr val="990033"/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>
                <a:ln w="38100">
                  <a:solidFill>
                    <a:srgbClr val="996633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99"/>
                    </a:gs>
                    <a:gs pos="100000">
                      <a:srgbClr val="FFCC00"/>
                    </a:gs>
                  </a:gsLst>
                  <a:path path="rect">
                    <a:fillToRect r="100000" b="100000"/>
                  </a:path>
                </a:gradFill>
                <a:latin typeface="Impact"/>
              </a:rPr>
              <a:t>ПРОДОЛЖИ    СТРОЧКУ</a:t>
            </a:r>
            <a:endParaRPr lang="ru-RU" sz="3600" b="1" kern="10" dirty="0">
              <a:ln w="38100" cmpd="thickThin">
                <a:solidFill>
                  <a:srgbClr val="FF7C8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CC99"/>
                  </a:gs>
                  <a:gs pos="100000">
                    <a:srgbClr val="FFCC00"/>
                  </a:gs>
                </a:gsLst>
                <a:path path="rect">
                  <a:fillToRect r="100000" b="100000"/>
                </a:path>
              </a:gradFill>
              <a:latin typeface="Impact"/>
            </a:endParaRPr>
          </a:p>
        </p:txBody>
      </p:sp>
      <p:pic>
        <p:nvPicPr>
          <p:cNvPr id="17412" name="Рисунок 6" descr="oval frame swirly vintage graphicsfairy red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38" y="1214438"/>
            <a:ext cx="8389937" cy="582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Овал 8"/>
          <p:cNvSpPr/>
          <p:nvPr/>
        </p:nvSpPr>
        <p:spPr>
          <a:xfrm>
            <a:off x="1571625" y="2071688"/>
            <a:ext cx="6215063" cy="4071937"/>
          </a:xfrm>
          <a:prstGeom prst="ellipse">
            <a:avLst/>
          </a:prstGeom>
          <a:solidFill>
            <a:schemeClr val="bg1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3200" b="1" dirty="0">
              <a:solidFill>
                <a:srgbClr val="990099"/>
              </a:solidFill>
            </a:endParaRPr>
          </a:p>
        </p:txBody>
      </p:sp>
      <p:sp>
        <p:nvSpPr>
          <p:cNvPr id="12294" name="Прямоугольник 7"/>
          <p:cNvSpPr>
            <a:spLocks noChangeArrowheads="1"/>
          </p:cNvSpPr>
          <p:nvPr/>
        </p:nvSpPr>
        <p:spPr bwMode="auto">
          <a:xfrm>
            <a:off x="2357438" y="2714625"/>
            <a:ext cx="4572000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«Вороне где-то бог </a:t>
            </a:r>
          </a:p>
          <a:p>
            <a:pPr algn="ctr"/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послал кусочек сыру:</a:t>
            </a:r>
          </a:p>
          <a:p>
            <a:pPr algn="ctr"/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На ель Ворона взгромоздясь…»</a:t>
            </a:r>
          </a:p>
        </p:txBody>
      </p:sp>
      <p:pic>
        <p:nvPicPr>
          <p:cNvPr id="8" name="Рисунок 7" descr="ar27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9900">
                <a:tint val="45000"/>
                <a:satMod val="400000"/>
              </a:srgbClr>
            </a:duotone>
            <a:lum contrast="30000"/>
          </a:blip>
          <a:stretch>
            <a:fillRect/>
          </a:stretch>
        </p:blipFill>
        <p:spPr>
          <a:xfrm>
            <a:off x="8001024" y="5857892"/>
            <a:ext cx="685804" cy="685804"/>
          </a:xfrm>
          <a:prstGeom prst="rect">
            <a:avLst/>
          </a:prstGeom>
          <a:ln w="190500" cap="sq">
            <a:solidFill>
              <a:srgbClr val="990033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0" name="Прямоугольник 9"/>
          <p:cNvSpPr/>
          <p:nvPr/>
        </p:nvSpPr>
        <p:spPr>
          <a:xfrm>
            <a:off x="1724812" y="3143248"/>
            <a:ext cx="5769272" cy="107721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dirty="0">
                <a:ln w="1905"/>
                <a:solidFill>
                  <a:srgbClr val="CC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Позавтракать было совсем</a:t>
            </a:r>
          </a:p>
          <a:p>
            <a:pPr algn="ctr">
              <a:defRPr/>
            </a:pPr>
            <a:r>
              <a:rPr lang="ru-RU" sz="3200" b="1" dirty="0">
                <a:ln w="1905"/>
                <a:solidFill>
                  <a:srgbClr val="CC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Уж собралась</a:t>
            </a:r>
          </a:p>
        </p:txBody>
      </p:sp>
      <p:sp>
        <p:nvSpPr>
          <p:cNvPr id="12" name="Овал 11"/>
          <p:cNvSpPr/>
          <p:nvPr/>
        </p:nvSpPr>
        <p:spPr bwMode="auto">
          <a:xfrm>
            <a:off x="4214813" y="5072063"/>
            <a:ext cx="785812" cy="642937"/>
          </a:xfrm>
          <a:prstGeom prst="ellipse">
            <a:avLst/>
          </a:prstGeom>
          <a:solidFill>
            <a:srgbClr val="FFCCCC"/>
          </a:solidFill>
          <a:ln>
            <a:solidFill>
              <a:srgbClr val="C00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418" name="TextBox 12"/>
          <p:cNvSpPr txBox="1">
            <a:spLocks noChangeArrowheads="1"/>
          </p:cNvSpPr>
          <p:nvPr/>
        </p:nvSpPr>
        <p:spPr bwMode="auto">
          <a:xfrm>
            <a:off x="2357438" y="5643563"/>
            <a:ext cx="4429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/>
              <a:t>Проверь себя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2294" grpId="0"/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1" descr="Рисунок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44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214282" y="357166"/>
            <a:ext cx="8715436" cy="919170"/>
          </a:xfrm>
          <a:prstGeom prst="rect">
            <a:avLst/>
          </a:prstGeom>
        </p:spPr>
        <p:txBody>
          <a:bodyPr wrap="none" fromWordArt="1">
            <a:prstTxWarp prst="textChevronInverted">
              <a:avLst/>
            </a:prstTxWarp>
            <a:scene3d>
              <a:camera prst="legacyObliqueTopRight"/>
              <a:lightRig rig="freezing" dir="b"/>
            </a:scene3d>
            <a:sp3d extrusionH="412750" contourW="50800" prstMaterial="plastic">
              <a:bevelT w="44450" h="12700" prst="relaxedInset"/>
              <a:bevelB w="38100" h="50800"/>
              <a:extrusionClr>
                <a:srgbClr val="FF9966"/>
              </a:extrusionClr>
              <a:contourClr>
                <a:srgbClr val="990033"/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>
                <a:ln w="38100">
                  <a:solidFill>
                    <a:srgbClr val="996633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99"/>
                    </a:gs>
                    <a:gs pos="100000">
                      <a:srgbClr val="FFCC00"/>
                    </a:gs>
                  </a:gsLst>
                  <a:path path="rect">
                    <a:fillToRect r="100000" b="100000"/>
                  </a:path>
                </a:gradFill>
                <a:latin typeface="Impact"/>
              </a:rPr>
              <a:t>ПРОДОЛЖИ    СТРОЧКУ</a:t>
            </a:r>
            <a:endParaRPr lang="ru-RU" sz="3600" b="1" kern="10" dirty="0">
              <a:ln w="38100" cmpd="thickThin">
                <a:solidFill>
                  <a:srgbClr val="FF7C8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CC99"/>
                  </a:gs>
                  <a:gs pos="100000">
                    <a:srgbClr val="FFCC00"/>
                  </a:gs>
                </a:gsLst>
                <a:path path="rect">
                  <a:fillToRect r="100000" b="100000"/>
                </a:path>
              </a:gradFill>
              <a:latin typeface="Impact"/>
            </a:endParaRPr>
          </a:p>
        </p:txBody>
      </p:sp>
      <p:pic>
        <p:nvPicPr>
          <p:cNvPr id="18436" name="Рисунок 6" descr="oval frame swirly vintage graphicsfairy red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38" y="1214438"/>
            <a:ext cx="8389937" cy="582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Овал 8"/>
          <p:cNvSpPr/>
          <p:nvPr/>
        </p:nvSpPr>
        <p:spPr>
          <a:xfrm>
            <a:off x="1571625" y="2071688"/>
            <a:ext cx="6215063" cy="4071937"/>
          </a:xfrm>
          <a:prstGeom prst="ellipse">
            <a:avLst/>
          </a:prstGeom>
          <a:solidFill>
            <a:schemeClr val="bg1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3200" b="1" dirty="0">
              <a:solidFill>
                <a:srgbClr val="990099"/>
              </a:solidFill>
            </a:endParaRPr>
          </a:p>
        </p:txBody>
      </p:sp>
      <p:sp>
        <p:nvSpPr>
          <p:cNvPr id="12294" name="Прямоугольник 7"/>
          <p:cNvSpPr>
            <a:spLocks noChangeArrowheads="1"/>
          </p:cNvSpPr>
          <p:nvPr/>
        </p:nvSpPr>
        <p:spPr bwMode="auto">
          <a:xfrm>
            <a:off x="2357438" y="2714625"/>
            <a:ext cx="4572000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«Уж сколько раз</a:t>
            </a:r>
          </a:p>
          <a:p>
            <a:pPr algn="ctr"/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Твердили миру,</a:t>
            </a:r>
          </a:p>
          <a:p>
            <a:pPr algn="ctr"/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Что лесть гнусна, вредна…»</a:t>
            </a:r>
          </a:p>
        </p:txBody>
      </p:sp>
      <p:pic>
        <p:nvPicPr>
          <p:cNvPr id="8" name="Рисунок 7" descr="ar27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9900">
                <a:tint val="45000"/>
                <a:satMod val="400000"/>
              </a:srgbClr>
            </a:duotone>
            <a:lum contrast="30000"/>
          </a:blip>
          <a:stretch>
            <a:fillRect/>
          </a:stretch>
        </p:blipFill>
        <p:spPr>
          <a:xfrm>
            <a:off x="8001024" y="5857892"/>
            <a:ext cx="685804" cy="685804"/>
          </a:xfrm>
          <a:prstGeom prst="rect">
            <a:avLst/>
          </a:prstGeom>
          <a:ln w="190500" cap="sq">
            <a:solidFill>
              <a:srgbClr val="990033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0" name="Прямоугольник 9"/>
          <p:cNvSpPr/>
          <p:nvPr/>
        </p:nvSpPr>
        <p:spPr>
          <a:xfrm>
            <a:off x="2014380" y="3143248"/>
            <a:ext cx="5190139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dirty="0">
                <a:ln w="1905"/>
                <a:solidFill>
                  <a:srgbClr val="CC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Но только всё не впрок. </a:t>
            </a:r>
          </a:p>
          <a:p>
            <a:pPr algn="ctr">
              <a:defRPr/>
            </a:pPr>
            <a:r>
              <a:rPr lang="ru-RU" sz="3200" b="1" dirty="0">
                <a:ln w="1905"/>
                <a:solidFill>
                  <a:srgbClr val="CC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в сердце льстец </a:t>
            </a:r>
          </a:p>
          <a:p>
            <a:pPr algn="ctr">
              <a:defRPr/>
            </a:pPr>
            <a:r>
              <a:rPr lang="ru-RU" sz="3200" b="1" dirty="0">
                <a:ln w="1905"/>
                <a:solidFill>
                  <a:srgbClr val="CC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всегда отыщет уголок</a:t>
            </a:r>
          </a:p>
        </p:txBody>
      </p:sp>
      <p:sp>
        <p:nvSpPr>
          <p:cNvPr id="12" name="Овал 11"/>
          <p:cNvSpPr/>
          <p:nvPr/>
        </p:nvSpPr>
        <p:spPr bwMode="auto">
          <a:xfrm>
            <a:off x="4214813" y="5072063"/>
            <a:ext cx="785812" cy="642937"/>
          </a:xfrm>
          <a:prstGeom prst="ellipse">
            <a:avLst/>
          </a:prstGeom>
          <a:solidFill>
            <a:srgbClr val="FFCCCC"/>
          </a:solidFill>
          <a:ln>
            <a:solidFill>
              <a:srgbClr val="C00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442" name="TextBox 12"/>
          <p:cNvSpPr txBox="1">
            <a:spLocks noChangeArrowheads="1"/>
          </p:cNvSpPr>
          <p:nvPr/>
        </p:nvSpPr>
        <p:spPr bwMode="auto">
          <a:xfrm>
            <a:off x="2357438" y="5643563"/>
            <a:ext cx="4429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/>
              <a:t>Проверь себя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2294" grpId="0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1" descr="Рисунок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44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214282" y="357166"/>
            <a:ext cx="8715436" cy="919170"/>
          </a:xfrm>
          <a:prstGeom prst="rect">
            <a:avLst/>
          </a:prstGeom>
        </p:spPr>
        <p:txBody>
          <a:bodyPr wrap="none" fromWordArt="1">
            <a:prstTxWarp prst="textChevronInverted">
              <a:avLst/>
            </a:prstTxWarp>
            <a:scene3d>
              <a:camera prst="legacyObliqueTopRight"/>
              <a:lightRig rig="freezing" dir="b"/>
            </a:scene3d>
            <a:sp3d extrusionH="412750" contourW="50800" prstMaterial="plastic">
              <a:bevelT w="44450" h="12700" prst="relaxedInset"/>
              <a:bevelB w="38100" h="50800"/>
              <a:extrusionClr>
                <a:srgbClr val="FF9966"/>
              </a:extrusionClr>
              <a:contourClr>
                <a:srgbClr val="990033"/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>
                <a:ln w="38100">
                  <a:solidFill>
                    <a:srgbClr val="996633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99"/>
                    </a:gs>
                    <a:gs pos="100000">
                      <a:srgbClr val="FFCC00"/>
                    </a:gs>
                  </a:gsLst>
                  <a:path path="rect">
                    <a:fillToRect r="100000" b="100000"/>
                  </a:path>
                </a:gradFill>
                <a:latin typeface="Impact"/>
              </a:rPr>
              <a:t>КТО  так   говорил?</a:t>
            </a:r>
            <a:endParaRPr lang="ru-RU" sz="3600" b="1" kern="10" dirty="0">
              <a:ln w="38100" cmpd="thickThin">
                <a:solidFill>
                  <a:srgbClr val="FF7C8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CC99"/>
                  </a:gs>
                  <a:gs pos="100000">
                    <a:srgbClr val="FFCC00"/>
                  </a:gs>
                </a:gsLst>
                <a:path path="rect">
                  <a:fillToRect r="100000" b="100000"/>
                </a:path>
              </a:gradFill>
              <a:latin typeface="Impact"/>
            </a:endParaRPr>
          </a:p>
        </p:txBody>
      </p:sp>
      <p:pic>
        <p:nvPicPr>
          <p:cNvPr id="19460" name="Рисунок 6" descr="oval frame swirly vintage graphicsfairy red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38" y="1214438"/>
            <a:ext cx="8389937" cy="582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Овал 8"/>
          <p:cNvSpPr/>
          <p:nvPr/>
        </p:nvSpPr>
        <p:spPr>
          <a:xfrm>
            <a:off x="1571625" y="2071688"/>
            <a:ext cx="6215063" cy="4071937"/>
          </a:xfrm>
          <a:prstGeom prst="ellipse">
            <a:avLst/>
          </a:prstGeom>
          <a:solidFill>
            <a:schemeClr val="bg1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3200" b="1" dirty="0">
              <a:solidFill>
                <a:srgbClr val="990099"/>
              </a:solidFill>
            </a:endParaRPr>
          </a:p>
        </p:txBody>
      </p:sp>
      <p:sp>
        <p:nvSpPr>
          <p:cNvPr id="13318" name="Прямоугольник 9"/>
          <p:cNvSpPr>
            <a:spLocks noChangeArrowheads="1"/>
          </p:cNvSpPr>
          <p:nvPr/>
        </p:nvSpPr>
        <p:spPr bwMode="auto">
          <a:xfrm>
            <a:off x="2286000" y="3105150"/>
            <a:ext cx="45720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«Голубушка, как хороша!</a:t>
            </a:r>
          </a:p>
          <a:p>
            <a:pPr algn="ctr"/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Ну что за шейка, что за глазки…»</a:t>
            </a:r>
          </a:p>
        </p:txBody>
      </p:sp>
      <p:pic>
        <p:nvPicPr>
          <p:cNvPr id="10" name="Рисунок 9" descr="ar27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9900">
                <a:tint val="45000"/>
                <a:satMod val="400000"/>
              </a:srgbClr>
            </a:duotone>
            <a:lum contrast="30000"/>
          </a:blip>
          <a:stretch>
            <a:fillRect/>
          </a:stretch>
        </p:blipFill>
        <p:spPr>
          <a:xfrm>
            <a:off x="8001024" y="5857892"/>
            <a:ext cx="685804" cy="685804"/>
          </a:xfrm>
          <a:prstGeom prst="rect">
            <a:avLst/>
          </a:prstGeom>
          <a:ln w="190500" cap="sq">
            <a:solidFill>
              <a:srgbClr val="990033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Рисунок 10" descr="55918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71868" y="2500306"/>
            <a:ext cx="2071702" cy="25623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5857884" y="3500438"/>
            <a:ext cx="1351075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cap="all" dirty="0">
                <a:ln/>
                <a:solidFill>
                  <a:srgbClr val="CC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лиса</a:t>
            </a:r>
          </a:p>
        </p:txBody>
      </p:sp>
      <p:sp>
        <p:nvSpPr>
          <p:cNvPr id="14" name="Овал 13"/>
          <p:cNvSpPr/>
          <p:nvPr/>
        </p:nvSpPr>
        <p:spPr bwMode="auto">
          <a:xfrm>
            <a:off x="4214813" y="5072063"/>
            <a:ext cx="785812" cy="642937"/>
          </a:xfrm>
          <a:prstGeom prst="ellipse">
            <a:avLst/>
          </a:prstGeom>
          <a:solidFill>
            <a:srgbClr val="FFCCCC"/>
          </a:solidFill>
          <a:ln>
            <a:solidFill>
              <a:srgbClr val="C00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467" name="TextBox 14"/>
          <p:cNvSpPr txBox="1">
            <a:spLocks noChangeArrowheads="1"/>
          </p:cNvSpPr>
          <p:nvPr/>
        </p:nvSpPr>
        <p:spPr bwMode="auto">
          <a:xfrm>
            <a:off x="2357438" y="5643563"/>
            <a:ext cx="4429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/>
              <a:t>Проверь себя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3318" grpId="0"/>
      <p:bldP spid="1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1" descr="Рисунок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44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214282" y="357166"/>
            <a:ext cx="8715436" cy="919170"/>
          </a:xfrm>
          <a:prstGeom prst="rect">
            <a:avLst/>
          </a:prstGeom>
        </p:spPr>
        <p:txBody>
          <a:bodyPr wrap="none" fromWordArt="1">
            <a:prstTxWarp prst="textChevronInverted">
              <a:avLst/>
            </a:prstTxWarp>
            <a:scene3d>
              <a:camera prst="legacyObliqueTopRight"/>
              <a:lightRig rig="freezing" dir="b"/>
            </a:scene3d>
            <a:sp3d extrusionH="412750" contourW="50800" prstMaterial="plastic">
              <a:bevelT w="44450" h="12700" prst="relaxedInset"/>
              <a:bevelB w="38100" h="50800"/>
              <a:extrusionClr>
                <a:srgbClr val="FF9966"/>
              </a:extrusionClr>
              <a:contourClr>
                <a:srgbClr val="990033"/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>
                <a:ln w="38100">
                  <a:solidFill>
                    <a:srgbClr val="996633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99"/>
                    </a:gs>
                    <a:gs pos="100000">
                      <a:srgbClr val="FFCC00"/>
                    </a:gs>
                  </a:gsLst>
                  <a:path path="rect">
                    <a:fillToRect r="100000" b="100000"/>
                  </a:path>
                </a:gradFill>
                <a:latin typeface="Impact"/>
              </a:rPr>
              <a:t>КТО  так   говорил?</a:t>
            </a:r>
            <a:endParaRPr lang="ru-RU" sz="3600" b="1" kern="10" dirty="0">
              <a:ln w="38100" cmpd="thickThin">
                <a:solidFill>
                  <a:srgbClr val="FF7C8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CC99"/>
                  </a:gs>
                  <a:gs pos="100000">
                    <a:srgbClr val="FFCC00"/>
                  </a:gs>
                </a:gsLst>
                <a:path path="rect">
                  <a:fillToRect r="100000" b="100000"/>
                </a:path>
              </a:gradFill>
              <a:latin typeface="Impact"/>
            </a:endParaRPr>
          </a:p>
        </p:txBody>
      </p:sp>
      <p:pic>
        <p:nvPicPr>
          <p:cNvPr id="20484" name="Рисунок 6" descr="oval frame swirly vintage graphicsfairy red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38" y="1214438"/>
            <a:ext cx="8389937" cy="582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Овал 8"/>
          <p:cNvSpPr/>
          <p:nvPr/>
        </p:nvSpPr>
        <p:spPr>
          <a:xfrm>
            <a:off x="1571625" y="2071688"/>
            <a:ext cx="6215063" cy="4071937"/>
          </a:xfrm>
          <a:prstGeom prst="ellipse">
            <a:avLst/>
          </a:prstGeom>
          <a:solidFill>
            <a:schemeClr val="bg1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3200" b="1" dirty="0">
              <a:solidFill>
                <a:srgbClr val="990099"/>
              </a:solidFill>
            </a:endParaRPr>
          </a:p>
        </p:txBody>
      </p:sp>
      <p:sp>
        <p:nvSpPr>
          <p:cNvPr id="14342" name="Прямоугольник 7"/>
          <p:cNvSpPr>
            <a:spLocks noChangeArrowheads="1"/>
          </p:cNvSpPr>
          <p:nvPr/>
        </p:nvSpPr>
        <p:spPr bwMode="auto">
          <a:xfrm>
            <a:off x="2286000" y="3105150"/>
            <a:ext cx="45720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«Не оставь меня , кум милый! Дай ты мне собраться с силой…»</a:t>
            </a:r>
          </a:p>
        </p:txBody>
      </p:sp>
      <p:pic>
        <p:nvPicPr>
          <p:cNvPr id="10" name="Рисунок 9" descr="ar27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9900">
                <a:tint val="45000"/>
                <a:satMod val="400000"/>
              </a:srgbClr>
            </a:duotone>
            <a:lum contrast="30000"/>
          </a:blip>
          <a:stretch>
            <a:fillRect/>
          </a:stretch>
        </p:blipFill>
        <p:spPr>
          <a:xfrm>
            <a:off x="8001024" y="5857892"/>
            <a:ext cx="685804" cy="685804"/>
          </a:xfrm>
          <a:prstGeom prst="rect">
            <a:avLst/>
          </a:prstGeom>
          <a:ln w="190500" cap="sq">
            <a:solidFill>
              <a:srgbClr val="990033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1" name="Прямоугольник 10"/>
          <p:cNvSpPr/>
          <p:nvPr/>
        </p:nvSpPr>
        <p:spPr>
          <a:xfrm>
            <a:off x="5337710" y="3500438"/>
            <a:ext cx="2391424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cap="all" dirty="0">
                <a:ln/>
                <a:solidFill>
                  <a:srgbClr val="CC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Стрекоза</a:t>
            </a:r>
          </a:p>
        </p:txBody>
      </p:sp>
      <p:pic>
        <p:nvPicPr>
          <p:cNvPr id="12" name="Рисунок 11" descr="a6a76637b8e6679ca102ca90f5d7b54a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428860" y="2857496"/>
            <a:ext cx="2928958" cy="20794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Овал 13"/>
          <p:cNvSpPr/>
          <p:nvPr/>
        </p:nvSpPr>
        <p:spPr bwMode="auto">
          <a:xfrm>
            <a:off x="4214813" y="5072063"/>
            <a:ext cx="785812" cy="642937"/>
          </a:xfrm>
          <a:prstGeom prst="ellipse">
            <a:avLst/>
          </a:prstGeom>
          <a:solidFill>
            <a:srgbClr val="FFCCCC"/>
          </a:solidFill>
          <a:ln>
            <a:solidFill>
              <a:srgbClr val="C00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491" name="TextBox 14"/>
          <p:cNvSpPr txBox="1">
            <a:spLocks noChangeArrowheads="1"/>
          </p:cNvSpPr>
          <p:nvPr/>
        </p:nvSpPr>
        <p:spPr bwMode="auto">
          <a:xfrm>
            <a:off x="2357438" y="5643563"/>
            <a:ext cx="4429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/>
              <a:t>Проверь себя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4342" grpId="0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1" descr="Рисунок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44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Багетная рамка 5"/>
          <p:cNvSpPr/>
          <p:nvPr/>
        </p:nvSpPr>
        <p:spPr>
          <a:xfrm>
            <a:off x="285750" y="1928813"/>
            <a:ext cx="3571875" cy="571500"/>
          </a:xfrm>
          <a:prstGeom prst="bevel">
            <a:avLst/>
          </a:prstGeom>
          <a:solidFill>
            <a:srgbClr val="FFCCCC"/>
          </a:solidFill>
          <a:ln w="19050"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800" b="1" dirty="0">
                <a:solidFill>
                  <a:srgbClr val="CC3300"/>
                </a:solidFill>
                <a:latin typeface="Garamond" pitchFamily="18" charset="0"/>
              </a:rPr>
              <a:t>Волшебный ларчик</a:t>
            </a:r>
          </a:p>
        </p:txBody>
      </p:sp>
      <p:sp>
        <p:nvSpPr>
          <p:cNvPr id="12" name="Багетная рамка 11">
            <a:hlinkClick r:id="rId3" action="ppaction://hlinksldjump"/>
          </p:cNvPr>
          <p:cNvSpPr/>
          <p:nvPr/>
        </p:nvSpPr>
        <p:spPr>
          <a:xfrm>
            <a:off x="4572000" y="2000250"/>
            <a:ext cx="571500" cy="500063"/>
          </a:xfrm>
          <a:prstGeom prst="bevel">
            <a:avLst/>
          </a:prstGeom>
          <a:solidFill>
            <a:srgbClr val="FF7C80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13" name="Багетная рамка 12">
            <a:hlinkClick r:id="rId4" action="ppaction://hlinksldjump"/>
          </p:cNvPr>
          <p:cNvSpPr/>
          <p:nvPr/>
        </p:nvSpPr>
        <p:spPr>
          <a:xfrm>
            <a:off x="4572000" y="2786063"/>
            <a:ext cx="571500" cy="500062"/>
          </a:xfrm>
          <a:prstGeom prst="bevel">
            <a:avLst/>
          </a:prstGeom>
          <a:solidFill>
            <a:srgbClr val="FF7C80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15" name="Багетная рамка 14">
            <a:hlinkClick r:id="rId5" action="ppaction://hlinksldjump"/>
          </p:cNvPr>
          <p:cNvSpPr/>
          <p:nvPr/>
        </p:nvSpPr>
        <p:spPr>
          <a:xfrm>
            <a:off x="4572000" y="3429000"/>
            <a:ext cx="571500" cy="500063"/>
          </a:xfrm>
          <a:prstGeom prst="bevel">
            <a:avLst/>
          </a:prstGeom>
          <a:solidFill>
            <a:srgbClr val="FF7C80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16" name="Багетная рамка 15">
            <a:hlinkClick r:id="rId6" action="ppaction://hlinksldjump"/>
          </p:cNvPr>
          <p:cNvSpPr/>
          <p:nvPr/>
        </p:nvSpPr>
        <p:spPr>
          <a:xfrm>
            <a:off x="4572000" y="4143375"/>
            <a:ext cx="571500" cy="500063"/>
          </a:xfrm>
          <a:prstGeom prst="bevel">
            <a:avLst/>
          </a:prstGeom>
          <a:solidFill>
            <a:srgbClr val="FF7C80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17" name="Багетная рамка 16">
            <a:hlinkClick r:id="rId7" action="ppaction://hlinksldjump"/>
          </p:cNvPr>
          <p:cNvSpPr/>
          <p:nvPr/>
        </p:nvSpPr>
        <p:spPr>
          <a:xfrm>
            <a:off x="4572000" y="4857750"/>
            <a:ext cx="571500" cy="500063"/>
          </a:xfrm>
          <a:prstGeom prst="bevel">
            <a:avLst/>
          </a:prstGeom>
          <a:solidFill>
            <a:srgbClr val="FF7C80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19" name="Багетная рамка 18">
            <a:hlinkClick r:id="rId8" action="ppaction://hlinksldjump"/>
          </p:cNvPr>
          <p:cNvSpPr/>
          <p:nvPr/>
        </p:nvSpPr>
        <p:spPr>
          <a:xfrm>
            <a:off x="5429250" y="2786063"/>
            <a:ext cx="571500" cy="500062"/>
          </a:xfrm>
          <a:prstGeom prst="bevel">
            <a:avLst/>
          </a:prstGeom>
          <a:solidFill>
            <a:srgbClr val="FF7C80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21" name="Багетная рамка 20">
            <a:hlinkClick r:id="rId9" action="ppaction://hlinksldjump"/>
          </p:cNvPr>
          <p:cNvSpPr/>
          <p:nvPr/>
        </p:nvSpPr>
        <p:spPr>
          <a:xfrm>
            <a:off x="5429250" y="3429000"/>
            <a:ext cx="571500" cy="500063"/>
          </a:xfrm>
          <a:prstGeom prst="bevel">
            <a:avLst/>
          </a:prstGeom>
          <a:solidFill>
            <a:srgbClr val="FF7C80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22" name="Багетная рамка 21">
            <a:hlinkClick r:id="rId10" action="ppaction://hlinksldjump"/>
          </p:cNvPr>
          <p:cNvSpPr/>
          <p:nvPr/>
        </p:nvSpPr>
        <p:spPr>
          <a:xfrm>
            <a:off x="5429250" y="4143375"/>
            <a:ext cx="571500" cy="500063"/>
          </a:xfrm>
          <a:prstGeom prst="bevel">
            <a:avLst/>
          </a:prstGeom>
          <a:solidFill>
            <a:srgbClr val="FF7C80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23" name="Багетная рамка 22">
            <a:hlinkClick r:id="rId11" action="ppaction://hlinksldjump"/>
          </p:cNvPr>
          <p:cNvSpPr/>
          <p:nvPr/>
        </p:nvSpPr>
        <p:spPr>
          <a:xfrm>
            <a:off x="5429250" y="4857750"/>
            <a:ext cx="571500" cy="500063"/>
          </a:xfrm>
          <a:prstGeom prst="bevel">
            <a:avLst/>
          </a:prstGeom>
          <a:solidFill>
            <a:srgbClr val="FF7C80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24" name="Багетная рамка 23">
            <a:hlinkClick r:id="rId12" action="ppaction://hlinksldjump"/>
          </p:cNvPr>
          <p:cNvSpPr/>
          <p:nvPr/>
        </p:nvSpPr>
        <p:spPr>
          <a:xfrm>
            <a:off x="5429250" y="2000250"/>
            <a:ext cx="571500" cy="500063"/>
          </a:xfrm>
          <a:prstGeom prst="bevel">
            <a:avLst/>
          </a:prstGeom>
          <a:solidFill>
            <a:srgbClr val="FF7C80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28" name="Багетная рамка 27">
            <a:hlinkClick r:id="rId13" action="ppaction://hlinksldjump"/>
          </p:cNvPr>
          <p:cNvSpPr/>
          <p:nvPr/>
        </p:nvSpPr>
        <p:spPr>
          <a:xfrm>
            <a:off x="6215063" y="2000250"/>
            <a:ext cx="571500" cy="500063"/>
          </a:xfrm>
          <a:prstGeom prst="bevel">
            <a:avLst/>
          </a:prstGeom>
          <a:solidFill>
            <a:srgbClr val="FF7C80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29" name="Багетная рамка 28">
            <a:hlinkClick r:id="rId14" action="ppaction://hlinksldjump"/>
          </p:cNvPr>
          <p:cNvSpPr/>
          <p:nvPr/>
        </p:nvSpPr>
        <p:spPr>
          <a:xfrm>
            <a:off x="6215063" y="2786063"/>
            <a:ext cx="571500" cy="500062"/>
          </a:xfrm>
          <a:prstGeom prst="bevel">
            <a:avLst/>
          </a:prstGeom>
          <a:solidFill>
            <a:srgbClr val="FF7C80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31" name="Багетная рамка 30">
            <a:hlinkClick r:id="rId15" action="ppaction://hlinksldjump"/>
          </p:cNvPr>
          <p:cNvSpPr/>
          <p:nvPr/>
        </p:nvSpPr>
        <p:spPr>
          <a:xfrm>
            <a:off x="6215063" y="3429000"/>
            <a:ext cx="571500" cy="500063"/>
          </a:xfrm>
          <a:prstGeom prst="bevel">
            <a:avLst/>
          </a:prstGeom>
          <a:solidFill>
            <a:srgbClr val="FF7C80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32" name="Багетная рамка 31">
            <a:hlinkClick r:id="rId16" action="ppaction://hlinksldjump"/>
          </p:cNvPr>
          <p:cNvSpPr/>
          <p:nvPr/>
        </p:nvSpPr>
        <p:spPr>
          <a:xfrm>
            <a:off x="6215063" y="4143375"/>
            <a:ext cx="571500" cy="500063"/>
          </a:xfrm>
          <a:prstGeom prst="bevel">
            <a:avLst/>
          </a:prstGeom>
          <a:solidFill>
            <a:srgbClr val="FF7C80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33" name="Багетная рамка 32">
            <a:hlinkClick r:id="rId17" action="ppaction://hlinksldjump"/>
          </p:cNvPr>
          <p:cNvSpPr/>
          <p:nvPr/>
        </p:nvSpPr>
        <p:spPr>
          <a:xfrm>
            <a:off x="6215063" y="4857750"/>
            <a:ext cx="571500" cy="500063"/>
          </a:xfrm>
          <a:prstGeom prst="bevel">
            <a:avLst/>
          </a:prstGeom>
          <a:solidFill>
            <a:srgbClr val="FF7C80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34" name="Багетная рамка 33">
            <a:hlinkClick r:id="rId18" action="ppaction://hlinksldjump"/>
          </p:cNvPr>
          <p:cNvSpPr/>
          <p:nvPr/>
        </p:nvSpPr>
        <p:spPr>
          <a:xfrm>
            <a:off x="7000875" y="2000250"/>
            <a:ext cx="571500" cy="500063"/>
          </a:xfrm>
          <a:prstGeom prst="bevel">
            <a:avLst/>
          </a:prstGeom>
          <a:solidFill>
            <a:srgbClr val="FF7C80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35" name="Багетная рамка 34">
            <a:hlinkClick r:id="rId19" action="ppaction://hlinksldjump"/>
          </p:cNvPr>
          <p:cNvSpPr/>
          <p:nvPr/>
        </p:nvSpPr>
        <p:spPr>
          <a:xfrm>
            <a:off x="7000875" y="2786063"/>
            <a:ext cx="571500" cy="500062"/>
          </a:xfrm>
          <a:prstGeom prst="bevel">
            <a:avLst/>
          </a:prstGeom>
          <a:solidFill>
            <a:srgbClr val="FF7C80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37" name="Багетная рамка 36">
            <a:hlinkClick r:id="rId20" action="ppaction://hlinksldjump"/>
          </p:cNvPr>
          <p:cNvSpPr/>
          <p:nvPr/>
        </p:nvSpPr>
        <p:spPr>
          <a:xfrm>
            <a:off x="7000875" y="3429000"/>
            <a:ext cx="571500" cy="500063"/>
          </a:xfrm>
          <a:prstGeom prst="bevel">
            <a:avLst/>
          </a:prstGeom>
          <a:solidFill>
            <a:srgbClr val="FF7C80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38" name="Багетная рамка 37">
            <a:hlinkClick r:id="rId21" action="ppaction://hlinksldjump"/>
          </p:cNvPr>
          <p:cNvSpPr/>
          <p:nvPr/>
        </p:nvSpPr>
        <p:spPr>
          <a:xfrm>
            <a:off x="7000875" y="4143375"/>
            <a:ext cx="571500" cy="500063"/>
          </a:xfrm>
          <a:prstGeom prst="bevel">
            <a:avLst/>
          </a:prstGeom>
          <a:solidFill>
            <a:srgbClr val="FF7C80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39" name="Багетная рамка 38">
            <a:hlinkClick r:id="rId22" action="ppaction://hlinksldjump"/>
          </p:cNvPr>
          <p:cNvSpPr/>
          <p:nvPr/>
        </p:nvSpPr>
        <p:spPr>
          <a:xfrm>
            <a:off x="7000875" y="4857750"/>
            <a:ext cx="571500" cy="500063"/>
          </a:xfrm>
          <a:prstGeom prst="bevel">
            <a:avLst/>
          </a:prstGeom>
          <a:solidFill>
            <a:srgbClr val="FF7C80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40" name="Багетная рамка 39">
            <a:hlinkClick r:id="rId23" action="ppaction://hlinksldjump"/>
          </p:cNvPr>
          <p:cNvSpPr/>
          <p:nvPr/>
        </p:nvSpPr>
        <p:spPr>
          <a:xfrm>
            <a:off x="7786688" y="2000250"/>
            <a:ext cx="571500" cy="500063"/>
          </a:xfrm>
          <a:prstGeom prst="bevel">
            <a:avLst/>
          </a:prstGeom>
          <a:solidFill>
            <a:srgbClr val="FF7C80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</a:rPr>
              <a:t>5</a:t>
            </a:r>
          </a:p>
        </p:txBody>
      </p:sp>
      <p:sp>
        <p:nvSpPr>
          <p:cNvPr id="41" name="Багетная рамка 40">
            <a:hlinkClick r:id="rId24" action="ppaction://hlinksldjump"/>
          </p:cNvPr>
          <p:cNvSpPr/>
          <p:nvPr/>
        </p:nvSpPr>
        <p:spPr>
          <a:xfrm>
            <a:off x="7786688" y="2786063"/>
            <a:ext cx="571500" cy="500062"/>
          </a:xfrm>
          <a:prstGeom prst="bevel">
            <a:avLst/>
          </a:prstGeom>
          <a:solidFill>
            <a:srgbClr val="FF7C80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</a:rPr>
              <a:t>5</a:t>
            </a:r>
          </a:p>
        </p:txBody>
      </p:sp>
      <p:sp>
        <p:nvSpPr>
          <p:cNvPr id="43" name="Багетная рамка 42">
            <a:hlinkClick r:id="rId25" action="ppaction://hlinksldjump"/>
          </p:cNvPr>
          <p:cNvSpPr/>
          <p:nvPr/>
        </p:nvSpPr>
        <p:spPr>
          <a:xfrm>
            <a:off x="7786688" y="3429000"/>
            <a:ext cx="571500" cy="500063"/>
          </a:xfrm>
          <a:prstGeom prst="bevel">
            <a:avLst/>
          </a:prstGeom>
          <a:solidFill>
            <a:srgbClr val="FF7C80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</a:rPr>
              <a:t>5</a:t>
            </a:r>
          </a:p>
        </p:txBody>
      </p:sp>
      <p:sp>
        <p:nvSpPr>
          <p:cNvPr id="44" name="Багетная рамка 43">
            <a:hlinkClick r:id="rId26" action="ppaction://hlinksldjump"/>
          </p:cNvPr>
          <p:cNvSpPr/>
          <p:nvPr/>
        </p:nvSpPr>
        <p:spPr>
          <a:xfrm>
            <a:off x="7786688" y="4143375"/>
            <a:ext cx="571500" cy="500063"/>
          </a:xfrm>
          <a:prstGeom prst="bevel">
            <a:avLst/>
          </a:prstGeom>
          <a:solidFill>
            <a:srgbClr val="FF7C80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</a:rPr>
              <a:t>5</a:t>
            </a:r>
          </a:p>
        </p:txBody>
      </p:sp>
      <p:sp>
        <p:nvSpPr>
          <p:cNvPr id="45" name="Багетная рамка 44">
            <a:hlinkClick r:id="rId27" action="ppaction://hlinksldjump"/>
          </p:cNvPr>
          <p:cNvSpPr/>
          <p:nvPr/>
        </p:nvSpPr>
        <p:spPr>
          <a:xfrm>
            <a:off x="7786688" y="4857750"/>
            <a:ext cx="571500" cy="500063"/>
          </a:xfrm>
          <a:prstGeom prst="bevel">
            <a:avLst/>
          </a:prstGeom>
          <a:solidFill>
            <a:srgbClr val="FF7C80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</a:rPr>
              <a:t>5</a:t>
            </a:r>
          </a:p>
        </p:txBody>
      </p:sp>
      <p:sp>
        <p:nvSpPr>
          <p:cNvPr id="46" name="WordArt 4"/>
          <p:cNvSpPr>
            <a:spLocks noChangeArrowheads="1" noChangeShapeType="1" noTextEdit="1"/>
          </p:cNvSpPr>
          <p:nvPr/>
        </p:nvSpPr>
        <p:spPr bwMode="auto">
          <a:xfrm>
            <a:off x="214282" y="357166"/>
            <a:ext cx="8715436" cy="714380"/>
          </a:xfrm>
          <a:prstGeom prst="rect">
            <a:avLst/>
          </a:prstGeom>
        </p:spPr>
        <p:txBody>
          <a:bodyPr wrap="none" fromWordArt="1">
            <a:prstTxWarp prst="textChevronInverted">
              <a:avLst/>
            </a:prstTxWarp>
            <a:scene3d>
              <a:camera prst="legacyObliqueTopRight"/>
              <a:lightRig rig="freezing" dir="b"/>
            </a:scene3d>
            <a:sp3d extrusionH="412750" contourW="50800" prstMaterial="plastic">
              <a:bevelT w="44450" h="12700" prst="relaxedInset"/>
              <a:bevelB w="38100" h="50800"/>
              <a:extrusionClr>
                <a:srgbClr val="FF9966"/>
              </a:extrusionClr>
              <a:contourClr>
                <a:srgbClr val="990033"/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 err="1">
                <a:ln w="38100">
                  <a:solidFill>
                    <a:srgbClr val="996633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99"/>
                    </a:gs>
                    <a:gs pos="100000">
                      <a:srgbClr val="FFCC00"/>
                    </a:gs>
                  </a:gsLst>
                  <a:path path="rect">
                    <a:fillToRect r="100000" b="100000"/>
                  </a:path>
                </a:gradFill>
                <a:latin typeface="Impact"/>
              </a:rPr>
              <a:t>вЫБЕРИ</a:t>
            </a:r>
            <a:r>
              <a:rPr lang="ru-RU" sz="3600" b="1" kern="10" dirty="0">
                <a:ln w="38100">
                  <a:solidFill>
                    <a:srgbClr val="996633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99"/>
                    </a:gs>
                    <a:gs pos="100000">
                      <a:srgbClr val="FFCC00"/>
                    </a:gs>
                  </a:gsLst>
                  <a:path path="rect">
                    <a:fillToRect r="100000" b="100000"/>
                  </a:path>
                </a:gradFill>
                <a:latin typeface="Impact"/>
              </a:rPr>
              <a:t>    </a:t>
            </a:r>
            <a:r>
              <a:rPr lang="ru-RU" sz="3600" b="1" kern="10" dirty="0" err="1">
                <a:ln w="38100">
                  <a:solidFill>
                    <a:srgbClr val="996633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99"/>
                    </a:gs>
                    <a:gs pos="100000">
                      <a:srgbClr val="FFCC00"/>
                    </a:gs>
                  </a:gsLst>
                  <a:path path="rect">
                    <a:fillToRect r="100000" b="100000"/>
                  </a:path>
                </a:gradFill>
                <a:latin typeface="Impact"/>
              </a:rPr>
              <a:t>ВОПРос</a:t>
            </a:r>
            <a:endParaRPr lang="ru-RU" sz="3600" b="1" kern="10" dirty="0">
              <a:ln w="38100" cmpd="thickThin">
                <a:solidFill>
                  <a:srgbClr val="FF7C8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CC99"/>
                  </a:gs>
                  <a:gs pos="100000">
                    <a:srgbClr val="FFCC00"/>
                  </a:gs>
                </a:gsLst>
                <a:path path="rect">
                  <a:fillToRect r="100000" b="100000"/>
                </a:path>
              </a:gradFill>
              <a:latin typeface="Impact"/>
            </a:endParaRPr>
          </a:p>
        </p:txBody>
      </p:sp>
      <p:sp>
        <p:nvSpPr>
          <p:cNvPr id="47" name="Багетная рамка 46"/>
          <p:cNvSpPr/>
          <p:nvPr/>
        </p:nvSpPr>
        <p:spPr>
          <a:xfrm>
            <a:off x="285750" y="2714625"/>
            <a:ext cx="3571875" cy="571500"/>
          </a:xfrm>
          <a:prstGeom prst="bevel">
            <a:avLst/>
          </a:prstGeom>
          <a:solidFill>
            <a:srgbClr val="FFCCCC"/>
          </a:solidFill>
          <a:ln w="19050"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800" b="1" dirty="0">
                <a:solidFill>
                  <a:srgbClr val="CC3300"/>
                </a:solidFill>
                <a:latin typeface="Garamond" pitchFamily="18" charset="0"/>
              </a:rPr>
              <a:t>Я знаю басню</a:t>
            </a:r>
          </a:p>
        </p:txBody>
      </p:sp>
      <p:sp>
        <p:nvSpPr>
          <p:cNvPr id="48" name="Багетная рамка 47"/>
          <p:cNvSpPr/>
          <p:nvPr/>
        </p:nvSpPr>
        <p:spPr>
          <a:xfrm>
            <a:off x="285750" y="3429000"/>
            <a:ext cx="3571875" cy="571500"/>
          </a:xfrm>
          <a:prstGeom prst="bevel">
            <a:avLst/>
          </a:prstGeom>
          <a:solidFill>
            <a:srgbClr val="FFCCCC"/>
          </a:solidFill>
          <a:ln w="19050"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800" b="1" dirty="0">
                <a:solidFill>
                  <a:srgbClr val="CC3300"/>
                </a:solidFill>
                <a:latin typeface="Garamond" pitchFamily="18" charset="0"/>
              </a:rPr>
              <a:t>Продолжи строчку</a:t>
            </a:r>
          </a:p>
        </p:txBody>
      </p:sp>
      <p:sp>
        <p:nvSpPr>
          <p:cNvPr id="49" name="Багетная рамка 48"/>
          <p:cNvSpPr/>
          <p:nvPr/>
        </p:nvSpPr>
        <p:spPr>
          <a:xfrm>
            <a:off x="285750" y="4143375"/>
            <a:ext cx="3571875" cy="571500"/>
          </a:xfrm>
          <a:prstGeom prst="bevel">
            <a:avLst/>
          </a:prstGeom>
          <a:solidFill>
            <a:srgbClr val="FFCCCC"/>
          </a:solidFill>
          <a:ln w="19050"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800" b="1" dirty="0">
                <a:solidFill>
                  <a:srgbClr val="CC3300"/>
                </a:solidFill>
                <a:latin typeface="Garamond" pitchFamily="18" charset="0"/>
              </a:rPr>
              <a:t>Кто так говорил?</a:t>
            </a:r>
          </a:p>
        </p:txBody>
      </p:sp>
      <p:sp>
        <p:nvSpPr>
          <p:cNvPr id="50" name="Багетная рамка 49"/>
          <p:cNvSpPr/>
          <p:nvPr/>
        </p:nvSpPr>
        <p:spPr>
          <a:xfrm>
            <a:off x="285750" y="4857750"/>
            <a:ext cx="3571875" cy="571500"/>
          </a:xfrm>
          <a:prstGeom prst="bevel">
            <a:avLst/>
          </a:prstGeom>
          <a:solidFill>
            <a:srgbClr val="FFCCCC"/>
          </a:solidFill>
          <a:ln w="19050"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800" b="1" dirty="0">
                <a:solidFill>
                  <a:srgbClr val="CC3300"/>
                </a:solidFill>
                <a:latin typeface="Garamond" pitchFamily="18" charset="0"/>
              </a:rPr>
              <a:t>Вопрос - ответ</a:t>
            </a:r>
          </a:p>
        </p:txBody>
      </p:sp>
      <p:sp>
        <p:nvSpPr>
          <p:cNvPr id="36" name="Багетная рамка 35"/>
          <p:cNvSpPr/>
          <p:nvPr/>
        </p:nvSpPr>
        <p:spPr>
          <a:xfrm>
            <a:off x="285750" y="5643563"/>
            <a:ext cx="3571875" cy="571500"/>
          </a:xfrm>
          <a:prstGeom prst="bevel">
            <a:avLst/>
          </a:prstGeom>
          <a:solidFill>
            <a:srgbClr val="FFCCCC"/>
          </a:solidFill>
          <a:ln w="19050"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800" b="1">
                <a:solidFill>
                  <a:srgbClr val="CC3300"/>
                </a:solidFill>
                <a:latin typeface="Garamond" pitchFamily="18" charset="0"/>
              </a:rPr>
              <a:t>Доска </a:t>
            </a:r>
            <a:r>
              <a:rPr lang="ru-RU" sz="2800" b="1" dirty="0">
                <a:solidFill>
                  <a:srgbClr val="CC3300"/>
                </a:solidFill>
                <a:latin typeface="Garamond" pitchFamily="18" charset="0"/>
              </a:rPr>
              <a:t>объявлений</a:t>
            </a:r>
          </a:p>
        </p:txBody>
      </p:sp>
      <p:sp>
        <p:nvSpPr>
          <p:cNvPr id="42" name="Багетная рамка 41">
            <a:hlinkClick r:id="rId28" action="ppaction://hlinksldjump"/>
          </p:cNvPr>
          <p:cNvSpPr/>
          <p:nvPr/>
        </p:nvSpPr>
        <p:spPr>
          <a:xfrm>
            <a:off x="4572000" y="5572125"/>
            <a:ext cx="571500" cy="500063"/>
          </a:xfrm>
          <a:prstGeom prst="bevel">
            <a:avLst/>
          </a:prstGeom>
          <a:solidFill>
            <a:srgbClr val="FF7C80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51" name="Багетная рамка 50">
            <a:hlinkClick r:id="rId29" action="ppaction://hlinksldjump"/>
          </p:cNvPr>
          <p:cNvSpPr/>
          <p:nvPr/>
        </p:nvSpPr>
        <p:spPr>
          <a:xfrm>
            <a:off x="5429250" y="5572125"/>
            <a:ext cx="571500" cy="500063"/>
          </a:xfrm>
          <a:prstGeom prst="bevel">
            <a:avLst/>
          </a:prstGeom>
          <a:solidFill>
            <a:srgbClr val="FF7C80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52" name="Багетная рамка 51">
            <a:hlinkClick r:id="rId30" action="ppaction://hlinksldjump"/>
          </p:cNvPr>
          <p:cNvSpPr/>
          <p:nvPr/>
        </p:nvSpPr>
        <p:spPr>
          <a:xfrm>
            <a:off x="6215063" y="5572125"/>
            <a:ext cx="571500" cy="500063"/>
          </a:xfrm>
          <a:prstGeom prst="bevel">
            <a:avLst/>
          </a:prstGeom>
          <a:solidFill>
            <a:srgbClr val="FF7C80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54" name="Багетная рамка 53">
            <a:hlinkClick r:id="rId31" action="ppaction://hlinksldjump"/>
          </p:cNvPr>
          <p:cNvSpPr/>
          <p:nvPr/>
        </p:nvSpPr>
        <p:spPr>
          <a:xfrm>
            <a:off x="7000875" y="5572125"/>
            <a:ext cx="571500" cy="500063"/>
          </a:xfrm>
          <a:prstGeom prst="bevel">
            <a:avLst/>
          </a:prstGeom>
          <a:solidFill>
            <a:srgbClr val="FF7C80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55" name="Багетная рамка 54">
            <a:hlinkClick r:id="rId32" action="ppaction://hlinksldjump"/>
          </p:cNvPr>
          <p:cNvSpPr/>
          <p:nvPr/>
        </p:nvSpPr>
        <p:spPr>
          <a:xfrm>
            <a:off x="7786688" y="5572125"/>
            <a:ext cx="571500" cy="500063"/>
          </a:xfrm>
          <a:prstGeom prst="bevel">
            <a:avLst/>
          </a:prstGeom>
          <a:solidFill>
            <a:srgbClr val="FF7C80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</a:rPr>
              <a:t>5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 nodeType="clickPar">
                      <p:stCondLst>
                        <p:cond delay="0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 nodeType="clickPar">
                      <p:stCondLst>
                        <p:cond delay="0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 nodeType="clickPar">
                      <p:stCondLst>
                        <p:cond delay="0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 nodeType="clickPar">
                      <p:stCondLst>
                        <p:cond delay="0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 nodeType="clickPar">
                      <p:stCondLst>
                        <p:cond delay="0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 nodeType="clickPar">
                      <p:stCondLst>
                        <p:cond delay="0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9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9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 nodeType="clickPar">
                      <p:stCondLst>
                        <p:cond delay="0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0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0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0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 nodeType="clickPar">
                      <p:stCondLst>
                        <p:cond delay="0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 nodeType="clickPar">
                      <p:stCondLst>
                        <p:cond delay="0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2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 nodeType="clickPar">
                      <p:stCondLst>
                        <p:cond delay="0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 nodeType="clickPar">
                      <p:stCondLst>
                        <p:cond delay="0"/>
                      </p:stCondLst>
                      <p:childTnLst>
                        <p:par>
                          <p:cTn id="1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3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 nodeType="clickPar">
                      <p:stCondLst>
                        <p:cond delay="0"/>
                      </p:stCondLst>
                      <p:childTnLst>
                        <p:par>
                          <p:cTn id="1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1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 nodeType="clickPar">
                      <p:stCondLst>
                        <p:cond delay="0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5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 nodeType="clickPar">
                      <p:stCondLst>
                        <p:cond delay="0"/>
                      </p:stCondLst>
                      <p:childTnLst>
                        <p:par>
                          <p:cTn id="1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7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6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 nodeType="clickPar">
                      <p:stCondLst>
                        <p:cond delay="0"/>
                      </p:stCondLst>
                      <p:childTnLst>
                        <p:par>
                          <p:cTn id="1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6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 nodeType="clickPar">
                      <p:stCondLst>
                        <p:cond delay="0"/>
                      </p:stCondLst>
                      <p:childTnLst>
                        <p:par>
                          <p:cTn id="1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3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7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7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7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 nodeType="clickPar">
                      <p:stCondLst>
                        <p:cond delay="0"/>
                      </p:stCondLst>
                      <p:childTnLst>
                        <p:par>
                          <p:cTn id="1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1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8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8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8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86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7" fill="hold" nodeType="clickPar">
                      <p:stCondLst>
                        <p:cond delay="0"/>
                      </p:stCondLst>
                      <p:childTnLst>
                        <p:par>
                          <p:cTn id="1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9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9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9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9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 nodeType="clickPar">
                      <p:stCondLst>
                        <p:cond delay="0"/>
                      </p:stCondLst>
                      <p:childTnLst>
                        <p:par>
                          <p:cTn id="1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7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9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0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20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3" fill="hold" nodeType="clickPar">
                      <p:stCondLst>
                        <p:cond delay="0"/>
                      </p:stCondLst>
                      <p:childTnLst>
                        <p:par>
                          <p:cTn id="2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0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1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1" fill="hold" nodeType="clickPar">
                      <p:stCondLst>
                        <p:cond delay="0"/>
                      </p:stCondLst>
                      <p:childTnLst>
                        <p:par>
                          <p:cTn id="2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3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 nodeType="clickPar">
                      <p:stCondLst>
                        <p:cond delay="0"/>
                      </p:stCondLst>
                      <p:childTnLst>
                        <p:par>
                          <p:cTn id="2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1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26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7" fill="hold" nodeType="clickPar">
                      <p:stCondLst>
                        <p:cond delay="0"/>
                      </p:stCondLst>
                      <p:childTnLst>
                        <p:par>
                          <p:cTn id="2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9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34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5" fill="hold" nodeType="clickPar">
                      <p:stCondLst>
                        <p:cond delay="0"/>
                      </p:stCondLst>
                      <p:childTnLst>
                        <p:par>
                          <p:cTn id="2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7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5" grpId="0" animBg="1"/>
      <p:bldP spid="16" grpId="0" animBg="1"/>
      <p:bldP spid="17" grpId="0" animBg="1"/>
      <p:bldP spid="19" grpId="0" animBg="1"/>
      <p:bldP spid="21" grpId="0" animBg="1"/>
      <p:bldP spid="22" grpId="0" animBg="1"/>
      <p:bldP spid="23" grpId="0" animBg="1"/>
      <p:bldP spid="24" grpId="0" animBg="1"/>
      <p:bldP spid="28" grpId="0" animBg="1"/>
      <p:bldP spid="29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3" grpId="0" animBg="1"/>
      <p:bldP spid="44" grpId="0" animBg="1"/>
      <p:bldP spid="45" grpId="0" animBg="1"/>
      <p:bldP spid="42" grpId="0" animBg="1"/>
      <p:bldP spid="51" grpId="0" animBg="1"/>
      <p:bldP spid="52" grpId="0" animBg="1"/>
      <p:bldP spid="54" grpId="0" animBg="1"/>
      <p:bldP spid="5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1" descr="Рисунок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44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214282" y="357166"/>
            <a:ext cx="8715436" cy="919170"/>
          </a:xfrm>
          <a:prstGeom prst="rect">
            <a:avLst/>
          </a:prstGeom>
        </p:spPr>
        <p:txBody>
          <a:bodyPr wrap="none" fromWordArt="1">
            <a:prstTxWarp prst="textChevronInverted">
              <a:avLst/>
            </a:prstTxWarp>
            <a:scene3d>
              <a:camera prst="legacyObliqueTopRight"/>
              <a:lightRig rig="freezing" dir="b"/>
            </a:scene3d>
            <a:sp3d extrusionH="412750" contourW="50800" prstMaterial="plastic">
              <a:bevelT w="44450" h="12700" prst="relaxedInset"/>
              <a:bevelB w="38100" h="50800"/>
              <a:extrusionClr>
                <a:srgbClr val="FF9966"/>
              </a:extrusionClr>
              <a:contourClr>
                <a:srgbClr val="990033"/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>
                <a:ln w="38100">
                  <a:solidFill>
                    <a:srgbClr val="996633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99"/>
                    </a:gs>
                    <a:gs pos="100000">
                      <a:srgbClr val="FFCC00"/>
                    </a:gs>
                  </a:gsLst>
                  <a:path path="rect">
                    <a:fillToRect r="100000" b="100000"/>
                  </a:path>
                </a:gradFill>
                <a:latin typeface="Impact"/>
              </a:rPr>
              <a:t>КТО  так   говорил?</a:t>
            </a:r>
            <a:endParaRPr lang="ru-RU" sz="3600" b="1" kern="10" dirty="0">
              <a:ln w="38100" cmpd="thickThin">
                <a:solidFill>
                  <a:srgbClr val="FF7C8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CC99"/>
                  </a:gs>
                  <a:gs pos="100000">
                    <a:srgbClr val="FFCC00"/>
                  </a:gs>
                </a:gsLst>
                <a:path path="rect">
                  <a:fillToRect r="100000" b="100000"/>
                </a:path>
              </a:gradFill>
              <a:latin typeface="Impact"/>
            </a:endParaRPr>
          </a:p>
        </p:txBody>
      </p:sp>
      <p:pic>
        <p:nvPicPr>
          <p:cNvPr id="21508" name="Рисунок 6" descr="oval frame swirly vintage graphicsfairy red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38" y="1214438"/>
            <a:ext cx="8389937" cy="582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Овал 8"/>
          <p:cNvSpPr/>
          <p:nvPr/>
        </p:nvSpPr>
        <p:spPr>
          <a:xfrm>
            <a:off x="1571625" y="2071688"/>
            <a:ext cx="6215063" cy="4071937"/>
          </a:xfrm>
          <a:prstGeom prst="ellipse">
            <a:avLst/>
          </a:prstGeom>
          <a:solidFill>
            <a:schemeClr val="bg1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3200" b="1" dirty="0">
              <a:solidFill>
                <a:srgbClr val="990099"/>
              </a:solidFill>
            </a:endParaRPr>
          </a:p>
        </p:txBody>
      </p:sp>
      <p:sp>
        <p:nvSpPr>
          <p:cNvPr id="15366" name="Прямоугольник 9"/>
          <p:cNvSpPr>
            <a:spLocks noChangeArrowheads="1"/>
          </p:cNvSpPr>
          <p:nvPr/>
        </p:nvSpPr>
        <p:spPr bwMode="auto">
          <a:xfrm>
            <a:off x="2068513" y="3244850"/>
            <a:ext cx="50069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«А проку на волос нет в них…»</a:t>
            </a:r>
          </a:p>
        </p:txBody>
      </p:sp>
      <p:pic>
        <p:nvPicPr>
          <p:cNvPr id="15367" name="Рисунок 11" descr="0_2cf70_e1261dce_L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2643182"/>
            <a:ext cx="1643079" cy="23955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ar27.gif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9900">
                <a:tint val="45000"/>
                <a:satMod val="400000"/>
              </a:srgbClr>
            </a:duotone>
            <a:lum contrast="30000"/>
          </a:blip>
          <a:stretch>
            <a:fillRect/>
          </a:stretch>
        </p:blipFill>
        <p:spPr>
          <a:xfrm>
            <a:off x="8001024" y="5857892"/>
            <a:ext cx="685804" cy="685804"/>
          </a:xfrm>
          <a:prstGeom prst="rect">
            <a:avLst/>
          </a:prstGeom>
          <a:ln w="190500" cap="sq">
            <a:solidFill>
              <a:srgbClr val="990033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1" name="Прямоугольник 10"/>
          <p:cNvSpPr/>
          <p:nvPr/>
        </p:nvSpPr>
        <p:spPr>
          <a:xfrm>
            <a:off x="5072066" y="3500438"/>
            <a:ext cx="2702406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cap="all" dirty="0">
                <a:ln/>
                <a:solidFill>
                  <a:srgbClr val="CC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мартышка</a:t>
            </a:r>
          </a:p>
        </p:txBody>
      </p:sp>
      <p:sp>
        <p:nvSpPr>
          <p:cNvPr id="13" name="Овал 12"/>
          <p:cNvSpPr/>
          <p:nvPr/>
        </p:nvSpPr>
        <p:spPr bwMode="auto">
          <a:xfrm>
            <a:off x="4214813" y="5072063"/>
            <a:ext cx="785812" cy="642937"/>
          </a:xfrm>
          <a:prstGeom prst="ellipse">
            <a:avLst/>
          </a:prstGeom>
          <a:solidFill>
            <a:srgbClr val="FFCCCC"/>
          </a:solidFill>
          <a:ln>
            <a:solidFill>
              <a:srgbClr val="C00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515" name="TextBox 13"/>
          <p:cNvSpPr txBox="1">
            <a:spLocks noChangeArrowheads="1"/>
          </p:cNvSpPr>
          <p:nvPr/>
        </p:nvSpPr>
        <p:spPr bwMode="auto">
          <a:xfrm>
            <a:off x="2357438" y="5643563"/>
            <a:ext cx="4429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/>
              <a:t>Проверь себя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5366" grpId="0"/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1" descr="Рисунок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44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214282" y="357166"/>
            <a:ext cx="8715436" cy="919170"/>
          </a:xfrm>
          <a:prstGeom prst="rect">
            <a:avLst/>
          </a:prstGeom>
        </p:spPr>
        <p:txBody>
          <a:bodyPr wrap="none" fromWordArt="1">
            <a:prstTxWarp prst="textChevronInverted">
              <a:avLst/>
            </a:prstTxWarp>
            <a:scene3d>
              <a:camera prst="legacyObliqueTopRight"/>
              <a:lightRig rig="freezing" dir="b"/>
            </a:scene3d>
            <a:sp3d extrusionH="412750" contourW="50800" prstMaterial="plastic">
              <a:bevelT w="44450" h="12700" prst="relaxedInset"/>
              <a:bevelB w="38100" h="50800"/>
              <a:extrusionClr>
                <a:srgbClr val="FF9966"/>
              </a:extrusionClr>
              <a:contourClr>
                <a:srgbClr val="990033"/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>
                <a:ln w="38100">
                  <a:solidFill>
                    <a:srgbClr val="996633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99"/>
                    </a:gs>
                    <a:gs pos="100000">
                      <a:srgbClr val="FFCC00"/>
                    </a:gs>
                  </a:gsLst>
                  <a:path path="rect">
                    <a:fillToRect r="100000" b="100000"/>
                  </a:path>
                </a:gradFill>
                <a:latin typeface="Impact"/>
              </a:rPr>
              <a:t>КТО  так   говорил?</a:t>
            </a:r>
            <a:endParaRPr lang="ru-RU" sz="3600" b="1" kern="10" dirty="0">
              <a:ln w="38100" cmpd="thickThin">
                <a:solidFill>
                  <a:srgbClr val="FF7C8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CC99"/>
                  </a:gs>
                  <a:gs pos="100000">
                    <a:srgbClr val="FFCC00"/>
                  </a:gs>
                </a:gsLst>
                <a:path path="rect">
                  <a:fillToRect r="100000" b="100000"/>
                </a:path>
              </a:gradFill>
              <a:latin typeface="Impact"/>
            </a:endParaRPr>
          </a:p>
        </p:txBody>
      </p:sp>
      <p:pic>
        <p:nvPicPr>
          <p:cNvPr id="22532" name="Рисунок 6" descr="oval frame swirly vintage graphicsfairy red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38" y="1214438"/>
            <a:ext cx="8389937" cy="582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Овал 8"/>
          <p:cNvSpPr/>
          <p:nvPr/>
        </p:nvSpPr>
        <p:spPr>
          <a:xfrm>
            <a:off x="1571625" y="2071688"/>
            <a:ext cx="6215063" cy="4071937"/>
          </a:xfrm>
          <a:prstGeom prst="ellipse">
            <a:avLst/>
          </a:prstGeom>
          <a:solidFill>
            <a:schemeClr val="bg1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3200" b="1" dirty="0">
              <a:solidFill>
                <a:srgbClr val="990099"/>
              </a:solidFill>
            </a:endParaRPr>
          </a:p>
        </p:txBody>
      </p:sp>
      <p:sp>
        <p:nvSpPr>
          <p:cNvPr id="16390" name="Прямоугольник 7"/>
          <p:cNvSpPr>
            <a:spLocks noChangeArrowheads="1"/>
          </p:cNvSpPr>
          <p:nvPr/>
        </p:nvSpPr>
        <p:spPr bwMode="auto">
          <a:xfrm>
            <a:off x="2405063" y="3244850"/>
            <a:ext cx="433387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«Как музыке идти?</a:t>
            </a:r>
          </a:p>
          <a:p>
            <a:pPr algn="ctr"/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 Ведь вы не так сидите…»</a:t>
            </a:r>
          </a:p>
        </p:txBody>
      </p:sp>
      <p:pic>
        <p:nvPicPr>
          <p:cNvPr id="10" name="Рисунок 9" descr="ar27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9900">
                <a:tint val="45000"/>
                <a:satMod val="400000"/>
              </a:srgbClr>
            </a:duotone>
            <a:lum contrast="30000"/>
          </a:blip>
          <a:stretch>
            <a:fillRect/>
          </a:stretch>
        </p:blipFill>
        <p:spPr>
          <a:xfrm>
            <a:off x="8001024" y="5857892"/>
            <a:ext cx="685804" cy="685804"/>
          </a:xfrm>
          <a:prstGeom prst="rect">
            <a:avLst/>
          </a:prstGeom>
          <a:ln w="190500" cap="sq">
            <a:solidFill>
              <a:srgbClr val="990033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1" name="Прямоугольник 10"/>
          <p:cNvSpPr/>
          <p:nvPr/>
        </p:nvSpPr>
        <p:spPr>
          <a:xfrm>
            <a:off x="5072066" y="3500438"/>
            <a:ext cx="2702406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cap="all" dirty="0">
                <a:ln/>
                <a:solidFill>
                  <a:srgbClr val="CC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мартышка</a:t>
            </a:r>
          </a:p>
        </p:txBody>
      </p:sp>
      <p:pic>
        <p:nvPicPr>
          <p:cNvPr id="12" name="Рисунок 11" descr="1000629366.jpg"/>
          <p:cNvPicPr>
            <a:picLocks noChangeAspect="1"/>
          </p:cNvPicPr>
          <p:nvPr/>
        </p:nvPicPr>
        <p:blipFill>
          <a:blip r:embed="rId6" cstate="print"/>
          <a:srcRect b="134"/>
          <a:stretch>
            <a:fillRect/>
          </a:stretch>
        </p:blipFill>
        <p:spPr>
          <a:xfrm>
            <a:off x="2571736" y="2786058"/>
            <a:ext cx="2524730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Овал 13"/>
          <p:cNvSpPr/>
          <p:nvPr/>
        </p:nvSpPr>
        <p:spPr bwMode="auto">
          <a:xfrm>
            <a:off x="4214813" y="5072063"/>
            <a:ext cx="785812" cy="642937"/>
          </a:xfrm>
          <a:prstGeom prst="ellipse">
            <a:avLst/>
          </a:prstGeom>
          <a:solidFill>
            <a:srgbClr val="FFCCCC"/>
          </a:solidFill>
          <a:ln>
            <a:solidFill>
              <a:srgbClr val="C00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539" name="TextBox 14"/>
          <p:cNvSpPr txBox="1">
            <a:spLocks noChangeArrowheads="1"/>
          </p:cNvSpPr>
          <p:nvPr/>
        </p:nvSpPr>
        <p:spPr bwMode="auto">
          <a:xfrm>
            <a:off x="2357438" y="5643563"/>
            <a:ext cx="4429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/>
              <a:t>Проверь себя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6390" grpId="0"/>
      <p:bldP spid="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1" descr="Рисунок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44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214282" y="357166"/>
            <a:ext cx="8715436" cy="919170"/>
          </a:xfrm>
          <a:prstGeom prst="rect">
            <a:avLst/>
          </a:prstGeom>
        </p:spPr>
        <p:txBody>
          <a:bodyPr wrap="none" fromWordArt="1">
            <a:prstTxWarp prst="textChevronInverted">
              <a:avLst/>
            </a:prstTxWarp>
            <a:scene3d>
              <a:camera prst="legacyObliqueTopRight"/>
              <a:lightRig rig="freezing" dir="b"/>
            </a:scene3d>
            <a:sp3d extrusionH="412750" contourW="50800" prstMaterial="plastic">
              <a:bevelT w="44450" h="12700" prst="relaxedInset"/>
              <a:bevelB w="38100" h="50800"/>
              <a:extrusionClr>
                <a:srgbClr val="FF9966"/>
              </a:extrusionClr>
              <a:contourClr>
                <a:srgbClr val="990033"/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>
                <a:ln w="38100">
                  <a:solidFill>
                    <a:srgbClr val="996633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99"/>
                    </a:gs>
                    <a:gs pos="100000">
                      <a:srgbClr val="FFCC00"/>
                    </a:gs>
                  </a:gsLst>
                  <a:path path="rect">
                    <a:fillToRect r="100000" b="100000"/>
                  </a:path>
                </a:gradFill>
                <a:latin typeface="Impact"/>
              </a:rPr>
              <a:t>КТО  так   говорил?</a:t>
            </a:r>
            <a:endParaRPr lang="ru-RU" sz="3600" b="1" kern="10" dirty="0">
              <a:ln w="38100" cmpd="thickThin">
                <a:solidFill>
                  <a:srgbClr val="FF7C8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CC99"/>
                  </a:gs>
                  <a:gs pos="100000">
                    <a:srgbClr val="FFCC00"/>
                  </a:gs>
                </a:gsLst>
                <a:path path="rect">
                  <a:fillToRect r="100000" b="100000"/>
                </a:path>
              </a:gradFill>
              <a:latin typeface="Impact"/>
            </a:endParaRPr>
          </a:p>
        </p:txBody>
      </p:sp>
      <p:pic>
        <p:nvPicPr>
          <p:cNvPr id="23556" name="Рисунок 6" descr="oval frame swirly vintage graphicsfairy red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38" y="1214438"/>
            <a:ext cx="8389937" cy="582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Овал 8"/>
          <p:cNvSpPr/>
          <p:nvPr/>
        </p:nvSpPr>
        <p:spPr>
          <a:xfrm>
            <a:off x="1571625" y="2071688"/>
            <a:ext cx="6215063" cy="4071937"/>
          </a:xfrm>
          <a:prstGeom prst="ellipse">
            <a:avLst/>
          </a:prstGeom>
          <a:solidFill>
            <a:schemeClr val="bg1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3200" b="1" dirty="0">
              <a:solidFill>
                <a:srgbClr val="990099"/>
              </a:solidFill>
            </a:endParaRPr>
          </a:p>
        </p:txBody>
      </p:sp>
      <p:sp>
        <p:nvSpPr>
          <p:cNvPr id="17414" name="Прямоугольник 7"/>
          <p:cNvSpPr>
            <a:spLocks noChangeArrowheads="1"/>
          </p:cNvSpPr>
          <p:nvPr/>
        </p:nvSpPr>
        <p:spPr bwMode="auto">
          <a:xfrm>
            <a:off x="2455863" y="3244850"/>
            <a:ext cx="423227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«Соседушка, мой свет! </a:t>
            </a:r>
          </a:p>
          <a:p>
            <a:pPr algn="ctr"/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Пожалуйста, покушай…»</a:t>
            </a:r>
          </a:p>
        </p:txBody>
      </p:sp>
      <p:pic>
        <p:nvPicPr>
          <p:cNvPr id="17415" name="Рисунок 10" descr="73382401_A_M_Kanevskiy_Illyustraciya_k_basne_Kruylova_Demyanova_uha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5984" y="2857496"/>
            <a:ext cx="3000396" cy="20572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ar27.gif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9900">
                <a:tint val="45000"/>
                <a:satMod val="400000"/>
              </a:srgbClr>
            </a:duotone>
            <a:lum contrast="30000"/>
          </a:blip>
          <a:stretch>
            <a:fillRect/>
          </a:stretch>
        </p:blipFill>
        <p:spPr>
          <a:xfrm>
            <a:off x="8001024" y="5857892"/>
            <a:ext cx="685804" cy="685804"/>
          </a:xfrm>
          <a:prstGeom prst="rect">
            <a:avLst/>
          </a:prstGeom>
          <a:ln w="190500" cap="sq">
            <a:solidFill>
              <a:srgbClr val="990033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1" name="Прямоугольник 10"/>
          <p:cNvSpPr/>
          <p:nvPr/>
        </p:nvSpPr>
        <p:spPr>
          <a:xfrm>
            <a:off x="5715008" y="3500438"/>
            <a:ext cx="1962781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cap="all" dirty="0">
                <a:ln/>
                <a:solidFill>
                  <a:srgbClr val="CC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Демьян</a:t>
            </a:r>
          </a:p>
        </p:txBody>
      </p:sp>
      <p:sp>
        <p:nvSpPr>
          <p:cNvPr id="13" name="Овал 12"/>
          <p:cNvSpPr/>
          <p:nvPr/>
        </p:nvSpPr>
        <p:spPr bwMode="auto">
          <a:xfrm>
            <a:off x="4214813" y="5072063"/>
            <a:ext cx="785812" cy="642937"/>
          </a:xfrm>
          <a:prstGeom prst="ellipse">
            <a:avLst/>
          </a:prstGeom>
          <a:solidFill>
            <a:srgbClr val="FFCCCC"/>
          </a:solidFill>
          <a:ln>
            <a:solidFill>
              <a:srgbClr val="C00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563" name="TextBox 13"/>
          <p:cNvSpPr txBox="1">
            <a:spLocks noChangeArrowheads="1"/>
          </p:cNvSpPr>
          <p:nvPr/>
        </p:nvSpPr>
        <p:spPr bwMode="auto">
          <a:xfrm>
            <a:off x="2357438" y="5643563"/>
            <a:ext cx="4429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/>
              <a:t>Проверь себя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7414" grpId="0"/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Рисунок 1" descr="Рисунок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44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214282" y="357166"/>
            <a:ext cx="8715436" cy="919170"/>
          </a:xfrm>
          <a:prstGeom prst="rect">
            <a:avLst/>
          </a:prstGeom>
        </p:spPr>
        <p:txBody>
          <a:bodyPr wrap="none" fromWordArt="1">
            <a:prstTxWarp prst="textChevronInverted">
              <a:avLst/>
            </a:prstTxWarp>
            <a:scene3d>
              <a:camera prst="legacyObliqueTopRight"/>
              <a:lightRig rig="freezing" dir="b"/>
            </a:scene3d>
            <a:sp3d extrusionH="412750" contourW="50800" prstMaterial="plastic">
              <a:bevelT w="44450" h="12700" prst="relaxedInset"/>
              <a:bevelB w="38100" h="50800"/>
              <a:extrusionClr>
                <a:srgbClr val="FF9966"/>
              </a:extrusionClr>
              <a:contourClr>
                <a:srgbClr val="990033"/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>
                <a:ln w="38100">
                  <a:solidFill>
                    <a:srgbClr val="996633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99"/>
                    </a:gs>
                    <a:gs pos="100000">
                      <a:srgbClr val="FFCC00"/>
                    </a:gs>
                  </a:gsLst>
                  <a:path path="rect">
                    <a:fillToRect r="100000" b="100000"/>
                  </a:path>
                </a:gradFill>
                <a:latin typeface="Impact"/>
              </a:rPr>
              <a:t>Я  ЗНАЮ    БАСНЮ</a:t>
            </a:r>
            <a:endParaRPr lang="ru-RU" sz="3600" b="1" kern="10" dirty="0">
              <a:ln w="38100" cmpd="thickThin">
                <a:solidFill>
                  <a:srgbClr val="FF7C8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CC99"/>
                  </a:gs>
                  <a:gs pos="100000">
                    <a:srgbClr val="FFCC00"/>
                  </a:gs>
                </a:gsLst>
                <a:path path="rect">
                  <a:fillToRect r="100000" b="100000"/>
                </a:path>
              </a:gradFill>
              <a:latin typeface="Impact"/>
            </a:endParaRPr>
          </a:p>
        </p:txBody>
      </p:sp>
      <p:pic>
        <p:nvPicPr>
          <p:cNvPr id="24580" name="Рисунок 6" descr="oval frame swirly vintage graphicsfairy red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38" y="1214438"/>
            <a:ext cx="8389937" cy="582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Овал 8"/>
          <p:cNvSpPr/>
          <p:nvPr/>
        </p:nvSpPr>
        <p:spPr>
          <a:xfrm>
            <a:off x="1571625" y="2071688"/>
            <a:ext cx="6215063" cy="4071937"/>
          </a:xfrm>
          <a:prstGeom prst="ellipse">
            <a:avLst/>
          </a:prstGeom>
          <a:solidFill>
            <a:schemeClr val="bg1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3200" b="1" dirty="0">
              <a:solidFill>
                <a:srgbClr val="990099"/>
              </a:solidFill>
            </a:endParaRPr>
          </a:p>
        </p:txBody>
      </p:sp>
      <p:sp>
        <p:nvSpPr>
          <p:cNvPr id="18438" name="Прямоугольник 9"/>
          <p:cNvSpPr>
            <a:spLocks noChangeArrowheads="1"/>
          </p:cNvSpPr>
          <p:nvPr/>
        </p:nvSpPr>
        <p:spPr bwMode="auto">
          <a:xfrm>
            <a:off x="1643063" y="2714625"/>
            <a:ext cx="5929312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990099"/>
                </a:solidFill>
                <a:latin typeface="Georgia" pitchFamily="18" charset="0"/>
              </a:rPr>
              <a:t>      </a:t>
            </a:r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Когда в товарищах           согласья нет, </a:t>
            </a:r>
          </a:p>
          <a:p>
            <a:pPr algn="ctr"/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На лад их дело не пойдёт,</a:t>
            </a:r>
          </a:p>
          <a:p>
            <a:pPr algn="ctr"/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И выйдет из него не дело, только мука</a:t>
            </a:r>
          </a:p>
        </p:txBody>
      </p:sp>
      <p:pic>
        <p:nvPicPr>
          <p:cNvPr id="8" name="Рисунок 7" descr="ar27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9900">
                <a:tint val="45000"/>
                <a:satMod val="400000"/>
              </a:srgbClr>
            </a:duotone>
            <a:lum contrast="30000"/>
          </a:blip>
          <a:stretch>
            <a:fillRect/>
          </a:stretch>
        </p:blipFill>
        <p:spPr>
          <a:xfrm>
            <a:off x="8001024" y="5857892"/>
            <a:ext cx="685804" cy="685804"/>
          </a:xfrm>
          <a:prstGeom prst="rect">
            <a:avLst/>
          </a:prstGeom>
          <a:ln w="190500" cap="sq">
            <a:solidFill>
              <a:srgbClr val="990033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0" name="Прямоугольник 9"/>
          <p:cNvSpPr/>
          <p:nvPr/>
        </p:nvSpPr>
        <p:spPr>
          <a:xfrm>
            <a:off x="2285984" y="2786058"/>
            <a:ext cx="4657814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cap="all" dirty="0">
                <a:ln/>
                <a:solidFill>
                  <a:srgbClr val="CC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Лебедь, щука и рак</a:t>
            </a:r>
          </a:p>
        </p:txBody>
      </p:sp>
      <p:pic>
        <p:nvPicPr>
          <p:cNvPr id="14" name="Рисунок 13" descr="08547-ad2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000496" y="3429000"/>
            <a:ext cx="1214446" cy="16510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Овал 11"/>
          <p:cNvSpPr/>
          <p:nvPr/>
        </p:nvSpPr>
        <p:spPr bwMode="auto">
          <a:xfrm>
            <a:off x="4214813" y="5072063"/>
            <a:ext cx="785812" cy="642937"/>
          </a:xfrm>
          <a:prstGeom prst="ellipse">
            <a:avLst/>
          </a:prstGeom>
          <a:solidFill>
            <a:srgbClr val="FFCCCC"/>
          </a:solidFill>
          <a:ln>
            <a:solidFill>
              <a:srgbClr val="C00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587" name="TextBox 12"/>
          <p:cNvSpPr txBox="1">
            <a:spLocks noChangeArrowheads="1"/>
          </p:cNvSpPr>
          <p:nvPr/>
        </p:nvSpPr>
        <p:spPr bwMode="auto">
          <a:xfrm>
            <a:off x="2357438" y="5643563"/>
            <a:ext cx="4429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/>
              <a:t>Проверь себя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8438" grpId="0"/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Рисунок 1" descr="Рисунок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44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214282" y="357166"/>
            <a:ext cx="8715436" cy="919170"/>
          </a:xfrm>
          <a:prstGeom prst="rect">
            <a:avLst/>
          </a:prstGeom>
        </p:spPr>
        <p:txBody>
          <a:bodyPr wrap="none" fromWordArt="1">
            <a:prstTxWarp prst="textChevronInverted">
              <a:avLst/>
            </a:prstTxWarp>
            <a:scene3d>
              <a:camera prst="legacyObliqueTopRight"/>
              <a:lightRig rig="freezing" dir="b"/>
            </a:scene3d>
            <a:sp3d extrusionH="412750" contourW="50800" prstMaterial="plastic">
              <a:bevelT w="44450" h="12700" prst="relaxedInset"/>
              <a:bevelB w="38100" h="50800"/>
              <a:extrusionClr>
                <a:srgbClr val="FF9966"/>
              </a:extrusionClr>
              <a:contourClr>
                <a:srgbClr val="990033"/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>
                <a:ln w="38100">
                  <a:solidFill>
                    <a:srgbClr val="996633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99"/>
                    </a:gs>
                    <a:gs pos="100000">
                      <a:srgbClr val="FFCC00"/>
                    </a:gs>
                  </a:gsLst>
                  <a:path path="rect">
                    <a:fillToRect r="100000" b="100000"/>
                  </a:path>
                </a:gradFill>
                <a:latin typeface="Impact"/>
              </a:rPr>
              <a:t>Я  ЗНАЮ    БАСНЮ</a:t>
            </a:r>
            <a:endParaRPr lang="ru-RU" sz="3600" b="1" kern="10" dirty="0">
              <a:ln w="38100" cmpd="thickThin">
                <a:solidFill>
                  <a:srgbClr val="FF7C8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CC99"/>
                  </a:gs>
                  <a:gs pos="100000">
                    <a:srgbClr val="FFCC00"/>
                  </a:gs>
                </a:gsLst>
                <a:path path="rect">
                  <a:fillToRect r="100000" b="100000"/>
                </a:path>
              </a:gradFill>
              <a:latin typeface="Impact"/>
            </a:endParaRPr>
          </a:p>
        </p:txBody>
      </p:sp>
      <p:pic>
        <p:nvPicPr>
          <p:cNvPr id="25604" name="Рисунок 6" descr="oval frame swirly vintage graphicsfairy red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38" y="1214438"/>
            <a:ext cx="8389937" cy="582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Овал 8"/>
          <p:cNvSpPr/>
          <p:nvPr/>
        </p:nvSpPr>
        <p:spPr>
          <a:xfrm>
            <a:off x="1571625" y="2071688"/>
            <a:ext cx="6215063" cy="4071937"/>
          </a:xfrm>
          <a:prstGeom prst="ellipse">
            <a:avLst/>
          </a:prstGeom>
          <a:solidFill>
            <a:schemeClr val="bg1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3200" b="1" dirty="0">
              <a:solidFill>
                <a:srgbClr val="990099"/>
              </a:solidFill>
            </a:endParaRPr>
          </a:p>
        </p:txBody>
      </p:sp>
      <p:pic>
        <p:nvPicPr>
          <p:cNvPr id="7" name="Рисунок 6" descr="ar27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9900">
                <a:tint val="45000"/>
                <a:satMod val="400000"/>
              </a:srgbClr>
            </a:duotone>
            <a:lum contrast="30000"/>
          </a:blip>
          <a:stretch>
            <a:fillRect/>
          </a:stretch>
        </p:blipFill>
        <p:spPr>
          <a:xfrm>
            <a:off x="8001024" y="5857892"/>
            <a:ext cx="685804" cy="685804"/>
          </a:xfrm>
          <a:prstGeom prst="rect">
            <a:avLst/>
          </a:prstGeom>
          <a:ln w="190500" cap="sq">
            <a:solidFill>
              <a:srgbClr val="990033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Прямоугольник 9"/>
          <p:cNvSpPr>
            <a:spLocks noChangeArrowheads="1"/>
          </p:cNvSpPr>
          <p:nvPr/>
        </p:nvSpPr>
        <p:spPr bwMode="auto">
          <a:xfrm>
            <a:off x="1643063" y="2714625"/>
            <a:ext cx="5929312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990099"/>
                </a:solidFill>
                <a:latin typeface="Georgia" pitchFamily="18" charset="0"/>
              </a:rPr>
              <a:t>      </a:t>
            </a:r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А вы, друзья, как ни садитесь,</a:t>
            </a:r>
          </a:p>
          <a:p>
            <a:pPr algn="ctr"/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Всё в музыканты </a:t>
            </a:r>
          </a:p>
          <a:p>
            <a:pPr algn="ctr"/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Не годитесь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589704" y="2786058"/>
            <a:ext cx="2050369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cap="all" dirty="0">
                <a:ln/>
                <a:solidFill>
                  <a:srgbClr val="CC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квартет</a:t>
            </a:r>
          </a:p>
        </p:txBody>
      </p:sp>
      <p:pic>
        <p:nvPicPr>
          <p:cNvPr id="11" name="Рисунок 10" descr="135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00430" y="3357562"/>
            <a:ext cx="2143140" cy="16498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Овал 12"/>
          <p:cNvSpPr/>
          <p:nvPr/>
        </p:nvSpPr>
        <p:spPr bwMode="auto">
          <a:xfrm>
            <a:off x="4214813" y="5072063"/>
            <a:ext cx="785812" cy="642937"/>
          </a:xfrm>
          <a:prstGeom prst="ellipse">
            <a:avLst/>
          </a:prstGeom>
          <a:solidFill>
            <a:srgbClr val="FFCCCC"/>
          </a:solidFill>
          <a:ln>
            <a:solidFill>
              <a:srgbClr val="C00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611" name="TextBox 13"/>
          <p:cNvSpPr txBox="1">
            <a:spLocks noChangeArrowheads="1"/>
          </p:cNvSpPr>
          <p:nvPr/>
        </p:nvSpPr>
        <p:spPr bwMode="auto">
          <a:xfrm>
            <a:off x="2357438" y="5643563"/>
            <a:ext cx="4429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/>
              <a:t>Проверь себя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8" grpId="0"/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Рисунок 1" descr="Рисунок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44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214282" y="357166"/>
            <a:ext cx="8715436" cy="919170"/>
          </a:xfrm>
          <a:prstGeom prst="rect">
            <a:avLst/>
          </a:prstGeom>
        </p:spPr>
        <p:txBody>
          <a:bodyPr wrap="none" fromWordArt="1">
            <a:prstTxWarp prst="textChevronInverted">
              <a:avLst/>
            </a:prstTxWarp>
            <a:scene3d>
              <a:camera prst="legacyObliqueTopRight"/>
              <a:lightRig rig="freezing" dir="b"/>
            </a:scene3d>
            <a:sp3d extrusionH="412750" contourW="50800" prstMaterial="plastic">
              <a:bevelT w="44450" h="12700" prst="relaxedInset"/>
              <a:bevelB w="38100" h="50800"/>
              <a:extrusionClr>
                <a:srgbClr val="FF9966"/>
              </a:extrusionClr>
              <a:contourClr>
                <a:srgbClr val="990033"/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>
                <a:ln w="38100">
                  <a:solidFill>
                    <a:srgbClr val="996633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99"/>
                    </a:gs>
                    <a:gs pos="100000">
                      <a:srgbClr val="FFCC00"/>
                    </a:gs>
                  </a:gsLst>
                  <a:path path="rect">
                    <a:fillToRect r="100000" b="100000"/>
                  </a:path>
                </a:gradFill>
                <a:latin typeface="Impact"/>
              </a:rPr>
              <a:t>Я  ЗНАЮ    БАСНЮ</a:t>
            </a:r>
            <a:endParaRPr lang="ru-RU" sz="3600" b="1" kern="10" dirty="0">
              <a:ln w="38100" cmpd="thickThin">
                <a:solidFill>
                  <a:srgbClr val="FF7C8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CC99"/>
                  </a:gs>
                  <a:gs pos="100000">
                    <a:srgbClr val="FFCC00"/>
                  </a:gs>
                </a:gsLst>
                <a:path path="rect">
                  <a:fillToRect r="100000" b="100000"/>
                </a:path>
              </a:gradFill>
              <a:latin typeface="Impact"/>
            </a:endParaRPr>
          </a:p>
        </p:txBody>
      </p:sp>
      <p:pic>
        <p:nvPicPr>
          <p:cNvPr id="26628" name="Рисунок 6" descr="oval frame swirly vintage graphicsfairy red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38" y="1214438"/>
            <a:ext cx="8389937" cy="582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Овал 8"/>
          <p:cNvSpPr/>
          <p:nvPr/>
        </p:nvSpPr>
        <p:spPr>
          <a:xfrm>
            <a:off x="1571625" y="2071688"/>
            <a:ext cx="6215063" cy="4071937"/>
          </a:xfrm>
          <a:prstGeom prst="ellipse">
            <a:avLst/>
          </a:prstGeom>
          <a:solidFill>
            <a:schemeClr val="bg1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3200" b="1" dirty="0">
              <a:solidFill>
                <a:srgbClr val="990099"/>
              </a:solidFill>
            </a:endParaRPr>
          </a:p>
        </p:txBody>
      </p:sp>
      <p:pic>
        <p:nvPicPr>
          <p:cNvPr id="7" name="Рисунок 6" descr="ar27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9900">
                <a:tint val="45000"/>
                <a:satMod val="400000"/>
              </a:srgbClr>
            </a:duotone>
            <a:lum contrast="30000"/>
          </a:blip>
          <a:stretch>
            <a:fillRect/>
          </a:stretch>
        </p:blipFill>
        <p:spPr>
          <a:xfrm>
            <a:off x="8001024" y="5857892"/>
            <a:ext cx="685804" cy="685804"/>
          </a:xfrm>
          <a:prstGeom prst="rect">
            <a:avLst/>
          </a:prstGeom>
          <a:ln w="190500" cap="sq">
            <a:solidFill>
              <a:srgbClr val="990033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Прямоугольник 9"/>
          <p:cNvSpPr>
            <a:spLocks noChangeArrowheads="1"/>
          </p:cNvSpPr>
          <p:nvPr/>
        </p:nvSpPr>
        <p:spPr bwMode="auto">
          <a:xfrm>
            <a:off x="1643063" y="2714625"/>
            <a:ext cx="5929312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990099"/>
                </a:solidFill>
                <a:latin typeface="Georgia" pitchFamily="18" charset="0"/>
              </a:rPr>
              <a:t>    «</a:t>
            </a:r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Таких примеров много</a:t>
            </a:r>
          </a:p>
          <a:p>
            <a:pPr algn="ctr"/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в мире:</a:t>
            </a:r>
          </a:p>
          <a:p>
            <a:pPr algn="ctr"/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Не любит узнавать никто себя в сатире.»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143108" y="2714620"/>
            <a:ext cx="4983031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cap="all" dirty="0">
                <a:ln/>
                <a:solidFill>
                  <a:srgbClr val="CC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Зеркало и обезьяна</a:t>
            </a:r>
          </a:p>
        </p:txBody>
      </p:sp>
      <p:pic>
        <p:nvPicPr>
          <p:cNvPr id="11" name="Рисунок 10" descr="08lab0opo125659434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071934" y="3429000"/>
            <a:ext cx="1027213" cy="15716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Овал 11"/>
          <p:cNvSpPr/>
          <p:nvPr/>
        </p:nvSpPr>
        <p:spPr bwMode="auto">
          <a:xfrm>
            <a:off x="4214813" y="5072063"/>
            <a:ext cx="785812" cy="642937"/>
          </a:xfrm>
          <a:prstGeom prst="ellipse">
            <a:avLst/>
          </a:prstGeom>
          <a:solidFill>
            <a:srgbClr val="FFCCCC"/>
          </a:solidFill>
          <a:ln>
            <a:solidFill>
              <a:srgbClr val="C00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635" name="TextBox 14"/>
          <p:cNvSpPr txBox="1">
            <a:spLocks noChangeArrowheads="1"/>
          </p:cNvSpPr>
          <p:nvPr/>
        </p:nvSpPr>
        <p:spPr bwMode="auto">
          <a:xfrm>
            <a:off x="2357438" y="5643563"/>
            <a:ext cx="4429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/>
              <a:t>Проверь себя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8" grpId="0"/>
      <p:bldP spid="1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Рисунок 1" descr="Рисунок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44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214282" y="357166"/>
            <a:ext cx="8715436" cy="919170"/>
          </a:xfrm>
          <a:prstGeom prst="rect">
            <a:avLst/>
          </a:prstGeom>
        </p:spPr>
        <p:txBody>
          <a:bodyPr wrap="none" fromWordArt="1">
            <a:prstTxWarp prst="textChevronInverted">
              <a:avLst/>
            </a:prstTxWarp>
            <a:scene3d>
              <a:camera prst="legacyObliqueTopRight"/>
              <a:lightRig rig="freezing" dir="b"/>
            </a:scene3d>
            <a:sp3d extrusionH="412750" contourW="50800" prstMaterial="plastic">
              <a:bevelT w="44450" h="12700" prst="relaxedInset"/>
              <a:bevelB w="38100" h="50800"/>
              <a:extrusionClr>
                <a:srgbClr val="FF9966"/>
              </a:extrusionClr>
              <a:contourClr>
                <a:srgbClr val="990033"/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>
                <a:ln w="38100">
                  <a:solidFill>
                    <a:srgbClr val="996633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99"/>
                    </a:gs>
                    <a:gs pos="100000">
                      <a:srgbClr val="FFCC00"/>
                    </a:gs>
                  </a:gsLst>
                  <a:path path="rect">
                    <a:fillToRect r="100000" b="100000"/>
                  </a:path>
                </a:gradFill>
                <a:latin typeface="Impact"/>
              </a:rPr>
              <a:t>Я  ЗНАЮ    БАСНЮ</a:t>
            </a:r>
            <a:endParaRPr lang="ru-RU" sz="3600" b="1" kern="10" dirty="0">
              <a:ln w="38100" cmpd="thickThin">
                <a:solidFill>
                  <a:srgbClr val="FF7C8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CC99"/>
                  </a:gs>
                  <a:gs pos="100000">
                    <a:srgbClr val="FFCC00"/>
                  </a:gs>
                </a:gsLst>
                <a:path path="rect">
                  <a:fillToRect r="100000" b="100000"/>
                </a:path>
              </a:gradFill>
              <a:latin typeface="Impact"/>
            </a:endParaRPr>
          </a:p>
        </p:txBody>
      </p:sp>
      <p:pic>
        <p:nvPicPr>
          <p:cNvPr id="27652" name="Рисунок 6" descr="oval frame swirly vintage graphicsfairy red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38" y="1214438"/>
            <a:ext cx="8389937" cy="582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Овал 8"/>
          <p:cNvSpPr/>
          <p:nvPr/>
        </p:nvSpPr>
        <p:spPr>
          <a:xfrm>
            <a:off x="1571625" y="2071688"/>
            <a:ext cx="6215063" cy="4071937"/>
          </a:xfrm>
          <a:prstGeom prst="ellipse">
            <a:avLst/>
          </a:prstGeom>
          <a:solidFill>
            <a:schemeClr val="bg1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3200" b="1" dirty="0">
              <a:solidFill>
                <a:srgbClr val="990099"/>
              </a:solidFill>
            </a:endParaRPr>
          </a:p>
        </p:txBody>
      </p:sp>
      <p:pic>
        <p:nvPicPr>
          <p:cNvPr id="7" name="Рисунок 6" descr="ar27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9900">
                <a:tint val="45000"/>
                <a:satMod val="400000"/>
              </a:srgbClr>
            </a:duotone>
            <a:lum contrast="30000"/>
          </a:blip>
          <a:stretch>
            <a:fillRect/>
          </a:stretch>
        </p:blipFill>
        <p:spPr>
          <a:xfrm>
            <a:off x="8001024" y="5857892"/>
            <a:ext cx="685804" cy="685804"/>
          </a:xfrm>
          <a:prstGeom prst="rect">
            <a:avLst/>
          </a:prstGeom>
          <a:ln w="190500" cap="sq">
            <a:solidFill>
              <a:srgbClr val="990033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Прямоугольник 9"/>
          <p:cNvSpPr>
            <a:spLocks noChangeArrowheads="1"/>
          </p:cNvSpPr>
          <p:nvPr/>
        </p:nvSpPr>
        <p:spPr bwMode="auto">
          <a:xfrm>
            <a:off x="1643063" y="2714625"/>
            <a:ext cx="5929312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990099"/>
                </a:solidFill>
                <a:latin typeface="Georgia" pitchFamily="18" charset="0"/>
              </a:rPr>
              <a:t>    «</a:t>
            </a:r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Друзья! </a:t>
            </a:r>
          </a:p>
          <a:p>
            <a:pPr algn="ctr"/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Хоть вы охрипните,</a:t>
            </a:r>
          </a:p>
          <a:p>
            <a:pPr algn="ctr"/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Хваля друг дружку,-</a:t>
            </a:r>
          </a:p>
          <a:p>
            <a:pPr algn="ctr"/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Всё ваша музыка плоха!»</a:t>
            </a:r>
          </a:p>
          <a:p>
            <a:pPr algn="ctr"/>
            <a:endParaRPr lang="ru-RU" sz="3200" b="1">
              <a:solidFill>
                <a:srgbClr val="990099"/>
              </a:solidFill>
              <a:latin typeface="Monotype Corsiva" pitchFamily="66" charset="0"/>
            </a:endParaRPr>
          </a:p>
        </p:txBody>
      </p:sp>
      <p:pic>
        <p:nvPicPr>
          <p:cNvPr id="11" name="Рисунок 10" descr="11i300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786182" y="3286124"/>
            <a:ext cx="1500198" cy="17573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2571736" y="2643182"/>
            <a:ext cx="4044248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cap="all" dirty="0">
                <a:ln/>
                <a:solidFill>
                  <a:srgbClr val="CC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Кукушка и петух</a:t>
            </a:r>
          </a:p>
        </p:txBody>
      </p:sp>
      <p:sp>
        <p:nvSpPr>
          <p:cNvPr id="10" name="Овал 9"/>
          <p:cNvSpPr/>
          <p:nvPr/>
        </p:nvSpPr>
        <p:spPr bwMode="auto">
          <a:xfrm>
            <a:off x="4214813" y="5072063"/>
            <a:ext cx="785812" cy="642937"/>
          </a:xfrm>
          <a:prstGeom prst="ellipse">
            <a:avLst/>
          </a:prstGeom>
          <a:solidFill>
            <a:srgbClr val="FFCCCC"/>
          </a:solidFill>
          <a:ln>
            <a:solidFill>
              <a:srgbClr val="C00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659" name="TextBox 14"/>
          <p:cNvSpPr txBox="1">
            <a:spLocks noChangeArrowheads="1"/>
          </p:cNvSpPr>
          <p:nvPr/>
        </p:nvSpPr>
        <p:spPr bwMode="auto">
          <a:xfrm>
            <a:off x="2357438" y="5643563"/>
            <a:ext cx="4429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/>
              <a:t>Проверь себя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Рисунок 1" descr="Рисунок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44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214282" y="357166"/>
            <a:ext cx="8715436" cy="919170"/>
          </a:xfrm>
          <a:prstGeom prst="rect">
            <a:avLst/>
          </a:prstGeom>
        </p:spPr>
        <p:txBody>
          <a:bodyPr wrap="none" fromWordArt="1">
            <a:prstTxWarp prst="textChevronInverted">
              <a:avLst/>
            </a:prstTxWarp>
            <a:scene3d>
              <a:camera prst="legacyObliqueTopRight"/>
              <a:lightRig rig="freezing" dir="b"/>
            </a:scene3d>
            <a:sp3d extrusionH="412750" contourW="50800" prstMaterial="plastic">
              <a:bevelT w="44450" h="12700" prst="relaxedInset"/>
              <a:bevelB w="38100" h="50800"/>
              <a:extrusionClr>
                <a:srgbClr val="FF9966"/>
              </a:extrusionClr>
              <a:contourClr>
                <a:srgbClr val="990033"/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>
                <a:ln w="38100">
                  <a:solidFill>
                    <a:srgbClr val="996633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99"/>
                    </a:gs>
                    <a:gs pos="100000">
                      <a:srgbClr val="FFCC00"/>
                    </a:gs>
                  </a:gsLst>
                  <a:path path="rect">
                    <a:fillToRect r="100000" b="100000"/>
                  </a:path>
                </a:gradFill>
                <a:latin typeface="Impact"/>
              </a:rPr>
              <a:t>Я  ЗНАЮ    БАСНЮ</a:t>
            </a:r>
            <a:endParaRPr lang="ru-RU" sz="3600" b="1" kern="10" dirty="0">
              <a:ln w="38100" cmpd="thickThin">
                <a:solidFill>
                  <a:srgbClr val="FF7C8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CC99"/>
                  </a:gs>
                  <a:gs pos="100000">
                    <a:srgbClr val="FFCC00"/>
                  </a:gs>
                </a:gsLst>
                <a:path path="rect">
                  <a:fillToRect r="100000" b="100000"/>
                </a:path>
              </a:gradFill>
              <a:latin typeface="Impact"/>
            </a:endParaRPr>
          </a:p>
        </p:txBody>
      </p:sp>
      <p:pic>
        <p:nvPicPr>
          <p:cNvPr id="28676" name="Рисунок 6" descr="oval frame swirly vintage graphicsfairy red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38" y="1214438"/>
            <a:ext cx="8389937" cy="582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Овал 8"/>
          <p:cNvSpPr/>
          <p:nvPr/>
        </p:nvSpPr>
        <p:spPr>
          <a:xfrm>
            <a:off x="1571625" y="2071688"/>
            <a:ext cx="6215063" cy="4071937"/>
          </a:xfrm>
          <a:prstGeom prst="ellipse">
            <a:avLst/>
          </a:prstGeom>
          <a:solidFill>
            <a:schemeClr val="bg1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3200" b="1" dirty="0">
              <a:solidFill>
                <a:srgbClr val="990099"/>
              </a:solidFill>
            </a:endParaRPr>
          </a:p>
        </p:txBody>
      </p:sp>
      <p:pic>
        <p:nvPicPr>
          <p:cNvPr id="7" name="Рисунок 6" descr="ar27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9900">
                <a:tint val="45000"/>
                <a:satMod val="400000"/>
              </a:srgbClr>
            </a:duotone>
            <a:lum contrast="30000"/>
          </a:blip>
          <a:stretch>
            <a:fillRect/>
          </a:stretch>
        </p:blipFill>
        <p:spPr>
          <a:xfrm>
            <a:off x="8001024" y="5857892"/>
            <a:ext cx="685804" cy="685804"/>
          </a:xfrm>
          <a:prstGeom prst="rect">
            <a:avLst/>
          </a:prstGeom>
          <a:ln w="190500" cap="sq">
            <a:solidFill>
              <a:srgbClr val="990033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Прямоугольник 9"/>
          <p:cNvSpPr>
            <a:spLocks noChangeArrowheads="1"/>
          </p:cNvSpPr>
          <p:nvPr/>
        </p:nvSpPr>
        <p:spPr bwMode="auto">
          <a:xfrm>
            <a:off x="1643063" y="2714625"/>
            <a:ext cx="5929312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990099"/>
                </a:solidFill>
                <a:latin typeface="Georgia" pitchFamily="18" charset="0"/>
              </a:rPr>
              <a:t> «</a:t>
            </a:r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Как  ни полезна  вещь,-</a:t>
            </a:r>
          </a:p>
          <a:p>
            <a:pPr algn="ctr"/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цены не зная ей,</a:t>
            </a:r>
          </a:p>
          <a:p>
            <a:pPr algn="ctr"/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Невежда про неё свой толк </a:t>
            </a:r>
          </a:p>
          <a:p>
            <a:pPr algn="ctr"/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 всё к худу клонит»</a:t>
            </a:r>
          </a:p>
          <a:p>
            <a:pPr algn="ctr"/>
            <a:endParaRPr lang="ru-RU" sz="3200" b="1">
              <a:solidFill>
                <a:srgbClr val="990099"/>
              </a:solidFill>
              <a:latin typeface="Monotype Corsiva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28860" y="2571744"/>
            <a:ext cx="4377544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cap="all" dirty="0">
                <a:ln/>
                <a:solidFill>
                  <a:srgbClr val="CC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Мартышка и очки</a:t>
            </a:r>
          </a:p>
        </p:txBody>
      </p:sp>
      <p:pic>
        <p:nvPicPr>
          <p:cNvPr id="11" name="Рисунок 10" descr="post-341818-131538738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714744" y="3214686"/>
            <a:ext cx="1857388" cy="1857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Овал 12"/>
          <p:cNvSpPr/>
          <p:nvPr/>
        </p:nvSpPr>
        <p:spPr bwMode="auto">
          <a:xfrm>
            <a:off x="4214813" y="5072063"/>
            <a:ext cx="785812" cy="642937"/>
          </a:xfrm>
          <a:prstGeom prst="ellipse">
            <a:avLst/>
          </a:prstGeom>
          <a:solidFill>
            <a:srgbClr val="FFCCCC"/>
          </a:solidFill>
          <a:ln>
            <a:solidFill>
              <a:srgbClr val="C00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683" name="TextBox 13"/>
          <p:cNvSpPr txBox="1">
            <a:spLocks noChangeArrowheads="1"/>
          </p:cNvSpPr>
          <p:nvPr/>
        </p:nvSpPr>
        <p:spPr bwMode="auto">
          <a:xfrm>
            <a:off x="2357438" y="5643563"/>
            <a:ext cx="4429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/>
              <a:t>Проверь себя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8" grpId="0"/>
      <p:bldP spid="1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Рисунок 1" descr="Рисунок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44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214282" y="357166"/>
            <a:ext cx="8715436" cy="919170"/>
          </a:xfrm>
          <a:prstGeom prst="rect">
            <a:avLst/>
          </a:prstGeom>
        </p:spPr>
        <p:txBody>
          <a:bodyPr wrap="none" fromWordArt="1">
            <a:prstTxWarp prst="textChevronInverted">
              <a:avLst/>
            </a:prstTxWarp>
            <a:scene3d>
              <a:camera prst="legacyObliqueTopRight"/>
              <a:lightRig rig="freezing" dir="b"/>
            </a:scene3d>
            <a:sp3d extrusionH="412750" contourW="50800" prstMaterial="plastic">
              <a:bevelT w="44450" h="12700" prst="relaxedInset"/>
              <a:bevelB w="38100" h="50800"/>
              <a:extrusionClr>
                <a:srgbClr val="FF9966"/>
              </a:extrusionClr>
              <a:contourClr>
                <a:srgbClr val="990033"/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>
                <a:ln w="38100">
                  <a:solidFill>
                    <a:srgbClr val="996633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99"/>
                    </a:gs>
                    <a:gs pos="100000">
                      <a:srgbClr val="FFCC00"/>
                    </a:gs>
                  </a:gsLst>
                  <a:path path="rect">
                    <a:fillToRect r="100000" b="100000"/>
                  </a:path>
                </a:gradFill>
                <a:latin typeface="Impact"/>
              </a:rPr>
              <a:t>ВОЛШЕБНЫЙ    ЛАРЧИК</a:t>
            </a:r>
            <a:endParaRPr lang="ru-RU" sz="3600" b="1" kern="10" dirty="0">
              <a:ln w="38100" cmpd="thickThin">
                <a:solidFill>
                  <a:srgbClr val="FF7C8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CC99"/>
                  </a:gs>
                  <a:gs pos="100000">
                    <a:srgbClr val="FFCC00"/>
                  </a:gs>
                </a:gsLst>
                <a:path path="rect">
                  <a:fillToRect r="100000" b="100000"/>
                </a:path>
              </a:gradFill>
              <a:latin typeface="Impact"/>
            </a:endParaRPr>
          </a:p>
        </p:txBody>
      </p:sp>
      <p:pic>
        <p:nvPicPr>
          <p:cNvPr id="29700" name="Рисунок 6" descr="oval frame swirly vintage graphicsfairy red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38" y="1214438"/>
            <a:ext cx="8389937" cy="582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Овал 8"/>
          <p:cNvSpPr/>
          <p:nvPr/>
        </p:nvSpPr>
        <p:spPr>
          <a:xfrm>
            <a:off x="1571625" y="2071688"/>
            <a:ext cx="6215063" cy="4071937"/>
          </a:xfrm>
          <a:prstGeom prst="ellipse">
            <a:avLst/>
          </a:prstGeom>
          <a:solidFill>
            <a:schemeClr val="bg1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3200" b="1" dirty="0">
              <a:solidFill>
                <a:srgbClr val="990099"/>
              </a:solidFill>
            </a:endParaRPr>
          </a:p>
        </p:txBody>
      </p:sp>
      <p:pic>
        <p:nvPicPr>
          <p:cNvPr id="23558" name="Рисунок 5" descr="19849.gi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63" y="1928813"/>
            <a:ext cx="4786312" cy="318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3" name="Рисунок 7" descr="1267894822_refrns.ru-157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38" y="3071813"/>
            <a:ext cx="17145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 descr="ar27.gif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9900">
                <a:tint val="45000"/>
                <a:satMod val="400000"/>
              </a:srgbClr>
            </a:duotone>
            <a:lum contrast="30000"/>
          </a:blip>
          <a:stretch>
            <a:fillRect/>
          </a:stretch>
        </p:blipFill>
        <p:spPr>
          <a:xfrm>
            <a:off x="8001024" y="5857892"/>
            <a:ext cx="685804" cy="685804"/>
          </a:xfrm>
          <a:prstGeom prst="rect">
            <a:avLst/>
          </a:prstGeom>
          <a:ln w="190500" cap="sq">
            <a:solidFill>
              <a:srgbClr val="990033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1" name="Прямоугольник 10"/>
          <p:cNvSpPr/>
          <p:nvPr/>
        </p:nvSpPr>
        <p:spPr>
          <a:xfrm>
            <a:off x="2485256" y="2928934"/>
            <a:ext cx="4264757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cap="all" dirty="0">
                <a:ln/>
                <a:solidFill>
                  <a:srgbClr val="CC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Ворона и лисица</a:t>
            </a:r>
          </a:p>
        </p:txBody>
      </p:sp>
      <p:sp>
        <p:nvSpPr>
          <p:cNvPr id="14" name="Овал 13"/>
          <p:cNvSpPr/>
          <p:nvPr/>
        </p:nvSpPr>
        <p:spPr bwMode="auto">
          <a:xfrm>
            <a:off x="4214813" y="5072063"/>
            <a:ext cx="785812" cy="642937"/>
          </a:xfrm>
          <a:prstGeom prst="ellipse">
            <a:avLst/>
          </a:prstGeom>
          <a:solidFill>
            <a:srgbClr val="FFCCCC"/>
          </a:solidFill>
          <a:ln>
            <a:solidFill>
              <a:srgbClr val="C00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707" name="TextBox 14"/>
          <p:cNvSpPr txBox="1">
            <a:spLocks noChangeArrowheads="1"/>
          </p:cNvSpPr>
          <p:nvPr/>
        </p:nvSpPr>
        <p:spPr bwMode="auto">
          <a:xfrm>
            <a:off x="2357438" y="5643563"/>
            <a:ext cx="4429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/>
              <a:t>Проверь себя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Рисунок 1" descr="Рисунок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44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214282" y="357166"/>
            <a:ext cx="8715436" cy="919170"/>
          </a:xfrm>
          <a:prstGeom prst="rect">
            <a:avLst/>
          </a:prstGeom>
        </p:spPr>
        <p:txBody>
          <a:bodyPr wrap="none" fromWordArt="1">
            <a:prstTxWarp prst="textChevronInverted">
              <a:avLst/>
            </a:prstTxWarp>
            <a:scene3d>
              <a:camera prst="legacyObliqueTopRight"/>
              <a:lightRig rig="freezing" dir="b"/>
            </a:scene3d>
            <a:sp3d extrusionH="412750" contourW="50800" prstMaterial="plastic">
              <a:bevelT w="44450" h="12700" prst="relaxedInset"/>
              <a:bevelB w="38100" h="50800"/>
              <a:extrusionClr>
                <a:srgbClr val="FF9966"/>
              </a:extrusionClr>
              <a:contourClr>
                <a:srgbClr val="990033"/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>
                <a:ln w="38100">
                  <a:solidFill>
                    <a:srgbClr val="996633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99"/>
                    </a:gs>
                    <a:gs pos="100000">
                      <a:srgbClr val="FFCC00"/>
                    </a:gs>
                  </a:gsLst>
                  <a:path path="rect">
                    <a:fillToRect r="100000" b="100000"/>
                  </a:path>
                </a:gradFill>
                <a:latin typeface="Impact"/>
              </a:rPr>
              <a:t>ВОЛШЕБНЫЙ    ЛАРЧИК</a:t>
            </a:r>
            <a:endParaRPr lang="ru-RU" sz="3600" b="1" kern="10" dirty="0">
              <a:ln w="38100" cmpd="thickThin">
                <a:solidFill>
                  <a:srgbClr val="FF7C8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CC99"/>
                  </a:gs>
                  <a:gs pos="100000">
                    <a:srgbClr val="FFCC00"/>
                  </a:gs>
                </a:gsLst>
                <a:path path="rect">
                  <a:fillToRect r="100000" b="100000"/>
                </a:path>
              </a:gradFill>
              <a:latin typeface="Impact"/>
            </a:endParaRPr>
          </a:p>
        </p:txBody>
      </p:sp>
      <p:pic>
        <p:nvPicPr>
          <p:cNvPr id="30724" name="Рисунок 6" descr="oval frame swirly vintage graphicsfairy red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38" y="1214438"/>
            <a:ext cx="8389937" cy="582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Овал 8"/>
          <p:cNvSpPr/>
          <p:nvPr/>
        </p:nvSpPr>
        <p:spPr>
          <a:xfrm>
            <a:off x="1571625" y="2071688"/>
            <a:ext cx="6215063" cy="4071937"/>
          </a:xfrm>
          <a:prstGeom prst="ellipse">
            <a:avLst/>
          </a:prstGeom>
          <a:solidFill>
            <a:schemeClr val="bg1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3200" b="1" dirty="0">
              <a:solidFill>
                <a:srgbClr val="990099"/>
              </a:solidFill>
            </a:endParaRPr>
          </a:p>
        </p:txBody>
      </p:sp>
      <p:pic>
        <p:nvPicPr>
          <p:cNvPr id="24582" name="Рисунок 5" descr="19849.gi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63" y="1928813"/>
            <a:ext cx="4786312" cy="318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7" name="Рисунок 9" descr="6590fa9759b5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3286125"/>
            <a:ext cx="1500188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 descr="ar27.gif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9900">
                <a:tint val="45000"/>
                <a:satMod val="400000"/>
              </a:srgbClr>
            </a:duotone>
            <a:lum contrast="30000"/>
          </a:blip>
          <a:stretch>
            <a:fillRect/>
          </a:stretch>
        </p:blipFill>
        <p:spPr>
          <a:xfrm>
            <a:off x="8001024" y="5857892"/>
            <a:ext cx="685804" cy="685804"/>
          </a:xfrm>
          <a:prstGeom prst="rect">
            <a:avLst/>
          </a:prstGeom>
          <a:ln w="190500" cap="sq">
            <a:solidFill>
              <a:srgbClr val="990033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1" name="Прямоугольник 10"/>
          <p:cNvSpPr/>
          <p:nvPr/>
        </p:nvSpPr>
        <p:spPr>
          <a:xfrm>
            <a:off x="2126120" y="2928934"/>
            <a:ext cx="4983031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cap="all" dirty="0">
                <a:ln/>
                <a:solidFill>
                  <a:srgbClr val="CC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Зеркало и обезьяна</a:t>
            </a:r>
          </a:p>
        </p:txBody>
      </p:sp>
      <p:sp>
        <p:nvSpPr>
          <p:cNvPr id="13" name="Овал 12"/>
          <p:cNvSpPr/>
          <p:nvPr/>
        </p:nvSpPr>
        <p:spPr bwMode="auto">
          <a:xfrm>
            <a:off x="4214813" y="5072063"/>
            <a:ext cx="785812" cy="642937"/>
          </a:xfrm>
          <a:prstGeom prst="ellipse">
            <a:avLst/>
          </a:prstGeom>
          <a:solidFill>
            <a:srgbClr val="FFCCCC"/>
          </a:solidFill>
          <a:ln>
            <a:solidFill>
              <a:srgbClr val="C00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731" name="TextBox 13"/>
          <p:cNvSpPr txBox="1">
            <a:spLocks noChangeArrowheads="1"/>
          </p:cNvSpPr>
          <p:nvPr/>
        </p:nvSpPr>
        <p:spPr bwMode="auto">
          <a:xfrm>
            <a:off x="2357438" y="5643563"/>
            <a:ext cx="4429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/>
              <a:t>Проверь себя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1" descr="Рисунок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44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214282" y="357166"/>
            <a:ext cx="8715436" cy="571504"/>
          </a:xfrm>
          <a:prstGeom prst="rect">
            <a:avLst/>
          </a:prstGeom>
        </p:spPr>
        <p:txBody>
          <a:bodyPr wrap="none" fromWordArt="1">
            <a:prstTxWarp prst="textChevronInverted">
              <a:avLst/>
            </a:prstTxWarp>
            <a:scene3d>
              <a:camera prst="legacyObliqueTopRight"/>
              <a:lightRig rig="freezing" dir="b"/>
            </a:scene3d>
            <a:sp3d extrusionH="412750" contourW="50800" prstMaterial="plastic">
              <a:bevelT w="44450" h="12700" prst="relaxedInset"/>
              <a:bevelB w="38100" h="50800"/>
              <a:extrusionClr>
                <a:srgbClr val="FF9966"/>
              </a:extrusionClr>
              <a:contourClr>
                <a:srgbClr val="990033"/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>
                <a:ln w="38100">
                  <a:solidFill>
                    <a:srgbClr val="FF7C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99"/>
                    </a:gs>
                    <a:gs pos="100000">
                      <a:srgbClr val="FFCC00"/>
                    </a:gs>
                  </a:gsLst>
                  <a:path path="rect">
                    <a:fillToRect r="100000" b="100000"/>
                  </a:path>
                </a:gradFill>
                <a:latin typeface="Impact"/>
              </a:rPr>
              <a:t>ВОПРОС    -   ОТВЕТ</a:t>
            </a:r>
          </a:p>
        </p:txBody>
      </p:sp>
      <p:pic>
        <p:nvPicPr>
          <p:cNvPr id="4100" name="Рисунок 6" descr="oval frame swirly vintage graphicsfairy red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38" y="1214438"/>
            <a:ext cx="8389937" cy="582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Овал 8"/>
          <p:cNvSpPr/>
          <p:nvPr/>
        </p:nvSpPr>
        <p:spPr>
          <a:xfrm>
            <a:off x="1571625" y="2071688"/>
            <a:ext cx="6215063" cy="4071937"/>
          </a:xfrm>
          <a:prstGeom prst="ellipse">
            <a:avLst/>
          </a:prstGeom>
          <a:solidFill>
            <a:schemeClr val="bg1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3200" b="1" dirty="0">
              <a:solidFill>
                <a:srgbClr val="990099"/>
              </a:solidFill>
            </a:endParaRPr>
          </a:p>
        </p:txBody>
      </p:sp>
      <p:sp>
        <p:nvSpPr>
          <p:cNvPr id="4103" name="TextBox 10"/>
          <p:cNvSpPr txBox="1">
            <a:spLocks noChangeArrowheads="1"/>
          </p:cNvSpPr>
          <p:nvPr/>
        </p:nvSpPr>
        <p:spPr bwMode="auto">
          <a:xfrm>
            <a:off x="1571625" y="3071813"/>
            <a:ext cx="60007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Как  называется вывод в басне?</a:t>
            </a:r>
            <a:endParaRPr lang="ru-RU" sz="2800" b="1">
              <a:solidFill>
                <a:srgbClr val="990099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71802" y="3714752"/>
            <a:ext cx="285847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solidFill>
                  <a:srgbClr val="CC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Мораль</a:t>
            </a:r>
          </a:p>
        </p:txBody>
      </p:sp>
      <p:pic>
        <p:nvPicPr>
          <p:cNvPr id="13" name="Рисунок 12" descr="ar27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9900">
                <a:tint val="45000"/>
                <a:satMod val="400000"/>
              </a:srgbClr>
            </a:duotone>
            <a:lum contrast="30000"/>
          </a:blip>
          <a:stretch>
            <a:fillRect/>
          </a:stretch>
        </p:blipFill>
        <p:spPr>
          <a:xfrm>
            <a:off x="8001024" y="5857892"/>
            <a:ext cx="685804" cy="685804"/>
          </a:xfrm>
          <a:prstGeom prst="rect">
            <a:avLst/>
          </a:prstGeom>
          <a:ln w="190500" cap="sq">
            <a:solidFill>
              <a:srgbClr val="990033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Овал 7"/>
          <p:cNvSpPr/>
          <p:nvPr/>
        </p:nvSpPr>
        <p:spPr bwMode="auto">
          <a:xfrm>
            <a:off x="4214813" y="5072063"/>
            <a:ext cx="785812" cy="642937"/>
          </a:xfrm>
          <a:prstGeom prst="ellipse">
            <a:avLst/>
          </a:prstGeom>
          <a:solidFill>
            <a:srgbClr val="FFCCCC"/>
          </a:solidFill>
          <a:ln>
            <a:solidFill>
              <a:srgbClr val="C00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106" name="TextBox 9"/>
          <p:cNvSpPr txBox="1">
            <a:spLocks noChangeArrowheads="1"/>
          </p:cNvSpPr>
          <p:nvPr/>
        </p:nvSpPr>
        <p:spPr bwMode="auto">
          <a:xfrm>
            <a:off x="2357438" y="5643563"/>
            <a:ext cx="4429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/>
              <a:t>Проверь себя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4103" grpId="0"/>
      <p:bldP spid="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Рисунок 1" descr="Рисунок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44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214282" y="357166"/>
            <a:ext cx="8715436" cy="919170"/>
          </a:xfrm>
          <a:prstGeom prst="rect">
            <a:avLst/>
          </a:prstGeom>
        </p:spPr>
        <p:txBody>
          <a:bodyPr wrap="none" fromWordArt="1">
            <a:prstTxWarp prst="textChevronInverted">
              <a:avLst/>
            </a:prstTxWarp>
            <a:scene3d>
              <a:camera prst="legacyObliqueTopRight"/>
              <a:lightRig rig="freezing" dir="b"/>
            </a:scene3d>
            <a:sp3d extrusionH="412750" contourW="50800" prstMaterial="plastic">
              <a:bevelT w="44450" h="12700" prst="relaxedInset"/>
              <a:bevelB w="38100" h="50800"/>
              <a:extrusionClr>
                <a:srgbClr val="FF9966"/>
              </a:extrusionClr>
              <a:contourClr>
                <a:srgbClr val="990033"/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>
                <a:ln w="38100">
                  <a:solidFill>
                    <a:srgbClr val="996633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99"/>
                    </a:gs>
                    <a:gs pos="100000">
                      <a:srgbClr val="FFCC00"/>
                    </a:gs>
                  </a:gsLst>
                  <a:path path="rect">
                    <a:fillToRect r="100000" b="100000"/>
                  </a:path>
                </a:gradFill>
                <a:latin typeface="Impact"/>
              </a:rPr>
              <a:t>ВОЛШЕБНЫЙ    ЛАРЧИК</a:t>
            </a:r>
            <a:endParaRPr lang="ru-RU" sz="3600" b="1" kern="10" dirty="0">
              <a:ln w="38100" cmpd="thickThin">
                <a:solidFill>
                  <a:srgbClr val="FF7C8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CC99"/>
                  </a:gs>
                  <a:gs pos="100000">
                    <a:srgbClr val="FFCC00"/>
                  </a:gs>
                </a:gsLst>
                <a:path path="rect">
                  <a:fillToRect r="100000" b="100000"/>
                </a:path>
              </a:gradFill>
              <a:latin typeface="Impact"/>
            </a:endParaRPr>
          </a:p>
        </p:txBody>
      </p:sp>
      <p:pic>
        <p:nvPicPr>
          <p:cNvPr id="31748" name="Рисунок 6" descr="oval frame swirly vintage graphicsfairy red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38" y="1214438"/>
            <a:ext cx="8389937" cy="582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Овал 8"/>
          <p:cNvSpPr/>
          <p:nvPr/>
        </p:nvSpPr>
        <p:spPr>
          <a:xfrm>
            <a:off x="1571625" y="2071688"/>
            <a:ext cx="6215063" cy="4071937"/>
          </a:xfrm>
          <a:prstGeom prst="ellipse">
            <a:avLst/>
          </a:prstGeom>
          <a:solidFill>
            <a:schemeClr val="bg1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3200" b="1" dirty="0">
              <a:solidFill>
                <a:srgbClr val="990099"/>
              </a:solidFill>
            </a:endParaRPr>
          </a:p>
        </p:txBody>
      </p:sp>
      <p:pic>
        <p:nvPicPr>
          <p:cNvPr id="25606" name="Рисунок 5" descr="19849.gi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63" y="1928813"/>
            <a:ext cx="4786312" cy="318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1" name="Рисунок 7" descr="080811_6976918419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3571875"/>
            <a:ext cx="1714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 descr="ar27.gif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9900">
                <a:tint val="45000"/>
                <a:satMod val="400000"/>
              </a:srgbClr>
            </a:duotone>
            <a:lum contrast="30000"/>
          </a:blip>
          <a:stretch>
            <a:fillRect/>
          </a:stretch>
        </p:blipFill>
        <p:spPr>
          <a:xfrm>
            <a:off x="8001024" y="5857892"/>
            <a:ext cx="685804" cy="685804"/>
          </a:xfrm>
          <a:prstGeom prst="rect">
            <a:avLst/>
          </a:prstGeom>
          <a:ln w="190500" cap="sq">
            <a:solidFill>
              <a:srgbClr val="990033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1" name="Прямоугольник 10"/>
          <p:cNvSpPr/>
          <p:nvPr/>
        </p:nvSpPr>
        <p:spPr>
          <a:xfrm>
            <a:off x="2720739" y="2928934"/>
            <a:ext cx="3793794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cap="all" dirty="0">
                <a:ln/>
                <a:solidFill>
                  <a:srgbClr val="CC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Демьянова уха</a:t>
            </a:r>
          </a:p>
        </p:txBody>
      </p:sp>
      <p:sp>
        <p:nvSpPr>
          <p:cNvPr id="13" name="Овал 12"/>
          <p:cNvSpPr/>
          <p:nvPr/>
        </p:nvSpPr>
        <p:spPr bwMode="auto">
          <a:xfrm>
            <a:off x="4214813" y="5072063"/>
            <a:ext cx="785812" cy="642937"/>
          </a:xfrm>
          <a:prstGeom prst="ellipse">
            <a:avLst/>
          </a:prstGeom>
          <a:solidFill>
            <a:srgbClr val="FFCCCC"/>
          </a:solidFill>
          <a:ln>
            <a:solidFill>
              <a:srgbClr val="C00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755" name="TextBox 13"/>
          <p:cNvSpPr txBox="1">
            <a:spLocks noChangeArrowheads="1"/>
          </p:cNvSpPr>
          <p:nvPr/>
        </p:nvSpPr>
        <p:spPr bwMode="auto">
          <a:xfrm>
            <a:off x="2357438" y="5643563"/>
            <a:ext cx="4429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/>
              <a:t>Проверь себя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Рисунок 1" descr="Рисунок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44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214282" y="357166"/>
            <a:ext cx="8715436" cy="919170"/>
          </a:xfrm>
          <a:prstGeom prst="rect">
            <a:avLst/>
          </a:prstGeom>
        </p:spPr>
        <p:txBody>
          <a:bodyPr wrap="none" fromWordArt="1">
            <a:prstTxWarp prst="textChevronInverted">
              <a:avLst/>
            </a:prstTxWarp>
            <a:scene3d>
              <a:camera prst="legacyObliqueTopRight"/>
              <a:lightRig rig="freezing" dir="b"/>
            </a:scene3d>
            <a:sp3d extrusionH="412750" contourW="50800" prstMaterial="plastic">
              <a:bevelT w="44450" h="12700" prst="relaxedInset"/>
              <a:bevelB w="38100" h="50800"/>
              <a:extrusionClr>
                <a:srgbClr val="FF9966"/>
              </a:extrusionClr>
              <a:contourClr>
                <a:srgbClr val="990033"/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>
                <a:ln w="38100">
                  <a:solidFill>
                    <a:srgbClr val="996633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99"/>
                    </a:gs>
                    <a:gs pos="100000">
                      <a:srgbClr val="FFCC00"/>
                    </a:gs>
                  </a:gsLst>
                  <a:path path="rect">
                    <a:fillToRect r="100000" b="100000"/>
                  </a:path>
                </a:gradFill>
                <a:latin typeface="Impact"/>
              </a:rPr>
              <a:t>ВОЛШЕБНЫЙ    ЛАРЧИК</a:t>
            </a:r>
            <a:endParaRPr lang="ru-RU" sz="3600" b="1" kern="10" dirty="0">
              <a:ln w="38100" cmpd="thickThin">
                <a:solidFill>
                  <a:srgbClr val="FF7C8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CC99"/>
                  </a:gs>
                  <a:gs pos="100000">
                    <a:srgbClr val="FFCC00"/>
                  </a:gs>
                </a:gsLst>
                <a:path path="rect">
                  <a:fillToRect r="100000" b="100000"/>
                </a:path>
              </a:gradFill>
              <a:latin typeface="Impact"/>
            </a:endParaRPr>
          </a:p>
        </p:txBody>
      </p:sp>
      <p:pic>
        <p:nvPicPr>
          <p:cNvPr id="32772" name="Рисунок 6" descr="oval frame swirly vintage graphicsfairy red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38" y="1214438"/>
            <a:ext cx="8389937" cy="582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Овал 8"/>
          <p:cNvSpPr/>
          <p:nvPr/>
        </p:nvSpPr>
        <p:spPr>
          <a:xfrm>
            <a:off x="1571625" y="2071688"/>
            <a:ext cx="6215063" cy="4071937"/>
          </a:xfrm>
          <a:prstGeom prst="ellipse">
            <a:avLst/>
          </a:prstGeom>
          <a:solidFill>
            <a:schemeClr val="bg1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3200" b="1" dirty="0">
              <a:solidFill>
                <a:srgbClr val="990099"/>
              </a:solidFill>
            </a:endParaRPr>
          </a:p>
        </p:txBody>
      </p:sp>
      <p:pic>
        <p:nvPicPr>
          <p:cNvPr id="26630" name="Рисунок 5" descr="19849.gi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63" y="1928813"/>
            <a:ext cx="4786312" cy="318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5" name="Рисунок 9" descr="9052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3929063"/>
            <a:ext cx="19256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 descr="ar27.gif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9900">
                <a:tint val="45000"/>
                <a:satMod val="400000"/>
              </a:srgbClr>
            </a:duotone>
            <a:lum contrast="30000"/>
          </a:blip>
          <a:stretch>
            <a:fillRect/>
          </a:stretch>
        </p:blipFill>
        <p:spPr>
          <a:xfrm>
            <a:off x="8001024" y="5857892"/>
            <a:ext cx="685804" cy="685804"/>
          </a:xfrm>
          <a:prstGeom prst="rect">
            <a:avLst/>
          </a:prstGeom>
          <a:ln w="190500" cap="sq">
            <a:solidFill>
              <a:srgbClr val="990033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1" name="Прямоугольник 10"/>
          <p:cNvSpPr/>
          <p:nvPr/>
        </p:nvSpPr>
        <p:spPr>
          <a:xfrm>
            <a:off x="2357422" y="2928934"/>
            <a:ext cx="4377544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cap="all" dirty="0">
                <a:ln/>
                <a:solidFill>
                  <a:srgbClr val="CC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Мартышка и очки</a:t>
            </a:r>
          </a:p>
        </p:txBody>
      </p:sp>
      <p:sp>
        <p:nvSpPr>
          <p:cNvPr id="13" name="Овал 12"/>
          <p:cNvSpPr/>
          <p:nvPr/>
        </p:nvSpPr>
        <p:spPr bwMode="auto">
          <a:xfrm>
            <a:off x="4214813" y="5072063"/>
            <a:ext cx="785812" cy="642937"/>
          </a:xfrm>
          <a:prstGeom prst="ellipse">
            <a:avLst/>
          </a:prstGeom>
          <a:solidFill>
            <a:srgbClr val="FFCCCC"/>
          </a:solidFill>
          <a:ln>
            <a:solidFill>
              <a:srgbClr val="C00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779" name="TextBox 13"/>
          <p:cNvSpPr txBox="1">
            <a:spLocks noChangeArrowheads="1"/>
          </p:cNvSpPr>
          <p:nvPr/>
        </p:nvSpPr>
        <p:spPr bwMode="auto">
          <a:xfrm>
            <a:off x="2357438" y="5643563"/>
            <a:ext cx="4429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/>
              <a:t>Проверь себя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Рисунок 1" descr="Рисунок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44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214282" y="357166"/>
            <a:ext cx="8715436" cy="919170"/>
          </a:xfrm>
          <a:prstGeom prst="rect">
            <a:avLst/>
          </a:prstGeom>
        </p:spPr>
        <p:txBody>
          <a:bodyPr wrap="none" fromWordArt="1">
            <a:prstTxWarp prst="textChevronInverted">
              <a:avLst/>
            </a:prstTxWarp>
            <a:scene3d>
              <a:camera prst="legacyObliqueTopRight"/>
              <a:lightRig rig="freezing" dir="b"/>
            </a:scene3d>
            <a:sp3d extrusionH="412750" contourW="50800" prstMaterial="plastic">
              <a:bevelT w="44450" h="12700" prst="relaxedInset"/>
              <a:bevelB w="38100" h="50800"/>
              <a:extrusionClr>
                <a:srgbClr val="FF9966"/>
              </a:extrusionClr>
              <a:contourClr>
                <a:srgbClr val="990033"/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>
                <a:ln w="38100">
                  <a:solidFill>
                    <a:srgbClr val="996633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99"/>
                    </a:gs>
                    <a:gs pos="100000">
                      <a:srgbClr val="FFCC00"/>
                    </a:gs>
                  </a:gsLst>
                  <a:path path="rect">
                    <a:fillToRect r="100000" b="100000"/>
                  </a:path>
                </a:gradFill>
                <a:latin typeface="Impact"/>
              </a:rPr>
              <a:t>ВОЛШЕБНЫЙ    ЛАРЧИК</a:t>
            </a:r>
            <a:endParaRPr lang="ru-RU" sz="3600" b="1" kern="10" dirty="0">
              <a:ln w="38100" cmpd="thickThin">
                <a:solidFill>
                  <a:srgbClr val="FF7C8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CC99"/>
                  </a:gs>
                  <a:gs pos="100000">
                    <a:srgbClr val="FFCC00"/>
                  </a:gs>
                </a:gsLst>
                <a:path path="rect">
                  <a:fillToRect r="100000" b="100000"/>
                </a:path>
              </a:gradFill>
              <a:latin typeface="Impact"/>
            </a:endParaRPr>
          </a:p>
        </p:txBody>
      </p:sp>
      <p:pic>
        <p:nvPicPr>
          <p:cNvPr id="33796" name="Рисунок 6" descr="oval frame swirly vintage graphicsfairy red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38" y="1214438"/>
            <a:ext cx="8389937" cy="582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Овал 8"/>
          <p:cNvSpPr/>
          <p:nvPr/>
        </p:nvSpPr>
        <p:spPr>
          <a:xfrm>
            <a:off x="1571625" y="2071688"/>
            <a:ext cx="6215063" cy="4071937"/>
          </a:xfrm>
          <a:prstGeom prst="ellipse">
            <a:avLst/>
          </a:prstGeom>
          <a:solidFill>
            <a:schemeClr val="bg1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3200" b="1" dirty="0">
              <a:solidFill>
                <a:srgbClr val="990099"/>
              </a:solidFill>
            </a:endParaRPr>
          </a:p>
        </p:txBody>
      </p:sp>
      <p:pic>
        <p:nvPicPr>
          <p:cNvPr id="27654" name="Рисунок 5" descr="19849.gi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63" y="1928813"/>
            <a:ext cx="4786312" cy="318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9" name="Рисунок 7" descr="v_body-aa1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20282">
            <a:off x="5434013" y="3767138"/>
            <a:ext cx="628650" cy="173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0" name="Рисунок 10" descr="v_body-aa1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911493">
            <a:off x="6002338" y="3409950"/>
            <a:ext cx="628650" cy="173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0" descr="ar27.gif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9900">
                <a:tint val="45000"/>
                <a:satMod val="400000"/>
              </a:srgbClr>
            </a:duotone>
            <a:lum contrast="30000"/>
          </a:blip>
          <a:stretch>
            <a:fillRect/>
          </a:stretch>
        </p:blipFill>
        <p:spPr>
          <a:xfrm>
            <a:off x="8001024" y="5857892"/>
            <a:ext cx="685804" cy="685804"/>
          </a:xfrm>
          <a:prstGeom prst="rect">
            <a:avLst/>
          </a:prstGeom>
          <a:ln w="190500" cap="sq">
            <a:solidFill>
              <a:srgbClr val="990033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2" name="Прямоугольник 11"/>
          <p:cNvSpPr/>
          <p:nvPr/>
        </p:nvSpPr>
        <p:spPr>
          <a:xfrm>
            <a:off x="3592449" y="2928934"/>
            <a:ext cx="2050369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cap="all" dirty="0">
                <a:ln/>
                <a:solidFill>
                  <a:srgbClr val="CC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квартет</a:t>
            </a:r>
          </a:p>
        </p:txBody>
      </p:sp>
      <p:sp>
        <p:nvSpPr>
          <p:cNvPr id="14" name="Овал 13"/>
          <p:cNvSpPr/>
          <p:nvPr/>
        </p:nvSpPr>
        <p:spPr bwMode="auto">
          <a:xfrm>
            <a:off x="4214813" y="5072063"/>
            <a:ext cx="785812" cy="642937"/>
          </a:xfrm>
          <a:prstGeom prst="ellipse">
            <a:avLst/>
          </a:prstGeom>
          <a:solidFill>
            <a:srgbClr val="FFCCCC"/>
          </a:solidFill>
          <a:ln>
            <a:solidFill>
              <a:srgbClr val="C00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3804" name="TextBox 14"/>
          <p:cNvSpPr txBox="1">
            <a:spLocks noChangeArrowheads="1"/>
          </p:cNvSpPr>
          <p:nvPr/>
        </p:nvSpPr>
        <p:spPr bwMode="auto">
          <a:xfrm>
            <a:off x="2357438" y="5643563"/>
            <a:ext cx="4429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/>
              <a:t>Проверь себя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1802" y="428604"/>
            <a:ext cx="305615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Ссылки </a:t>
            </a:r>
          </a:p>
        </p:txBody>
      </p:sp>
      <p:sp>
        <p:nvSpPr>
          <p:cNvPr id="34819" name="Прямоугольник 4"/>
          <p:cNvSpPr>
            <a:spLocks noChangeArrowheads="1"/>
          </p:cNvSpPr>
          <p:nvPr/>
        </p:nvSpPr>
        <p:spPr bwMode="auto">
          <a:xfrm>
            <a:off x="285750" y="1357313"/>
            <a:ext cx="857250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  <a:hlinkClick r:id="rId2"/>
              </a:rPr>
              <a:t>http://grandwallpapers.net/photo/zolotie-perya-1152x864.jpg</a:t>
            </a:r>
            <a:r>
              <a:rPr lang="ru-RU">
                <a:latin typeface="Calibri" pitchFamily="34" charset="0"/>
              </a:rPr>
              <a:t> - фон</a:t>
            </a:r>
          </a:p>
          <a:p>
            <a:r>
              <a:rPr lang="en-US">
                <a:latin typeface="Calibri" pitchFamily="34" charset="0"/>
                <a:hlinkClick r:id="rId3"/>
              </a:rPr>
              <a:t>http://3.bp.blogspot.com/-Sb1a-tW2Dew/TsZ7Kuj4TCI/AAAAAAAAPSA/94WJU7WwNgY/s1600/oval%2Bframe%2Bswirly%2Bvintage%2Bgraphicsfairy%2Bred.jp</a:t>
            </a:r>
            <a:r>
              <a:rPr lang="ru-RU">
                <a:latin typeface="Calibri" pitchFamily="34" charset="0"/>
                <a:hlinkClick r:id="rId3"/>
              </a:rPr>
              <a:t>-</a:t>
            </a:r>
            <a:r>
              <a:rPr lang="ru-RU">
                <a:latin typeface="Calibri" pitchFamily="34" charset="0"/>
              </a:rPr>
              <a:t> рамка</a:t>
            </a:r>
          </a:p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" descr="Рисунок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44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Рисунок 6" descr="oval frame swirly vintage graphicsfairy red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38" y="1214438"/>
            <a:ext cx="8389937" cy="582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Овал 8"/>
          <p:cNvSpPr/>
          <p:nvPr/>
        </p:nvSpPr>
        <p:spPr>
          <a:xfrm>
            <a:off x="1571625" y="2071688"/>
            <a:ext cx="6215063" cy="4071937"/>
          </a:xfrm>
          <a:prstGeom prst="ellipse">
            <a:avLst/>
          </a:prstGeom>
          <a:solidFill>
            <a:schemeClr val="bg1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3200" b="1" dirty="0">
              <a:solidFill>
                <a:srgbClr val="990099"/>
              </a:solidFill>
            </a:endParaRPr>
          </a:p>
        </p:txBody>
      </p:sp>
      <p:sp>
        <p:nvSpPr>
          <p:cNvPr id="4103" name="TextBox 10"/>
          <p:cNvSpPr txBox="1">
            <a:spLocks noChangeArrowheads="1"/>
          </p:cNvSpPr>
          <p:nvPr/>
        </p:nvSpPr>
        <p:spPr bwMode="auto">
          <a:xfrm>
            <a:off x="1571625" y="3071813"/>
            <a:ext cx="6000750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Какой предмет героиня достала  с полдюжины?</a:t>
            </a:r>
            <a:endParaRPr lang="ru-RU" sz="2800" b="1">
              <a:solidFill>
                <a:srgbClr val="990099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618233" y="3714752"/>
            <a:ext cx="176561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solidFill>
                  <a:srgbClr val="CC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очки</a:t>
            </a:r>
          </a:p>
        </p:txBody>
      </p:sp>
      <p:pic>
        <p:nvPicPr>
          <p:cNvPr id="13" name="Рисунок 12" descr="ar27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9900">
                <a:tint val="45000"/>
                <a:satMod val="400000"/>
              </a:srgbClr>
            </a:duotone>
            <a:lum contrast="30000"/>
          </a:blip>
          <a:stretch>
            <a:fillRect/>
          </a:stretch>
        </p:blipFill>
        <p:spPr>
          <a:xfrm>
            <a:off x="8001024" y="5857892"/>
            <a:ext cx="685804" cy="685804"/>
          </a:xfrm>
          <a:prstGeom prst="rect">
            <a:avLst/>
          </a:prstGeom>
          <a:ln w="190500" cap="sq">
            <a:solidFill>
              <a:srgbClr val="990033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4" name="Овал 13"/>
          <p:cNvSpPr/>
          <p:nvPr/>
        </p:nvSpPr>
        <p:spPr bwMode="auto">
          <a:xfrm>
            <a:off x="4214813" y="5072063"/>
            <a:ext cx="785812" cy="642937"/>
          </a:xfrm>
          <a:prstGeom prst="ellipse">
            <a:avLst/>
          </a:prstGeom>
          <a:solidFill>
            <a:srgbClr val="FFCCCC"/>
          </a:solidFill>
          <a:ln>
            <a:solidFill>
              <a:srgbClr val="C00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129" name="TextBox 14"/>
          <p:cNvSpPr txBox="1">
            <a:spLocks noChangeArrowheads="1"/>
          </p:cNvSpPr>
          <p:nvPr/>
        </p:nvSpPr>
        <p:spPr bwMode="auto">
          <a:xfrm>
            <a:off x="2357438" y="5643563"/>
            <a:ext cx="4429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/>
              <a:t>Проверь себя</a:t>
            </a:r>
          </a:p>
        </p:txBody>
      </p:sp>
      <p:sp>
        <p:nvSpPr>
          <p:cNvPr id="12" name="WordArt 4"/>
          <p:cNvSpPr>
            <a:spLocks noChangeArrowheads="1" noChangeShapeType="1" noTextEdit="1"/>
          </p:cNvSpPr>
          <p:nvPr/>
        </p:nvSpPr>
        <p:spPr bwMode="auto">
          <a:xfrm>
            <a:off x="214282" y="357166"/>
            <a:ext cx="8715436" cy="571504"/>
          </a:xfrm>
          <a:prstGeom prst="rect">
            <a:avLst/>
          </a:prstGeom>
        </p:spPr>
        <p:txBody>
          <a:bodyPr wrap="none" fromWordArt="1">
            <a:prstTxWarp prst="textChevronInverted">
              <a:avLst/>
            </a:prstTxWarp>
            <a:scene3d>
              <a:camera prst="legacyObliqueTopRight"/>
              <a:lightRig rig="freezing" dir="b"/>
            </a:scene3d>
            <a:sp3d extrusionH="412750" contourW="50800" prstMaterial="plastic">
              <a:bevelT w="44450" h="12700" prst="relaxedInset"/>
              <a:bevelB w="38100" h="50800"/>
              <a:extrusionClr>
                <a:srgbClr val="FF9966"/>
              </a:extrusionClr>
              <a:contourClr>
                <a:srgbClr val="990033"/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>
                <a:ln w="38100">
                  <a:solidFill>
                    <a:srgbClr val="996633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99"/>
                    </a:gs>
                    <a:gs pos="100000">
                      <a:srgbClr val="FFCC00"/>
                    </a:gs>
                  </a:gsLst>
                  <a:path path="rect">
                    <a:fillToRect r="100000" b="100000"/>
                  </a:path>
                </a:gradFill>
                <a:latin typeface="Impact"/>
              </a:rPr>
              <a:t>ВОПРОС    -   ОТВЕТ</a:t>
            </a:r>
            <a:endParaRPr lang="ru-RU" sz="3600" b="1" kern="10" dirty="0">
              <a:ln w="38100" cmpd="thickThin">
                <a:solidFill>
                  <a:srgbClr val="FF7C8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CC99"/>
                  </a:gs>
                  <a:gs pos="100000">
                    <a:srgbClr val="FFCC00"/>
                  </a:gs>
                </a:gsLst>
                <a:path path="rect">
                  <a:fillToRect r="100000" b="100000"/>
                </a:path>
              </a:gradFill>
              <a:latin typeface="Impact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4103" grpId="0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1" descr="Рисунок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44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Рисунок 6" descr="oval frame swirly vintage graphicsfairy red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38" y="1214438"/>
            <a:ext cx="8389937" cy="582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Овал 8"/>
          <p:cNvSpPr/>
          <p:nvPr/>
        </p:nvSpPr>
        <p:spPr>
          <a:xfrm>
            <a:off x="1571625" y="2071688"/>
            <a:ext cx="6215063" cy="4071937"/>
          </a:xfrm>
          <a:prstGeom prst="ellipse">
            <a:avLst/>
          </a:prstGeom>
          <a:solidFill>
            <a:schemeClr val="bg1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3200" b="1" dirty="0">
              <a:solidFill>
                <a:srgbClr val="990099"/>
              </a:solidFill>
            </a:endParaRPr>
          </a:p>
        </p:txBody>
      </p:sp>
      <p:sp>
        <p:nvSpPr>
          <p:cNvPr id="4103" name="TextBox 10"/>
          <p:cNvSpPr txBox="1">
            <a:spLocks noChangeArrowheads="1"/>
          </p:cNvSpPr>
          <p:nvPr/>
        </p:nvSpPr>
        <p:spPr bwMode="auto">
          <a:xfrm>
            <a:off x="1571625" y="3071813"/>
            <a:ext cx="600075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Кто из птиц объяснил Мартышке,</a:t>
            </a:r>
          </a:p>
          <a:p>
            <a:pPr algn="ctr" eaLnBrk="1" hangingPunct="1"/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Ослу, Козлу и Мишке почему не получается музыка?</a:t>
            </a:r>
            <a:endParaRPr lang="ru-RU" sz="2800" b="1">
              <a:solidFill>
                <a:srgbClr val="990099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972511" y="3714752"/>
            <a:ext cx="305705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solidFill>
                  <a:srgbClr val="CC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соловей</a:t>
            </a:r>
          </a:p>
        </p:txBody>
      </p:sp>
      <p:pic>
        <p:nvPicPr>
          <p:cNvPr id="13" name="Рисунок 12" descr="ar27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9900">
                <a:tint val="45000"/>
                <a:satMod val="400000"/>
              </a:srgbClr>
            </a:duotone>
            <a:lum contrast="30000"/>
          </a:blip>
          <a:stretch>
            <a:fillRect/>
          </a:stretch>
        </p:blipFill>
        <p:spPr>
          <a:xfrm>
            <a:off x="8001024" y="5857892"/>
            <a:ext cx="685804" cy="685804"/>
          </a:xfrm>
          <a:prstGeom prst="rect">
            <a:avLst/>
          </a:prstGeom>
          <a:ln w="190500" cap="sq">
            <a:solidFill>
              <a:srgbClr val="990033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4" name="Овал 13"/>
          <p:cNvSpPr/>
          <p:nvPr/>
        </p:nvSpPr>
        <p:spPr bwMode="auto">
          <a:xfrm>
            <a:off x="4214813" y="5072063"/>
            <a:ext cx="785812" cy="642937"/>
          </a:xfrm>
          <a:prstGeom prst="ellipse">
            <a:avLst/>
          </a:prstGeom>
          <a:solidFill>
            <a:srgbClr val="FFCCCC"/>
          </a:solidFill>
          <a:ln>
            <a:solidFill>
              <a:srgbClr val="C00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153" name="TextBox 14"/>
          <p:cNvSpPr txBox="1">
            <a:spLocks noChangeArrowheads="1"/>
          </p:cNvSpPr>
          <p:nvPr/>
        </p:nvSpPr>
        <p:spPr bwMode="auto">
          <a:xfrm>
            <a:off x="2357438" y="5643563"/>
            <a:ext cx="4429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/>
              <a:t>Проверь себя</a:t>
            </a:r>
          </a:p>
        </p:txBody>
      </p:sp>
      <p:sp>
        <p:nvSpPr>
          <p:cNvPr id="12" name="WordArt 4"/>
          <p:cNvSpPr>
            <a:spLocks noChangeArrowheads="1" noChangeShapeType="1" noTextEdit="1"/>
          </p:cNvSpPr>
          <p:nvPr/>
        </p:nvSpPr>
        <p:spPr bwMode="auto">
          <a:xfrm>
            <a:off x="214282" y="357166"/>
            <a:ext cx="8715436" cy="571504"/>
          </a:xfrm>
          <a:prstGeom prst="rect">
            <a:avLst/>
          </a:prstGeom>
        </p:spPr>
        <p:txBody>
          <a:bodyPr wrap="none" fromWordArt="1">
            <a:prstTxWarp prst="textChevronInverted">
              <a:avLst/>
            </a:prstTxWarp>
            <a:scene3d>
              <a:camera prst="legacyObliqueTopRight"/>
              <a:lightRig rig="freezing" dir="b"/>
            </a:scene3d>
            <a:sp3d extrusionH="412750" contourW="50800" prstMaterial="plastic">
              <a:bevelT w="44450" h="12700" prst="relaxedInset"/>
              <a:bevelB w="38100" h="50800"/>
              <a:extrusionClr>
                <a:srgbClr val="FF9966"/>
              </a:extrusionClr>
              <a:contourClr>
                <a:srgbClr val="990033"/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>
                <a:ln w="38100">
                  <a:solidFill>
                    <a:srgbClr val="996633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99"/>
                    </a:gs>
                    <a:gs pos="100000">
                      <a:srgbClr val="FFCC00"/>
                    </a:gs>
                  </a:gsLst>
                  <a:path path="rect">
                    <a:fillToRect r="100000" b="100000"/>
                  </a:path>
                </a:gradFill>
                <a:latin typeface="Impact"/>
              </a:rPr>
              <a:t>ВОПРОС    -   ОТВЕТ</a:t>
            </a:r>
            <a:endParaRPr lang="ru-RU" sz="3600" b="1" kern="10" dirty="0">
              <a:ln w="38100" cmpd="thickThin">
                <a:solidFill>
                  <a:srgbClr val="FF7C8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CC99"/>
                  </a:gs>
                  <a:gs pos="100000">
                    <a:srgbClr val="FFCC00"/>
                  </a:gs>
                </a:gsLst>
                <a:path path="rect">
                  <a:fillToRect r="100000" b="100000"/>
                </a:path>
              </a:gradFill>
              <a:latin typeface="Impact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4103" grpId="0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" descr="Рисунок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44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Рисунок 6" descr="oval frame swirly vintage graphicsfairy red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38" y="1214438"/>
            <a:ext cx="8389937" cy="582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Овал 8"/>
          <p:cNvSpPr/>
          <p:nvPr/>
        </p:nvSpPr>
        <p:spPr>
          <a:xfrm>
            <a:off x="1571625" y="2071688"/>
            <a:ext cx="6215063" cy="4071937"/>
          </a:xfrm>
          <a:prstGeom prst="ellipse">
            <a:avLst/>
          </a:prstGeom>
          <a:solidFill>
            <a:schemeClr val="bg1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3200" b="1" dirty="0">
              <a:solidFill>
                <a:srgbClr val="990099"/>
              </a:solidFill>
            </a:endParaRPr>
          </a:p>
        </p:txBody>
      </p:sp>
      <p:sp>
        <p:nvSpPr>
          <p:cNvPr id="4103" name="TextBox 10"/>
          <p:cNvSpPr txBox="1">
            <a:spLocks noChangeArrowheads="1"/>
          </p:cNvSpPr>
          <p:nvPr/>
        </p:nvSpPr>
        <p:spPr bwMode="auto">
          <a:xfrm>
            <a:off x="1571625" y="3071813"/>
            <a:ext cx="6000750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На каком  дереве сидела  Ворона, слушая лесть Лисицы?</a:t>
            </a:r>
            <a:endParaRPr lang="ru-RU" sz="2800" b="1">
              <a:solidFill>
                <a:srgbClr val="990099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783535" y="3714752"/>
            <a:ext cx="143500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solidFill>
                  <a:srgbClr val="CC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ель</a:t>
            </a:r>
          </a:p>
        </p:txBody>
      </p:sp>
      <p:pic>
        <p:nvPicPr>
          <p:cNvPr id="13" name="Рисунок 12" descr="ar27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9900">
                <a:tint val="45000"/>
                <a:satMod val="400000"/>
              </a:srgbClr>
            </a:duotone>
            <a:lum contrast="30000"/>
          </a:blip>
          <a:stretch>
            <a:fillRect/>
          </a:stretch>
        </p:blipFill>
        <p:spPr>
          <a:xfrm>
            <a:off x="8001024" y="5857892"/>
            <a:ext cx="685804" cy="685804"/>
          </a:xfrm>
          <a:prstGeom prst="rect">
            <a:avLst/>
          </a:prstGeom>
          <a:ln w="190500" cap="sq">
            <a:solidFill>
              <a:srgbClr val="990033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4" name="Овал 13"/>
          <p:cNvSpPr/>
          <p:nvPr/>
        </p:nvSpPr>
        <p:spPr bwMode="auto">
          <a:xfrm>
            <a:off x="4214813" y="5072063"/>
            <a:ext cx="785812" cy="642937"/>
          </a:xfrm>
          <a:prstGeom prst="ellipse">
            <a:avLst/>
          </a:prstGeom>
          <a:solidFill>
            <a:srgbClr val="FFCCCC"/>
          </a:solidFill>
          <a:ln>
            <a:solidFill>
              <a:srgbClr val="C00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177" name="TextBox 14"/>
          <p:cNvSpPr txBox="1">
            <a:spLocks noChangeArrowheads="1"/>
          </p:cNvSpPr>
          <p:nvPr/>
        </p:nvSpPr>
        <p:spPr bwMode="auto">
          <a:xfrm>
            <a:off x="2357438" y="5643563"/>
            <a:ext cx="4429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/>
              <a:t>Проверь себя</a:t>
            </a:r>
          </a:p>
        </p:txBody>
      </p:sp>
      <p:sp>
        <p:nvSpPr>
          <p:cNvPr id="12" name="WordArt 4"/>
          <p:cNvSpPr>
            <a:spLocks noChangeArrowheads="1" noChangeShapeType="1" noTextEdit="1"/>
          </p:cNvSpPr>
          <p:nvPr/>
        </p:nvSpPr>
        <p:spPr bwMode="auto">
          <a:xfrm>
            <a:off x="214282" y="357166"/>
            <a:ext cx="8715436" cy="571504"/>
          </a:xfrm>
          <a:prstGeom prst="rect">
            <a:avLst/>
          </a:prstGeom>
        </p:spPr>
        <p:txBody>
          <a:bodyPr wrap="none" fromWordArt="1">
            <a:prstTxWarp prst="textChevronInverted">
              <a:avLst/>
            </a:prstTxWarp>
            <a:scene3d>
              <a:camera prst="legacyObliqueTopRight"/>
              <a:lightRig rig="freezing" dir="b"/>
            </a:scene3d>
            <a:sp3d extrusionH="412750" contourW="50800" prstMaterial="plastic">
              <a:bevelT w="44450" h="12700" prst="relaxedInset"/>
              <a:bevelB w="38100" h="50800"/>
              <a:extrusionClr>
                <a:srgbClr val="FF9966"/>
              </a:extrusionClr>
              <a:contourClr>
                <a:srgbClr val="990033"/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>
                <a:ln w="38100">
                  <a:solidFill>
                    <a:srgbClr val="996633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99"/>
                    </a:gs>
                    <a:gs pos="100000">
                      <a:srgbClr val="FFCC00"/>
                    </a:gs>
                  </a:gsLst>
                  <a:path path="rect">
                    <a:fillToRect r="100000" b="100000"/>
                  </a:path>
                </a:gradFill>
                <a:latin typeface="Impact"/>
              </a:rPr>
              <a:t>ВОПРОС    -   ОТВЕТ</a:t>
            </a:r>
            <a:endParaRPr lang="ru-RU" sz="3600" b="1" kern="10" dirty="0">
              <a:ln w="38100" cmpd="thickThin">
                <a:solidFill>
                  <a:srgbClr val="FF7C8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CC99"/>
                  </a:gs>
                  <a:gs pos="100000">
                    <a:srgbClr val="FFCC00"/>
                  </a:gs>
                </a:gsLst>
                <a:path path="rect">
                  <a:fillToRect r="100000" b="100000"/>
                </a:path>
              </a:gradFill>
              <a:latin typeface="Impact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4103" grpId="0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" descr="Рисунок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44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Рисунок 6" descr="oval frame swirly vintage graphicsfairy red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38" y="1214438"/>
            <a:ext cx="8389937" cy="582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Овал 8"/>
          <p:cNvSpPr/>
          <p:nvPr/>
        </p:nvSpPr>
        <p:spPr>
          <a:xfrm>
            <a:off x="1571625" y="2071688"/>
            <a:ext cx="6215063" cy="4071937"/>
          </a:xfrm>
          <a:prstGeom prst="ellipse">
            <a:avLst/>
          </a:prstGeom>
          <a:solidFill>
            <a:schemeClr val="bg1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3200" b="1" dirty="0">
              <a:solidFill>
                <a:srgbClr val="990099"/>
              </a:solidFill>
            </a:endParaRPr>
          </a:p>
        </p:txBody>
      </p:sp>
      <p:sp>
        <p:nvSpPr>
          <p:cNvPr id="4103" name="TextBox 10"/>
          <p:cNvSpPr txBox="1">
            <a:spLocks noChangeArrowheads="1"/>
          </p:cNvSpPr>
          <p:nvPr/>
        </p:nvSpPr>
        <p:spPr bwMode="auto">
          <a:xfrm>
            <a:off x="1571625" y="3071813"/>
            <a:ext cx="6000750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Кто без  драки хотел попасть</a:t>
            </a:r>
          </a:p>
          <a:p>
            <a:pPr algn="ctr" eaLnBrk="1" hangingPunct="1"/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«в большие забияки»?</a:t>
            </a:r>
            <a:endParaRPr lang="ru-RU" sz="2800" b="1">
              <a:solidFill>
                <a:srgbClr val="990099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142077" y="3714752"/>
            <a:ext cx="271792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solidFill>
                  <a:srgbClr val="CC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Моська</a:t>
            </a:r>
          </a:p>
        </p:txBody>
      </p:sp>
      <p:pic>
        <p:nvPicPr>
          <p:cNvPr id="13" name="Рисунок 12" descr="ar27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9900">
                <a:tint val="45000"/>
                <a:satMod val="400000"/>
              </a:srgbClr>
            </a:duotone>
            <a:lum contrast="30000"/>
          </a:blip>
          <a:stretch>
            <a:fillRect/>
          </a:stretch>
        </p:blipFill>
        <p:spPr>
          <a:xfrm>
            <a:off x="8001024" y="5857892"/>
            <a:ext cx="685804" cy="685804"/>
          </a:xfrm>
          <a:prstGeom prst="rect">
            <a:avLst/>
          </a:prstGeom>
          <a:ln w="190500" cap="sq">
            <a:solidFill>
              <a:srgbClr val="990033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4" name="Овал 13"/>
          <p:cNvSpPr/>
          <p:nvPr/>
        </p:nvSpPr>
        <p:spPr bwMode="auto">
          <a:xfrm>
            <a:off x="4214813" y="5072063"/>
            <a:ext cx="785812" cy="642937"/>
          </a:xfrm>
          <a:prstGeom prst="ellipse">
            <a:avLst/>
          </a:prstGeom>
          <a:solidFill>
            <a:srgbClr val="FFCCCC"/>
          </a:solidFill>
          <a:ln>
            <a:solidFill>
              <a:srgbClr val="C00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201" name="TextBox 14"/>
          <p:cNvSpPr txBox="1">
            <a:spLocks noChangeArrowheads="1"/>
          </p:cNvSpPr>
          <p:nvPr/>
        </p:nvSpPr>
        <p:spPr bwMode="auto">
          <a:xfrm>
            <a:off x="2357438" y="5643563"/>
            <a:ext cx="4429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/>
              <a:t>Проверь себя</a:t>
            </a:r>
          </a:p>
        </p:txBody>
      </p:sp>
      <p:sp>
        <p:nvSpPr>
          <p:cNvPr id="12" name="WordArt 4"/>
          <p:cNvSpPr>
            <a:spLocks noChangeArrowheads="1" noChangeShapeType="1" noTextEdit="1"/>
          </p:cNvSpPr>
          <p:nvPr/>
        </p:nvSpPr>
        <p:spPr bwMode="auto">
          <a:xfrm>
            <a:off x="214282" y="357166"/>
            <a:ext cx="8715436" cy="571504"/>
          </a:xfrm>
          <a:prstGeom prst="rect">
            <a:avLst/>
          </a:prstGeom>
        </p:spPr>
        <p:txBody>
          <a:bodyPr wrap="none" fromWordArt="1">
            <a:prstTxWarp prst="textChevronInverted">
              <a:avLst/>
            </a:prstTxWarp>
            <a:scene3d>
              <a:camera prst="legacyObliqueTopRight"/>
              <a:lightRig rig="freezing" dir="b"/>
            </a:scene3d>
            <a:sp3d extrusionH="412750" contourW="50800" prstMaterial="plastic">
              <a:bevelT w="44450" h="12700" prst="relaxedInset"/>
              <a:bevelB w="38100" h="50800"/>
              <a:extrusionClr>
                <a:srgbClr val="FF9966"/>
              </a:extrusionClr>
              <a:contourClr>
                <a:srgbClr val="990033"/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>
                <a:ln w="38100">
                  <a:solidFill>
                    <a:srgbClr val="996633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99"/>
                    </a:gs>
                    <a:gs pos="100000">
                      <a:srgbClr val="FFCC00"/>
                    </a:gs>
                  </a:gsLst>
                  <a:path path="rect">
                    <a:fillToRect r="100000" b="100000"/>
                  </a:path>
                </a:gradFill>
                <a:latin typeface="Impact"/>
              </a:rPr>
              <a:t>ВОПРОС    -   ОТВЕТ</a:t>
            </a:r>
            <a:endParaRPr lang="ru-RU" sz="3600" b="1" kern="10" dirty="0">
              <a:ln w="38100" cmpd="thickThin">
                <a:solidFill>
                  <a:srgbClr val="FF7C8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CC99"/>
                  </a:gs>
                  <a:gs pos="100000">
                    <a:srgbClr val="FFCC00"/>
                  </a:gs>
                </a:gsLst>
                <a:path path="rect">
                  <a:fillToRect r="100000" b="100000"/>
                </a:path>
              </a:gradFill>
              <a:latin typeface="Impact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4103" grpId="0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1" descr="Рисунок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44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214282" y="357166"/>
            <a:ext cx="8715436" cy="571504"/>
          </a:xfrm>
          <a:prstGeom prst="rect">
            <a:avLst/>
          </a:prstGeom>
        </p:spPr>
        <p:txBody>
          <a:bodyPr wrap="none" fromWordArt="1">
            <a:prstTxWarp prst="textChevronInverted">
              <a:avLst/>
            </a:prstTxWarp>
            <a:scene3d>
              <a:camera prst="legacyObliqueTopRight"/>
              <a:lightRig rig="freezing" dir="b"/>
            </a:scene3d>
            <a:sp3d extrusionH="412750" contourW="50800" prstMaterial="plastic">
              <a:bevelT w="44450" h="12700" prst="relaxedInset"/>
              <a:bevelB w="38100" h="50800"/>
              <a:extrusionClr>
                <a:srgbClr val="FF9966"/>
              </a:extrusionClr>
              <a:contourClr>
                <a:srgbClr val="990033"/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>
                <a:ln w="38100">
                  <a:solidFill>
                    <a:srgbClr val="996633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99"/>
                    </a:gs>
                    <a:gs pos="100000">
                      <a:srgbClr val="FFCC00"/>
                    </a:gs>
                  </a:gsLst>
                  <a:path path="rect">
                    <a:fillToRect r="100000" b="100000"/>
                  </a:path>
                </a:gradFill>
                <a:latin typeface="Impact"/>
              </a:rPr>
              <a:t>ДОСКА     </a:t>
            </a:r>
            <a:r>
              <a:rPr lang="ru-RU" sz="3600" b="1" kern="10" dirty="0">
                <a:ln w="38100" cmpd="thickThin">
                  <a:solidFill>
                    <a:srgbClr val="FF7C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99"/>
                    </a:gs>
                    <a:gs pos="100000">
                      <a:srgbClr val="FFCC00"/>
                    </a:gs>
                  </a:gsLst>
                  <a:path path="rect">
                    <a:fillToRect r="100000" b="100000"/>
                  </a:path>
                </a:gradFill>
                <a:latin typeface="Impact"/>
              </a:rPr>
              <a:t>ОБЪЯВЛЕНИЙ</a:t>
            </a:r>
          </a:p>
        </p:txBody>
      </p:sp>
      <p:pic>
        <p:nvPicPr>
          <p:cNvPr id="9220" name="Рисунок 6" descr="oval frame swirly vintage graphicsfairy red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38" y="1214438"/>
            <a:ext cx="8389937" cy="582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Овал 8"/>
          <p:cNvSpPr/>
          <p:nvPr/>
        </p:nvSpPr>
        <p:spPr>
          <a:xfrm>
            <a:off x="1571625" y="2071688"/>
            <a:ext cx="6215063" cy="4071937"/>
          </a:xfrm>
          <a:prstGeom prst="ellipse">
            <a:avLst/>
          </a:prstGeom>
          <a:solidFill>
            <a:schemeClr val="bg1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3200" b="1" dirty="0">
              <a:solidFill>
                <a:srgbClr val="990099"/>
              </a:solidFill>
            </a:endParaRPr>
          </a:p>
        </p:txBody>
      </p:sp>
      <p:pic>
        <p:nvPicPr>
          <p:cNvPr id="9222" name="Рисунок 4" descr="notice_20board_20pin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2286000"/>
            <a:ext cx="1143000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3" name="TextBox 10"/>
          <p:cNvSpPr txBox="1">
            <a:spLocks noChangeArrowheads="1"/>
          </p:cNvSpPr>
          <p:nvPr/>
        </p:nvSpPr>
        <p:spPr bwMode="auto">
          <a:xfrm>
            <a:off x="1571625" y="3429000"/>
            <a:ext cx="600075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Ищу пособие по правильному использованию очков.</a:t>
            </a:r>
          </a:p>
          <a:p>
            <a:pPr algn="ctr" eaLnBrk="1" hangingPunct="1"/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Пишите крупнее, я плохо вижу</a:t>
            </a:r>
            <a:r>
              <a:rPr lang="ru-RU" sz="2800" b="1">
                <a:solidFill>
                  <a:srgbClr val="990099"/>
                </a:solidFill>
              </a:rPr>
              <a:t>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071670" y="3714752"/>
            <a:ext cx="380841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solidFill>
                  <a:srgbClr val="CC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Мартышка</a:t>
            </a:r>
          </a:p>
        </p:txBody>
      </p:sp>
      <p:pic>
        <p:nvPicPr>
          <p:cNvPr id="12" name="Picture 4" descr="C:\Documents and Settings\Admin\Рабочий стол\0_2cf70_e1261dce_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22" y="3714752"/>
            <a:ext cx="1008419" cy="1469999"/>
          </a:xfrm>
          <a:prstGeom prst="ellipse">
            <a:avLst/>
          </a:prstGeom>
          <a:ln w="190500" cap="rnd">
            <a:solidFill>
              <a:schemeClr val="accent6">
                <a:lumMod val="40000"/>
                <a:lumOff val="6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3" name="Рисунок 12" descr="ar27.gif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9900">
                <a:tint val="45000"/>
                <a:satMod val="400000"/>
              </a:srgbClr>
            </a:duotone>
            <a:lum contrast="30000"/>
          </a:blip>
          <a:stretch>
            <a:fillRect/>
          </a:stretch>
        </p:blipFill>
        <p:spPr>
          <a:xfrm>
            <a:off x="8001024" y="5857892"/>
            <a:ext cx="685804" cy="685804"/>
          </a:xfrm>
          <a:prstGeom prst="rect">
            <a:avLst/>
          </a:prstGeom>
          <a:ln w="190500" cap="sq">
            <a:solidFill>
              <a:srgbClr val="990033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5" name="Овал 14"/>
          <p:cNvSpPr/>
          <p:nvPr/>
        </p:nvSpPr>
        <p:spPr bwMode="auto">
          <a:xfrm>
            <a:off x="4214813" y="5072063"/>
            <a:ext cx="785812" cy="642937"/>
          </a:xfrm>
          <a:prstGeom prst="ellipse">
            <a:avLst/>
          </a:prstGeom>
          <a:solidFill>
            <a:srgbClr val="FFCCCC"/>
          </a:solidFill>
          <a:ln>
            <a:solidFill>
              <a:srgbClr val="C00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228" name="TextBox 15"/>
          <p:cNvSpPr txBox="1">
            <a:spLocks noChangeArrowheads="1"/>
          </p:cNvSpPr>
          <p:nvPr/>
        </p:nvSpPr>
        <p:spPr bwMode="auto">
          <a:xfrm>
            <a:off x="2357438" y="5643563"/>
            <a:ext cx="4429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/>
              <a:t>Проверь себя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4103" grpId="0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1" descr="Рисунок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44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214282" y="357166"/>
            <a:ext cx="8715436" cy="714380"/>
          </a:xfrm>
          <a:prstGeom prst="rect">
            <a:avLst/>
          </a:prstGeom>
        </p:spPr>
        <p:txBody>
          <a:bodyPr wrap="none" fromWordArt="1">
            <a:prstTxWarp prst="textChevronInverted">
              <a:avLst/>
            </a:prstTxWarp>
            <a:scene3d>
              <a:camera prst="legacyObliqueTopRight"/>
              <a:lightRig rig="freezing" dir="b"/>
            </a:scene3d>
            <a:sp3d extrusionH="412750" contourW="50800" prstMaterial="plastic">
              <a:bevelT w="44450" h="12700" prst="relaxedInset"/>
              <a:bevelB w="38100" h="50800"/>
              <a:extrusionClr>
                <a:srgbClr val="FF9966"/>
              </a:extrusionClr>
              <a:contourClr>
                <a:srgbClr val="990033"/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>
                <a:ln w="38100">
                  <a:solidFill>
                    <a:srgbClr val="996633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99"/>
                    </a:gs>
                    <a:gs pos="100000">
                      <a:srgbClr val="FFCC00"/>
                    </a:gs>
                  </a:gsLst>
                  <a:path path="rect">
                    <a:fillToRect r="100000" b="100000"/>
                  </a:path>
                </a:gradFill>
                <a:latin typeface="Impact"/>
              </a:rPr>
              <a:t>ДОСКА     </a:t>
            </a:r>
            <a:r>
              <a:rPr lang="ru-RU" sz="3600" b="1" kern="10" dirty="0">
                <a:ln w="38100" cmpd="thickThin">
                  <a:solidFill>
                    <a:srgbClr val="FF7C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99"/>
                    </a:gs>
                    <a:gs pos="100000">
                      <a:srgbClr val="FFCC00"/>
                    </a:gs>
                  </a:gsLst>
                  <a:path path="rect">
                    <a:fillToRect r="100000" b="100000"/>
                  </a:path>
                </a:gradFill>
                <a:latin typeface="Impact"/>
              </a:rPr>
              <a:t>ОБЪЯВЛЕНИЙ</a:t>
            </a:r>
          </a:p>
        </p:txBody>
      </p:sp>
      <p:pic>
        <p:nvPicPr>
          <p:cNvPr id="10244" name="Рисунок 6" descr="oval frame swirly vintage graphicsfairy red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38" y="1214438"/>
            <a:ext cx="8389937" cy="582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Овал 8"/>
          <p:cNvSpPr/>
          <p:nvPr/>
        </p:nvSpPr>
        <p:spPr>
          <a:xfrm>
            <a:off x="1571625" y="2071688"/>
            <a:ext cx="6215063" cy="4071937"/>
          </a:xfrm>
          <a:prstGeom prst="ellipse">
            <a:avLst/>
          </a:prstGeom>
          <a:solidFill>
            <a:schemeClr val="bg1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3200" b="1" dirty="0">
              <a:solidFill>
                <a:srgbClr val="990099"/>
              </a:solidFill>
            </a:endParaRPr>
          </a:p>
        </p:txBody>
      </p:sp>
      <p:pic>
        <p:nvPicPr>
          <p:cNvPr id="10246" name="Рисунок 4" descr="notice_20board_20pin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2286000"/>
            <a:ext cx="1143000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7" name="TextBox 10"/>
          <p:cNvSpPr txBox="1">
            <a:spLocks noChangeArrowheads="1"/>
          </p:cNvSpPr>
          <p:nvPr/>
        </p:nvSpPr>
        <p:spPr bwMode="auto">
          <a:xfrm>
            <a:off x="1571625" y="3429000"/>
            <a:ext cx="600075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Срочно сниму тёплую </a:t>
            </a:r>
          </a:p>
          <a:p>
            <a:pPr algn="ctr" eaLnBrk="1" hangingPunct="1"/>
            <a:r>
              <a:rPr lang="ru-RU" sz="3200" b="1">
                <a:solidFill>
                  <a:srgbClr val="990099"/>
                </a:solidFill>
                <a:latin typeface="Monotype Corsiva" pitchFamily="66" charset="0"/>
              </a:rPr>
              <a:t>квартиру до весны!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323856" y="3714752"/>
            <a:ext cx="330404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solidFill>
                  <a:srgbClr val="CC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Стрекоза</a:t>
            </a:r>
          </a:p>
        </p:txBody>
      </p:sp>
      <p:pic>
        <p:nvPicPr>
          <p:cNvPr id="11" name="Рисунок 10" descr="655px-Av_2009_13_img29.jpg"/>
          <p:cNvPicPr>
            <a:picLocks noChangeAspect="1"/>
          </p:cNvPicPr>
          <p:nvPr/>
        </p:nvPicPr>
        <p:blipFill>
          <a:blip r:embed="rId5" cstate="print"/>
          <a:srcRect r="66"/>
          <a:stretch>
            <a:fillRect/>
          </a:stretch>
        </p:blipFill>
        <p:spPr bwMode="auto">
          <a:xfrm>
            <a:off x="5929200" y="3714753"/>
            <a:ext cx="1143130" cy="1643074"/>
          </a:xfrm>
          <a:prstGeom prst="ellipse">
            <a:avLst/>
          </a:prstGeom>
          <a:ln w="190500" cap="rnd">
            <a:solidFill>
              <a:schemeClr val="accent6">
                <a:lumMod val="40000"/>
                <a:lumOff val="6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2" name="Рисунок 11" descr="ar27.gif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9900">
                <a:tint val="45000"/>
                <a:satMod val="400000"/>
              </a:srgbClr>
            </a:duotone>
            <a:lum contrast="30000"/>
          </a:blip>
          <a:stretch>
            <a:fillRect/>
          </a:stretch>
        </p:blipFill>
        <p:spPr>
          <a:xfrm>
            <a:off x="8001024" y="5857892"/>
            <a:ext cx="685804" cy="685804"/>
          </a:xfrm>
          <a:prstGeom prst="rect">
            <a:avLst/>
          </a:prstGeom>
          <a:ln w="190500" cap="sq">
            <a:solidFill>
              <a:srgbClr val="990033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4" name="Овал 13"/>
          <p:cNvSpPr/>
          <p:nvPr/>
        </p:nvSpPr>
        <p:spPr bwMode="auto">
          <a:xfrm>
            <a:off x="4214813" y="5072063"/>
            <a:ext cx="785812" cy="642937"/>
          </a:xfrm>
          <a:prstGeom prst="ellipse">
            <a:avLst/>
          </a:prstGeom>
          <a:solidFill>
            <a:srgbClr val="FFCCCC"/>
          </a:solidFill>
          <a:ln>
            <a:solidFill>
              <a:srgbClr val="C00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252" name="TextBox 14"/>
          <p:cNvSpPr txBox="1">
            <a:spLocks noChangeArrowheads="1"/>
          </p:cNvSpPr>
          <p:nvPr/>
        </p:nvSpPr>
        <p:spPr bwMode="auto">
          <a:xfrm>
            <a:off x="2357438" y="5643563"/>
            <a:ext cx="4429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/>
              <a:t>Проверь себя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5127" grpId="0"/>
      <p:bldP spid="1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2b2855b0384a795653c43b88ed5a2f5ae88161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600</TotalTime>
  <Words>606</Words>
  <Application>Microsoft Office PowerPoint</Application>
  <PresentationFormat>Экран (4:3)</PresentationFormat>
  <Paragraphs>195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Олег</dc:creator>
  <cp:lastModifiedBy>Alexandr</cp:lastModifiedBy>
  <cp:revision>72</cp:revision>
  <dcterms:modified xsi:type="dcterms:W3CDTF">2014-11-03T20:00:45Z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812266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