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4B3B550-FDFF-454F-9EC9-9831FDEB1A2A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77BFF85-4887-4EC2-9184-32E1864F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3B550-FDFF-454F-9EC9-9831FDEB1A2A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BFF85-4887-4EC2-9184-32E1864F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3B550-FDFF-454F-9EC9-9831FDEB1A2A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BFF85-4887-4EC2-9184-32E1864F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4B3B550-FDFF-454F-9EC9-9831FDEB1A2A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BFF85-4887-4EC2-9184-32E1864F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4B3B550-FDFF-454F-9EC9-9831FDEB1A2A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77BFF85-4887-4EC2-9184-32E1864FD68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4B3B550-FDFF-454F-9EC9-9831FDEB1A2A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77BFF85-4887-4EC2-9184-32E1864F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4B3B550-FDFF-454F-9EC9-9831FDEB1A2A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77BFF85-4887-4EC2-9184-32E1864F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3B550-FDFF-454F-9EC9-9831FDEB1A2A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BFF85-4887-4EC2-9184-32E1864F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4B3B550-FDFF-454F-9EC9-9831FDEB1A2A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77BFF85-4887-4EC2-9184-32E1864F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4B3B550-FDFF-454F-9EC9-9831FDEB1A2A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77BFF85-4887-4EC2-9184-32E1864F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4B3B550-FDFF-454F-9EC9-9831FDEB1A2A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77BFF85-4887-4EC2-9184-32E1864F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4B3B550-FDFF-454F-9EC9-9831FDEB1A2A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77BFF85-4887-4EC2-9184-32E1864F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ukva_sh_v_kartinka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45446" y="2214554"/>
            <a:ext cx="3186077" cy="3857652"/>
          </a:xfrm>
          <a:prstGeom prst="rect">
            <a:avLst/>
          </a:prstGeom>
        </p:spPr>
      </p:pic>
      <p:pic>
        <p:nvPicPr>
          <p:cNvPr id="4" name="Рисунок 3" descr="bukva_s_v_kartinka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928926" cy="39630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2795588"/>
          </a:xfrm>
        </p:spPr>
        <p:txBody>
          <a:bodyPr/>
          <a:lstStyle/>
          <a:p>
            <a:pPr algn="ctr"/>
            <a:r>
              <a:rPr lang="ru-RU" dirty="0" err="1" smtClean="0"/>
              <a:t>Диффрененциация</a:t>
            </a:r>
            <a:r>
              <a:rPr lang="ru-RU" dirty="0" smtClean="0"/>
              <a:t> звуков</a:t>
            </a:r>
            <a:r>
              <a:rPr lang="en-US" dirty="0" smtClean="0"/>
              <a:t> [</a:t>
            </a:r>
            <a:r>
              <a:rPr lang="ru-RU" dirty="0" smtClean="0"/>
              <a:t>С</a:t>
            </a:r>
            <a:r>
              <a:rPr lang="en-US" dirty="0" smtClean="0"/>
              <a:t>]</a:t>
            </a:r>
            <a:r>
              <a:rPr lang="ru-RU" dirty="0" smtClean="0"/>
              <a:t> и </a:t>
            </a:r>
            <a:r>
              <a:rPr lang="en-US" dirty="0" smtClean="0"/>
              <a:t>[</a:t>
            </a:r>
            <a:r>
              <a:rPr lang="ru-RU" dirty="0" err="1" smtClean="0"/>
              <a:t>ш</a:t>
            </a:r>
            <a:r>
              <a:rPr lang="en-US" dirty="0" smtClean="0"/>
              <a:t>]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5000636"/>
            <a:ext cx="7531918" cy="18573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Подготовила учитель логопед</a:t>
            </a:r>
          </a:p>
          <a:p>
            <a:pPr algn="ctr"/>
            <a:r>
              <a:rPr lang="ru-RU" dirty="0" smtClean="0"/>
              <a:t> Павлова Таисия Евгеньевна</a:t>
            </a:r>
          </a:p>
          <a:p>
            <a:pPr algn="ctr"/>
            <a:r>
              <a:rPr lang="ru-RU" dirty="0" smtClean="0"/>
              <a:t>МОУ АСОШ № 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15x4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Звуковой анализ слова </a:t>
            </a:r>
            <a:r>
              <a:rPr lang="ru-RU" b="1" dirty="0" smtClean="0"/>
              <a:t>СУШКА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-Сколько в слове гласных? </a:t>
            </a:r>
          </a:p>
          <a:p>
            <a:r>
              <a:rPr lang="ru-RU" dirty="0" smtClean="0"/>
              <a:t>-Сколько согласных? </a:t>
            </a:r>
          </a:p>
          <a:p>
            <a:r>
              <a:rPr lang="ru-RU" dirty="0" smtClean="0"/>
              <a:t>-Назови количество слогов. </a:t>
            </a:r>
          </a:p>
          <a:p>
            <a:r>
              <a:rPr lang="ru-RU" dirty="0" smtClean="0"/>
              <a:t>-Назови 1 звук. </a:t>
            </a:r>
          </a:p>
          <a:p>
            <a:r>
              <a:rPr lang="ru-RU" dirty="0" smtClean="0"/>
              <a:t>-Назови 3 звук.</a:t>
            </a:r>
          </a:p>
          <a:p>
            <a:r>
              <a:rPr lang="ru-RU" dirty="0" smtClean="0"/>
              <a:t>-Назови все звуки по - порядку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000232" y="5286388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214942" y="5286388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928662" y="5286388"/>
            <a:ext cx="914400" cy="9144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071802" y="5286388"/>
            <a:ext cx="914400" cy="9144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143372" y="5286388"/>
            <a:ext cx="914400" cy="9144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Отгадай слово.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26072"/>
          </a:xfrm>
        </p:spPr>
        <p:txBody>
          <a:bodyPr/>
          <a:lstStyle/>
          <a:p>
            <a:r>
              <a:rPr lang="ru-RU" sz="3200" dirty="0" smtClean="0"/>
              <a:t>Определи слово по первым звукам названий предметов на картинках.</a:t>
            </a:r>
          </a:p>
          <a:p>
            <a:endParaRPr lang="ru-RU" dirty="0"/>
          </a:p>
        </p:txBody>
      </p:sp>
      <p:pic>
        <p:nvPicPr>
          <p:cNvPr id="4" name="Рисунок 3" descr="klubn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15140" y="3143248"/>
            <a:ext cx="2286016" cy="2143140"/>
          </a:xfrm>
          <a:prstGeom prst="rect">
            <a:avLst/>
          </a:prstGeom>
        </p:spPr>
      </p:pic>
      <p:pic>
        <p:nvPicPr>
          <p:cNvPr id="5" name="Рисунок 4" descr="optika19.jpg"/>
          <p:cNvPicPr>
            <a:picLocks noChangeAspect="1"/>
          </p:cNvPicPr>
          <p:nvPr/>
        </p:nvPicPr>
        <p:blipFill>
          <a:blip r:embed="rId3" cstate="print"/>
          <a:srcRect l="14063" r="1562"/>
          <a:stretch>
            <a:fillRect/>
          </a:stretch>
        </p:blipFill>
        <p:spPr>
          <a:xfrm>
            <a:off x="4929190" y="3143248"/>
            <a:ext cx="1857388" cy="2143140"/>
          </a:xfrm>
          <a:prstGeom prst="rect">
            <a:avLst/>
          </a:prstGeom>
        </p:spPr>
      </p:pic>
      <p:pic>
        <p:nvPicPr>
          <p:cNvPr id="6" name="Рисунок 5" descr="enot03.jpg"/>
          <p:cNvPicPr>
            <a:picLocks noChangeAspect="1"/>
          </p:cNvPicPr>
          <p:nvPr/>
        </p:nvPicPr>
        <p:blipFill>
          <a:blip r:embed="rId4" cstate="print"/>
          <a:srcRect l="10953" r="12373"/>
          <a:stretch>
            <a:fillRect/>
          </a:stretch>
        </p:blipFill>
        <p:spPr>
          <a:xfrm>
            <a:off x="1643042" y="3143248"/>
            <a:ext cx="1571636" cy="2143140"/>
          </a:xfrm>
          <a:prstGeom prst="rect">
            <a:avLst/>
          </a:prstGeom>
        </p:spPr>
      </p:pic>
      <p:pic>
        <p:nvPicPr>
          <p:cNvPr id="7" name="Рисунок 6" descr="pred28.jpg"/>
          <p:cNvPicPr>
            <a:picLocks noChangeAspect="1"/>
          </p:cNvPicPr>
          <p:nvPr/>
        </p:nvPicPr>
        <p:blipFill>
          <a:blip r:embed="rId5" cstate="print"/>
          <a:srcRect r="18825"/>
          <a:stretch>
            <a:fillRect/>
          </a:stretch>
        </p:blipFill>
        <p:spPr>
          <a:xfrm>
            <a:off x="0" y="3143248"/>
            <a:ext cx="1643042" cy="2143140"/>
          </a:xfrm>
          <a:prstGeom prst="rect">
            <a:avLst/>
          </a:prstGeom>
        </p:spPr>
      </p:pic>
      <p:pic>
        <p:nvPicPr>
          <p:cNvPr id="8" name="Рисунок 7" descr="slon24.jpg"/>
          <p:cNvPicPr>
            <a:picLocks noChangeAspect="1"/>
          </p:cNvPicPr>
          <p:nvPr/>
        </p:nvPicPr>
        <p:blipFill>
          <a:blip r:embed="rId6" cstate="print"/>
          <a:srcRect l="6618" r="7352"/>
          <a:stretch>
            <a:fillRect/>
          </a:stretch>
        </p:blipFill>
        <p:spPr>
          <a:xfrm>
            <a:off x="3214678" y="3143248"/>
            <a:ext cx="1714512" cy="2143124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928926" y="5786454"/>
          <a:ext cx="292896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792"/>
                <a:gridCol w="585792"/>
                <a:gridCol w="585792"/>
                <a:gridCol w="585792"/>
                <a:gridCol w="585792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pred26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999"/>
          <a:stretch>
            <a:fillRect/>
          </a:stretch>
        </p:blipFill>
        <p:spPr>
          <a:xfrm>
            <a:off x="0" y="285728"/>
            <a:ext cx="2238423" cy="2143140"/>
          </a:xfrm>
        </p:spPr>
      </p:pic>
      <p:pic>
        <p:nvPicPr>
          <p:cNvPr id="6" name="Рисунок 5" descr="shoko37.jpg"/>
          <p:cNvPicPr>
            <a:picLocks noChangeAspect="1"/>
          </p:cNvPicPr>
          <p:nvPr/>
        </p:nvPicPr>
        <p:blipFill>
          <a:blip r:embed="rId3" cstate="print"/>
          <a:srcRect r="4374"/>
          <a:stretch>
            <a:fillRect/>
          </a:stretch>
        </p:blipFill>
        <p:spPr>
          <a:xfrm>
            <a:off x="2214546" y="285728"/>
            <a:ext cx="2428892" cy="2143140"/>
          </a:xfrm>
          <a:prstGeom prst="rect">
            <a:avLst/>
          </a:prstGeom>
        </p:spPr>
      </p:pic>
      <p:pic>
        <p:nvPicPr>
          <p:cNvPr id="7" name="Рисунок 6" descr="kniga81.jpg"/>
          <p:cNvPicPr>
            <a:picLocks noChangeAspect="1"/>
          </p:cNvPicPr>
          <p:nvPr/>
        </p:nvPicPr>
        <p:blipFill>
          <a:blip r:embed="rId4" cstate="print"/>
          <a:srcRect l="5625"/>
          <a:stretch>
            <a:fillRect/>
          </a:stretch>
        </p:blipFill>
        <p:spPr>
          <a:xfrm>
            <a:off x="4643438" y="285728"/>
            <a:ext cx="2397124" cy="2143140"/>
          </a:xfrm>
          <a:prstGeom prst="rect">
            <a:avLst/>
          </a:prstGeom>
        </p:spPr>
      </p:pic>
      <p:pic>
        <p:nvPicPr>
          <p:cNvPr id="8" name="Рисунок 7" descr="arbuz24.jpg"/>
          <p:cNvPicPr>
            <a:picLocks noChangeAspect="1"/>
          </p:cNvPicPr>
          <p:nvPr/>
        </p:nvPicPr>
        <p:blipFill>
          <a:blip r:embed="rId5" cstate="print"/>
          <a:srcRect l="2973" t="5615" r="4872" b="7349"/>
          <a:stretch>
            <a:fillRect/>
          </a:stretch>
        </p:blipFill>
        <p:spPr>
          <a:xfrm>
            <a:off x="6929422" y="285728"/>
            <a:ext cx="2214578" cy="2143140"/>
          </a:xfrm>
          <a:prstGeom prst="rect">
            <a:avLst/>
          </a:prstGeom>
        </p:spPr>
      </p:pic>
      <p:pic>
        <p:nvPicPr>
          <p:cNvPr id="5" name="Рисунок 4" descr="more14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57290" y="1071546"/>
            <a:ext cx="1357322" cy="1357322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714612" y="2643182"/>
          <a:ext cx="32147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2"/>
                <a:gridCol w="642942"/>
                <a:gridCol w="642942"/>
                <a:gridCol w="642942"/>
                <a:gridCol w="642942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Рисунок 9" descr="tehno50.jpg"/>
          <p:cNvPicPr>
            <a:picLocks noChangeAspect="1"/>
          </p:cNvPicPr>
          <p:nvPr/>
        </p:nvPicPr>
        <p:blipFill>
          <a:blip r:embed="rId7" cstate="print"/>
          <a:srcRect l="5624" r="4376"/>
          <a:stretch>
            <a:fillRect/>
          </a:stretch>
        </p:blipFill>
        <p:spPr>
          <a:xfrm>
            <a:off x="0" y="3214686"/>
            <a:ext cx="2286016" cy="2071702"/>
          </a:xfrm>
          <a:prstGeom prst="rect">
            <a:avLst/>
          </a:prstGeom>
        </p:spPr>
      </p:pic>
      <p:pic>
        <p:nvPicPr>
          <p:cNvPr id="11" name="Рисунок 10" descr="ananas19.jpg"/>
          <p:cNvPicPr>
            <a:picLocks noChangeAspect="1"/>
          </p:cNvPicPr>
          <p:nvPr/>
        </p:nvPicPr>
        <p:blipFill>
          <a:blip r:embed="rId8" cstate="print"/>
          <a:srcRect l="14679"/>
          <a:stretch>
            <a:fillRect/>
          </a:stretch>
        </p:blipFill>
        <p:spPr>
          <a:xfrm>
            <a:off x="2214546" y="3214686"/>
            <a:ext cx="1660925" cy="2071702"/>
          </a:xfrm>
          <a:prstGeom prst="rect">
            <a:avLst/>
          </a:prstGeom>
        </p:spPr>
      </p:pic>
      <p:pic>
        <p:nvPicPr>
          <p:cNvPr id="12" name="Рисунок 11" descr="shlap65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571868" y="3214686"/>
            <a:ext cx="3214710" cy="2071702"/>
          </a:xfrm>
          <a:prstGeom prst="rect">
            <a:avLst/>
          </a:prstGeom>
        </p:spPr>
      </p:pic>
      <p:pic>
        <p:nvPicPr>
          <p:cNvPr id="13" name="Рисунок 12" descr="apels68.jpg"/>
          <p:cNvPicPr>
            <a:picLocks noChangeAspect="1"/>
          </p:cNvPicPr>
          <p:nvPr/>
        </p:nvPicPr>
        <p:blipFill>
          <a:blip r:embed="rId10" cstate="print"/>
          <a:srcRect r="5624"/>
          <a:stretch>
            <a:fillRect/>
          </a:stretch>
        </p:blipFill>
        <p:spPr>
          <a:xfrm>
            <a:off x="6746844" y="3214686"/>
            <a:ext cx="2397156" cy="2071702"/>
          </a:xfrm>
          <a:prstGeom prst="rect">
            <a:avLst/>
          </a:prstGeom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786050" y="5786454"/>
          <a:ext cx="292896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2240"/>
                <a:gridCol w="732240"/>
                <a:gridCol w="732240"/>
                <a:gridCol w="73224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Какой звук издает змея?</a:t>
            </a:r>
            <a:endParaRPr lang="ru-RU" dirty="0"/>
          </a:p>
        </p:txBody>
      </p:sp>
      <p:pic>
        <p:nvPicPr>
          <p:cNvPr id="4" name="Содержимое 3" descr="Змея - Ш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1571612"/>
            <a:ext cx="5429288" cy="47166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звук издает насос?</a:t>
            </a:r>
            <a:endParaRPr lang="ru-RU" dirty="0"/>
          </a:p>
        </p:txBody>
      </p:sp>
      <p:pic>
        <p:nvPicPr>
          <p:cNvPr id="4" name="Содержимое 3" descr="Насос+-+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1714488"/>
            <a:ext cx="5214974" cy="47075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Отгадайте ребусы</a:t>
            </a:r>
            <a:endParaRPr lang="ru-RU" dirty="0"/>
          </a:p>
        </p:txBody>
      </p:sp>
      <p:pic>
        <p:nvPicPr>
          <p:cNvPr id="4" name="Содержимое 3" descr="6-009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428736"/>
            <a:ext cx="7252386" cy="2571768"/>
          </a:xfrm>
        </p:spPr>
      </p:pic>
      <p:pic>
        <p:nvPicPr>
          <p:cNvPr id="9" name="Рисунок 8" descr="2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4071942"/>
            <a:ext cx="7786742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Назови картинки.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Правильно произнеси звуки  С или Ш.  </a:t>
            </a:r>
            <a:r>
              <a:rPr lang="ru-RU" sz="4400" b="1" dirty="0" smtClean="0">
                <a:solidFill>
                  <a:srgbClr val="FF0000"/>
                </a:solidFill>
              </a:rPr>
              <a:t/>
            </a:r>
            <a:br>
              <a:rPr lang="ru-RU" sz="4400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4" name="Содержимое 3" descr="каша-касс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500173"/>
            <a:ext cx="7500990" cy="50024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рыша-крыс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928670"/>
            <a:ext cx="8033942" cy="535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ашка-мас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928670"/>
            <a:ext cx="7926822" cy="5286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ишка-мис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857232"/>
            <a:ext cx="7643866" cy="52058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уши-ус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571480"/>
            <a:ext cx="7484614" cy="5429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274</TotalTime>
  <Words>81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Яркая</vt:lpstr>
      <vt:lpstr>Диффрененциация звуков [С] и [ш]  </vt:lpstr>
      <vt:lpstr>Какой звук издает змея?</vt:lpstr>
      <vt:lpstr>Какой звук издает насос?</vt:lpstr>
      <vt:lpstr>Отгадайте ребусы</vt:lpstr>
      <vt:lpstr> Назови картинки. Правильно произнеси звуки  С или Ш.   </vt:lpstr>
      <vt:lpstr>Слайд 6</vt:lpstr>
      <vt:lpstr>Слайд 7</vt:lpstr>
      <vt:lpstr>Слайд 8</vt:lpstr>
      <vt:lpstr>Слайд 9</vt:lpstr>
      <vt:lpstr>Слайд 10</vt:lpstr>
      <vt:lpstr>Звуковой анализ слова СУШКА</vt:lpstr>
      <vt:lpstr>Отгадай слово.</vt:lpstr>
      <vt:lpstr>Слайд 13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Диффрененциация звуков [С] и [ш] </dc:title>
  <dc:creator>учитель</dc:creator>
  <cp:lastModifiedBy>Лепадату</cp:lastModifiedBy>
  <cp:revision>27</cp:revision>
  <dcterms:created xsi:type="dcterms:W3CDTF">2013-04-23T11:22:21Z</dcterms:created>
  <dcterms:modified xsi:type="dcterms:W3CDTF">2014-11-04T16:37:02Z</dcterms:modified>
</cp:coreProperties>
</file>