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1" r:id="rId2"/>
  </p:sldMasterIdLst>
  <p:notesMasterIdLst>
    <p:notesMasterId r:id="rId27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70" r:id="rId14"/>
    <p:sldId id="271" r:id="rId15"/>
    <p:sldId id="280" r:id="rId16"/>
    <p:sldId id="281" r:id="rId17"/>
    <p:sldId id="283" r:id="rId18"/>
    <p:sldId id="279" r:id="rId19"/>
    <p:sldId id="282" r:id="rId20"/>
    <p:sldId id="273" r:id="rId21"/>
    <p:sldId id="286" r:id="rId22"/>
    <p:sldId id="285" r:id="rId23"/>
    <p:sldId id="287" r:id="rId24"/>
    <p:sldId id="288" r:id="rId25"/>
    <p:sldId id="278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8" autoAdjust="0"/>
    <p:restoredTop sz="99802" autoAdjust="0"/>
  </p:normalViewPr>
  <p:slideViewPr>
    <p:cSldViewPr>
      <p:cViewPr varScale="1">
        <p:scale>
          <a:sx n="84" d="100"/>
          <a:sy n="84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D721CF1-DC11-40EE-9EBA-31F2E2953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0604DE-8A95-4D27-8B2B-ABDBB3A77EDD}" type="slidenum">
              <a:rPr lang="ru-RU"/>
              <a:pPr/>
              <a:t>1</a:t>
            </a:fld>
            <a:endParaRPr lang="ru-RU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Геометрические фигуры и тела.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95C761-F697-404E-9FC1-F8C3D4ADF9E8}" type="slidenum">
              <a:rPr lang="ru-RU"/>
              <a:pPr/>
              <a:t>10</a:t>
            </a:fld>
            <a:endParaRPr lang="ru-RU"/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Многогранник </a:t>
            </a:r>
            <a:r>
              <a:rPr lang="ru-RU" smtClean="0"/>
              <a:t>– тело, поверхность которого состоит из конечного числа плоских многоугольников.</a:t>
            </a:r>
            <a:endParaRPr lang="ru-RU" b="1" smtClean="0"/>
          </a:p>
          <a:p>
            <a:pPr eaLnBrk="1" hangingPunct="1"/>
            <a:r>
              <a:rPr lang="ru-RU" b="1" smtClean="0"/>
              <a:t>Грани многогранника</a:t>
            </a:r>
            <a:r>
              <a:rPr lang="ru-RU" smtClean="0"/>
              <a:t> – плоские многоугольники, образующие его поверхность. </a:t>
            </a:r>
            <a:r>
              <a:rPr lang="ru-RU" b="1" smtClean="0"/>
              <a:t>Ребра </a:t>
            </a:r>
            <a:r>
              <a:rPr lang="ru-RU" smtClean="0"/>
              <a:t>– стороны граней. </a:t>
            </a:r>
            <a:r>
              <a:rPr lang="ru-RU" b="1" smtClean="0"/>
              <a:t>Вершины многогранников</a:t>
            </a:r>
            <a:r>
              <a:rPr lang="ru-RU" smtClean="0"/>
              <a:t> – вершины граней. </a:t>
            </a:r>
            <a:r>
              <a:rPr lang="ru-RU" b="1" smtClean="0"/>
              <a:t>Диагональ многогранника</a:t>
            </a:r>
            <a:r>
              <a:rPr lang="ru-RU" smtClean="0"/>
              <a:t> – отрезок, соединяющий две вершины, не принадлежащие одной грани.</a:t>
            </a:r>
          </a:p>
          <a:p>
            <a:pPr eaLnBrk="1" hangingPunct="1"/>
            <a:r>
              <a:rPr lang="ru-RU" smtClean="0"/>
              <a:t>Многогранник </a:t>
            </a:r>
            <a:r>
              <a:rPr lang="ru-RU" b="1" smtClean="0"/>
              <a:t>выпуклый,</a:t>
            </a:r>
            <a:r>
              <a:rPr lang="ru-RU" smtClean="0"/>
              <a:t> если он лежит целиком по одну сторону от плоскости любой его грани. Вместе с двумя любыми точками содержит целиком весь отрезок, соединяющий эти точки. Грани – выпуклые многоугольники.</a:t>
            </a:r>
            <a:endParaRPr lang="ru-RU" b="1" smtClean="0"/>
          </a:p>
          <a:p>
            <a:pPr eaLnBrk="1" hangingPunct="1"/>
            <a:r>
              <a:rPr lang="ru-RU" b="1" smtClean="0"/>
              <a:t>Куб, призма, пирамида — это многогранники. </a:t>
            </a:r>
          </a:p>
          <a:p>
            <a:pPr eaLnBrk="1" hangingPunct="1"/>
            <a:r>
              <a:rPr lang="ru-RU" b="1" smtClean="0"/>
              <a:t>В любом выпуклом многограннике выполняется условие: </a:t>
            </a:r>
            <a:r>
              <a:rPr lang="en-US" smtClean="0"/>
              <a:t>b</a:t>
            </a:r>
            <a:r>
              <a:rPr lang="ru-RU" smtClean="0"/>
              <a:t> – </a:t>
            </a:r>
            <a:r>
              <a:rPr lang="en-US" smtClean="0"/>
              <a:t>p</a:t>
            </a:r>
            <a:r>
              <a:rPr lang="ru-RU" smtClean="0"/>
              <a:t> + </a:t>
            </a:r>
            <a:r>
              <a:rPr lang="en-US" smtClean="0"/>
              <a:t>r</a:t>
            </a:r>
            <a:r>
              <a:rPr lang="ru-RU" smtClean="0"/>
              <a:t> = 2, где </a:t>
            </a:r>
            <a:r>
              <a:rPr lang="en-US" smtClean="0"/>
              <a:t>b</a:t>
            </a:r>
            <a:r>
              <a:rPr lang="ru-RU" smtClean="0"/>
              <a:t> – число вершин, </a:t>
            </a:r>
            <a:r>
              <a:rPr lang="en-US" smtClean="0"/>
              <a:t>p</a:t>
            </a:r>
            <a:r>
              <a:rPr lang="ru-RU" smtClean="0"/>
              <a:t> – число ребер, </a:t>
            </a:r>
            <a:r>
              <a:rPr lang="en-US" smtClean="0"/>
              <a:t>r</a:t>
            </a:r>
            <a:r>
              <a:rPr lang="ru-RU" smtClean="0"/>
              <a:t> – число граней (теорема Эйлера).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8A3E7-1859-4E95-94B7-6C9FF849E3BD}" type="slidenum">
              <a:rPr lang="ru-RU"/>
              <a:pPr/>
              <a:t>11</a:t>
            </a:fld>
            <a:endParaRPr lang="ru-RU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Тела вра­щения</a:t>
            </a:r>
            <a:r>
              <a:rPr lang="ru-RU" smtClean="0"/>
              <a:t> образуются при вращении плоской фигуры вокруг не пересекающей ее оси, имеют гладкие криволинейные поверхности.</a:t>
            </a:r>
            <a:endParaRPr lang="ru-RU" b="1" smtClean="0"/>
          </a:p>
          <a:p>
            <a:pPr eaLnBrk="1" hangingPunct="1"/>
            <a:r>
              <a:rPr lang="ru-RU" b="1" smtClean="0"/>
              <a:t>Шар, конус, цилиндр — это тела вращения.</a:t>
            </a:r>
          </a:p>
          <a:p>
            <a:pPr eaLnBrk="1" hangingPunct="1"/>
            <a:r>
              <a:rPr lang="ru-RU" b="1" smtClean="0"/>
              <a:t>Прямой круговой цилиндр </a:t>
            </a:r>
            <a:r>
              <a:rPr lang="ru-RU" smtClean="0"/>
              <a:t>(гр. «валик, каток»)</a:t>
            </a:r>
            <a:r>
              <a:rPr lang="ru-RU" b="1" smtClean="0"/>
              <a:t> </a:t>
            </a:r>
            <a:r>
              <a:rPr lang="ru-RU" smtClean="0"/>
              <a:t>получается вращением прямоугольника вокруг одной из сторон.</a:t>
            </a:r>
            <a:endParaRPr lang="ru-RU" b="1" smtClean="0"/>
          </a:p>
          <a:p>
            <a:pPr eaLnBrk="1" hangingPunct="1"/>
            <a:r>
              <a:rPr lang="ru-RU" b="1" smtClean="0"/>
              <a:t>Прямой круговой конус</a:t>
            </a:r>
            <a:r>
              <a:rPr lang="ru-RU" smtClean="0"/>
              <a:t> (лат. «шишка») – вращением прямоугольного треугольника вокруг катета.</a:t>
            </a:r>
            <a:endParaRPr lang="ru-RU" b="1" smtClean="0"/>
          </a:p>
          <a:p>
            <a:pPr eaLnBrk="1" hangingPunct="1"/>
            <a:r>
              <a:rPr lang="ru-RU" b="1" smtClean="0"/>
              <a:t>Шар – </a:t>
            </a:r>
            <a:r>
              <a:rPr lang="ru-RU" smtClean="0"/>
              <a:t>вращением полукруга вокруг диаметра.</a:t>
            </a:r>
            <a:endParaRPr lang="ru-RU" b="1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856924-3154-4C5D-AC67-AC81F14019AC}" type="slidenum">
              <a:rPr lang="ru-RU"/>
              <a:pPr/>
              <a:t>12</a:t>
            </a:fld>
            <a:endParaRPr lang="ru-RU"/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Призма – </a:t>
            </a:r>
            <a:r>
              <a:rPr lang="ru-RU" smtClean="0"/>
              <a:t>(гр. «отпиленный кусочек»)</a:t>
            </a:r>
            <a:r>
              <a:rPr lang="ru-RU" b="1" smtClean="0"/>
              <a:t> </a:t>
            </a:r>
            <a:r>
              <a:rPr lang="ru-RU" smtClean="0"/>
              <a:t>многогранник, две грани которого – равные многоугольники, лежащие в параллельных плоскостях, а остальные грани – параллелограммы.</a:t>
            </a:r>
          </a:p>
          <a:p>
            <a:pPr eaLnBrk="1" hangingPunct="1"/>
            <a:r>
              <a:rPr lang="ru-RU" smtClean="0"/>
              <a:t>Если боковые ребра перпендикулярны плоскостям оснований, то призма – </a:t>
            </a:r>
            <a:r>
              <a:rPr lang="ru-RU" b="1" smtClean="0"/>
              <a:t>прямая;</a:t>
            </a:r>
            <a:r>
              <a:rPr lang="ru-RU" smtClean="0"/>
              <a:t> если нет – </a:t>
            </a:r>
            <a:r>
              <a:rPr lang="ru-RU" b="1" smtClean="0"/>
              <a:t>наклонная.</a:t>
            </a:r>
            <a:endParaRPr lang="ru-RU" smtClean="0"/>
          </a:p>
          <a:p>
            <a:pPr eaLnBrk="1" hangingPunct="1"/>
            <a:r>
              <a:rPr lang="ru-RU" smtClean="0"/>
              <a:t>Если в основании прямой призмы лежит правильный многоугольник, то призма – </a:t>
            </a:r>
            <a:r>
              <a:rPr lang="ru-RU" b="1" smtClean="0"/>
              <a:t>правильная.</a:t>
            </a:r>
          </a:p>
          <a:p>
            <a:pPr eaLnBrk="1" hangingPunct="1"/>
            <a:r>
              <a:rPr lang="ru-RU" b="1" smtClean="0"/>
              <a:t>Параллелепипед </a:t>
            </a:r>
            <a:r>
              <a:rPr lang="ru-RU" smtClean="0"/>
              <a:t>– призма, основания которой  - параллелограммы.</a:t>
            </a:r>
            <a:endParaRPr lang="ru-RU" b="1" smtClean="0"/>
          </a:p>
          <a:p>
            <a:pPr eaLnBrk="1" hangingPunct="1"/>
            <a:r>
              <a:rPr lang="ru-RU" b="1" smtClean="0"/>
              <a:t>Прямоугольный параллелепипед</a:t>
            </a:r>
            <a:r>
              <a:rPr lang="ru-RU" smtClean="0"/>
              <a:t> – прямой параллелепипед, основание которого – прямоугольник. Все грани – прямоугольники.</a:t>
            </a:r>
            <a:endParaRPr lang="ru-RU" b="1" smtClean="0"/>
          </a:p>
          <a:p>
            <a:pPr eaLnBrk="1" hangingPunct="1"/>
            <a:r>
              <a:rPr lang="ru-RU" b="1" smtClean="0"/>
              <a:t>Куб </a:t>
            </a:r>
            <a:r>
              <a:rPr lang="ru-RU" smtClean="0"/>
              <a:t>– прямоугольный параллелепипед, все ребра которого равны. Все грани – квадраты.</a:t>
            </a:r>
            <a:endParaRPr lang="ru-RU" b="1" smtClean="0"/>
          </a:p>
          <a:p>
            <a:pPr eaLnBrk="1" hangingPunct="1"/>
            <a:r>
              <a:rPr lang="ru-RU" b="1" smtClean="0"/>
              <a:t>Построение изображения призмы:</a:t>
            </a:r>
            <a:endParaRPr lang="ru-RU" smtClean="0"/>
          </a:p>
          <a:p>
            <a:pPr eaLnBrk="1" hangingPunct="1"/>
            <a:r>
              <a:rPr lang="ru-RU" smtClean="0"/>
              <a:t>строят основание (нижнее или верхнее – многоугольник);</a:t>
            </a:r>
          </a:p>
          <a:p>
            <a:pPr eaLnBrk="1" hangingPunct="1"/>
            <a:r>
              <a:rPr lang="ru-RU" smtClean="0"/>
              <a:t>из вершин многоугольника строят параллельные прямые;</a:t>
            </a:r>
          </a:p>
          <a:p>
            <a:pPr eaLnBrk="1" hangingPunct="1"/>
            <a:r>
              <a:rPr lang="ru-RU" smtClean="0"/>
              <a:t>на прямых откладывают равные отрезки (высота призмы);</a:t>
            </a:r>
          </a:p>
          <a:p>
            <a:pPr eaLnBrk="1" hangingPunct="1"/>
            <a:r>
              <a:rPr lang="ru-RU" smtClean="0"/>
              <a:t>соединяют полученные точки (концы отрезков), получая второе основание.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321042-58E3-4A24-9F67-71F3ACFBF155}" type="slidenum">
              <a:rPr lang="ru-RU"/>
              <a:pPr/>
              <a:t>13</a:t>
            </a:fld>
            <a:endParaRPr lang="ru-RU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Пирамида </a:t>
            </a:r>
            <a:r>
              <a:rPr lang="ru-RU" smtClean="0"/>
              <a:t>– многогранник, одна из граней которого – произвольный многоугольник, а остальные – треугольники, имеющие общую вершину.</a:t>
            </a:r>
            <a:endParaRPr lang="ru-RU" b="1" smtClean="0"/>
          </a:p>
          <a:p>
            <a:pPr eaLnBrk="1" hangingPunct="1"/>
            <a:r>
              <a:rPr lang="ru-RU" b="1" smtClean="0"/>
              <a:t>Пирамида правильная, </a:t>
            </a:r>
            <a:r>
              <a:rPr lang="ru-RU" smtClean="0"/>
              <a:t>если в ее основании правильный многоугольник, а основание высоты совпадает с центром основания.</a:t>
            </a:r>
            <a:endParaRPr lang="ru-RU" b="1" smtClean="0"/>
          </a:p>
          <a:p>
            <a:pPr eaLnBrk="1" hangingPunct="1"/>
            <a:r>
              <a:rPr lang="ru-RU" b="1" smtClean="0"/>
              <a:t>Высота</a:t>
            </a:r>
            <a:r>
              <a:rPr lang="ru-RU" smtClean="0"/>
              <a:t> – отрезок перпендикуляра, проведенный из вершины пирамиды к плоскости ее основания.</a:t>
            </a:r>
            <a:endParaRPr lang="ru-RU" b="1" smtClean="0"/>
          </a:p>
          <a:p>
            <a:pPr eaLnBrk="1" hangingPunct="1"/>
            <a:r>
              <a:rPr lang="ru-RU" b="1" smtClean="0"/>
              <a:t>Усеченная пирамида</a:t>
            </a:r>
            <a:r>
              <a:rPr lang="ru-RU" smtClean="0"/>
              <a:t> – часть пирамиды, заключенная между основанием и секущей плоскостью, параллельной основанию.</a:t>
            </a:r>
            <a:endParaRPr lang="ru-RU" b="1" smtClean="0"/>
          </a:p>
          <a:p>
            <a:pPr eaLnBrk="1" hangingPunct="1"/>
            <a:r>
              <a:rPr lang="ru-RU" b="1" smtClean="0"/>
              <a:t>Построение изображения пирамиды:</a:t>
            </a:r>
            <a:endParaRPr lang="ru-RU" smtClean="0"/>
          </a:p>
          <a:p>
            <a:pPr eaLnBrk="1" hangingPunct="1"/>
            <a:r>
              <a:rPr lang="ru-RU" smtClean="0"/>
              <a:t>На примере правильной пирамиды</a:t>
            </a:r>
          </a:p>
          <a:p>
            <a:pPr eaLnBrk="1" hangingPunct="1"/>
            <a:r>
              <a:rPr lang="ru-RU" smtClean="0"/>
              <a:t>строят основание, находят его центр;</a:t>
            </a:r>
          </a:p>
          <a:p>
            <a:pPr eaLnBrk="1" hangingPunct="1"/>
            <a:r>
              <a:rPr lang="ru-RU" smtClean="0"/>
              <a:t>строят высоту, проводя отрезок из центра основания, отмечают на нем вершину пирамиды;</a:t>
            </a:r>
          </a:p>
          <a:p>
            <a:pPr eaLnBrk="1" hangingPunct="1"/>
            <a:r>
              <a:rPr lang="ru-RU" smtClean="0"/>
              <a:t>соединяют отрезками вершины основания с вершиной пирамиды.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F0F4B-DBDC-4365-B2CC-68DD8974C306}" type="slidenum">
              <a:rPr lang="ru-RU"/>
              <a:pPr/>
              <a:t>19</a:t>
            </a:fld>
            <a:endParaRPr lang="ru-RU"/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Пифагорейцы считали правильные многогранники божественными фигурами. Праосновам бытия приписывалась форма правильных многогранников. Частица огня – тетраэдр; земли – куб; воздуха – октаэдр; вода – икосаэдр. Вся вселенная имеет форму додекаэдра.</a:t>
            </a:r>
          </a:p>
          <a:p>
            <a:pPr eaLnBrk="1" hangingPunct="1"/>
            <a:r>
              <a:rPr lang="ru-RU" smtClean="0"/>
              <a:t>Учение пифагорейцев изложил в своих трудах Платон. С тех пор правильные многогранники называют платоновыми телами.</a:t>
            </a:r>
          </a:p>
          <a:p>
            <a:pPr eaLnBrk="1" hangingPunct="1"/>
            <a:r>
              <a:rPr lang="ru-RU" smtClean="0"/>
              <a:t>Евклид доказал, что других правильных многоугольников не существует.</a:t>
            </a:r>
          </a:p>
          <a:p>
            <a:pPr eaLnBrk="1" hangingPunct="1"/>
            <a:r>
              <a:rPr lang="ru-RU" smtClean="0"/>
              <a:t>Сумма плоских углов выпуклого многогранного угла меньше 3600, поэтому в одной вершине может сходиться:</a:t>
            </a:r>
          </a:p>
          <a:p>
            <a:pPr eaLnBrk="1" hangingPunct="1"/>
            <a:r>
              <a:rPr lang="ru-RU" smtClean="0"/>
              <a:t>правильных треугольников – 3 (1800), 4 (2400) или 5 (3000)</a:t>
            </a:r>
          </a:p>
          <a:p>
            <a:pPr eaLnBrk="1" hangingPunct="1"/>
            <a:r>
              <a:rPr lang="ru-RU" smtClean="0"/>
              <a:t>квадратов – 3 (2700)</a:t>
            </a:r>
          </a:p>
          <a:p>
            <a:pPr eaLnBrk="1" hangingPunct="1"/>
            <a:r>
              <a:rPr lang="ru-RU" smtClean="0"/>
              <a:t>пятиугольников – 3 (3240).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284A6A-361C-4081-B28F-61BF0367E5F3}" type="slidenum">
              <a:rPr lang="ru-RU"/>
              <a:pPr/>
              <a:t>2</a:t>
            </a:fld>
            <a:endParaRPr lang="ru-RU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Основные понятия геометрии</a:t>
            </a:r>
          </a:p>
          <a:p>
            <a:pPr eaLnBrk="1" hangingPunct="1"/>
            <a:r>
              <a:rPr lang="ru-RU" b="1" smtClean="0"/>
              <a:t>Точка </a:t>
            </a:r>
            <a:r>
              <a:rPr lang="ru-RU" smtClean="0"/>
              <a:t>— неопределяемое понятие геометрии, элемент пространства. С точкой обычно знакомят методом показа — рисуют или прокалывают стержнем ручки в листочке бумаги. Считается, что точка не имеет ни длины, ни ширины, ни площади.</a:t>
            </a:r>
            <a:endParaRPr lang="ru-RU" b="1" smtClean="0"/>
          </a:p>
          <a:p>
            <a:pPr eaLnBrk="1" hangingPunct="1"/>
            <a:r>
              <a:rPr lang="ru-RU" b="1" smtClean="0"/>
              <a:t>Прямая – </a:t>
            </a:r>
            <a:r>
              <a:rPr lang="ru-RU" smtClean="0"/>
              <a:t>основное неопределяемое понятие, подмножество пространства.</a:t>
            </a:r>
            <a:endParaRPr lang="ru-RU" b="1" smtClean="0"/>
          </a:p>
          <a:p>
            <a:pPr eaLnBrk="1" hangingPunct="1"/>
            <a:r>
              <a:rPr lang="ru-RU" b="1" smtClean="0"/>
              <a:t>Плоскость </a:t>
            </a:r>
            <a:r>
              <a:rPr lang="ru-RU" smtClean="0"/>
              <a:t>– основное неопределяемое понятие, специальное подмножество пространства.</a:t>
            </a:r>
            <a:endParaRPr lang="ru-RU" b="1" smtClean="0"/>
          </a:p>
          <a:p>
            <a:pPr eaLnBrk="1" hangingPunct="1"/>
            <a:r>
              <a:rPr lang="ru-RU" b="1" smtClean="0"/>
              <a:t>Геометрическая фигура</a:t>
            </a:r>
            <a:r>
              <a:rPr lang="ru-RU" smtClean="0"/>
              <a:t> – множество точек.</a:t>
            </a:r>
          </a:p>
          <a:p>
            <a:pPr eaLnBrk="1" hangingPunct="1"/>
            <a:r>
              <a:rPr lang="ru-RU" smtClean="0"/>
              <a:t>Свойства и взаимосвязи основных понятий описываются с помощью определенной группы аксиом. Через основные понятия вводятся определения всех других геометрических понятий. На основании аксиом и определений доказывают теоремы.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A8511C-0DE6-4160-A33F-1C00A2D644F7}" type="slidenum">
              <a:rPr lang="ru-RU"/>
              <a:pPr/>
              <a:t>3</a:t>
            </a:fld>
            <a:endParaRPr lang="ru-RU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Луч </a:t>
            </a:r>
            <a:r>
              <a:rPr lang="ru-RU" smtClean="0"/>
              <a:t>— часть прямой, ограниченная с одной стороны. Луч имеет начало, но не имеет конца.</a:t>
            </a:r>
          </a:p>
          <a:p>
            <a:pPr eaLnBrk="1" hangingPunct="1"/>
            <a:r>
              <a:rPr lang="ru-RU" smtClean="0"/>
              <a:t>Изображение луча: </a:t>
            </a:r>
          </a:p>
          <a:p>
            <a:pPr eaLnBrk="1" hangingPunct="1"/>
            <a:r>
              <a:rPr lang="ru-RU" smtClean="0"/>
              <a:t>Точка А — начало луча.</a:t>
            </a:r>
          </a:p>
          <a:p>
            <a:pPr eaLnBrk="1" hangingPunct="1"/>
            <a:r>
              <a:rPr lang="ru-RU" smtClean="0"/>
              <a:t>В математике луч обычно обозначается двумя буквами, на­пример: луч АС. Такая запись обозначает, что луч имеет началом точку А и «идет» в сторону, обозначенную буквой С.</a:t>
            </a:r>
          </a:p>
          <a:p>
            <a:pPr eaLnBrk="1" hangingPunct="1"/>
            <a:r>
              <a:rPr lang="ru-RU" smtClean="0"/>
              <a:t>Лучи могут быть </a:t>
            </a:r>
            <a:r>
              <a:rPr lang="ru-RU" b="1" smtClean="0"/>
              <a:t>сонаправленными</a:t>
            </a:r>
            <a:r>
              <a:rPr lang="ru-RU" smtClean="0"/>
              <a:t> или </a:t>
            </a:r>
            <a:r>
              <a:rPr lang="ru-RU" b="1" smtClean="0"/>
              <a:t>противоположно направленными</a:t>
            </a:r>
            <a:r>
              <a:rPr lang="ru-RU" smtClean="0"/>
              <a:t>.</a:t>
            </a:r>
          </a:p>
          <a:p>
            <a:pPr eaLnBrk="1" hangingPunct="1"/>
            <a:r>
              <a:rPr lang="ru-RU" b="1" smtClean="0"/>
              <a:t>Отрезок</a:t>
            </a:r>
            <a:r>
              <a:rPr lang="ru-RU" smtClean="0"/>
              <a:t> — часть прямой, заключенная между двумя точ­ками. Множество, состоящее из всех  точек прямой, лежащих между двумя данными точками, включая эти точки.</a:t>
            </a:r>
          </a:p>
          <a:p>
            <a:pPr eaLnBrk="1" hangingPunct="1"/>
            <a:r>
              <a:rPr lang="ru-RU" smtClean="0"/>
              <a:t>Отрезок имеет определенную длину, которую можно изме­рить.</a:t>
            </a:r>
          </a:p>
          <a:p>
            <a:pPr eaLnBrk="1" hangingPunct="1"/>
            <a:r>
              <a:rPr lang="ru-RU" smtClean="0"/>
              <a:t>Инструментом для измерения длин отрезков является ли­нейка.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7A6EA-A63D-4A51-94E2-3A36827D9465}" type="slidenum">
              <a:rPr lang="ru-RU"/>
              <a:pPr/>
              <a:t>4</a:t>
            </a:fld>
            <a:endParaRPr lang="ru-RU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Угол </a:t>
            </a:r>
            <a:r>
              <a:rPr lang="ru-RU" smtClean="0"/>
              <a:t>— это часть плоскости, ограниченная двумя лучами, имеющими общее начало.</a:t>
            </a:r>
          </a:p>
          <a:p>
            <a:pPr eaLnBrk="1" hangingPunct="1"/>
            <a:r>
              <a:rPr lang="ru-RU" smtClean="0"/>
              <a:t>Лучи, образующие угол, называются </a:t>
            </a:r>
            <a:r>
              <a:rPr lang="ru-RU" b="1" smtClean="0"/>
              <a:t>сторонами угла</a:t>
            </a:r>
            <a:r>
              <a:rPr lang="ru-RU" smtClean="0"/>
              <a:t>, а их общее начало — </a:t>
            </a:r>
            <a:r>
              <a:rPr lang="ru-RU" b="1" smtClean="0"/>
              <a:t>вершиной угла.</a:t>
            </a:r>
            <a:endParaRPr lang="ru-RU" smtClean="0"/>
          </a:p>
          <a:p>
            <a:pPr eaLnBrk="1" hangingPunct="1"/>
            <a:r>
              <a:rPr lang="ru-RU" smtClean="0"/>
              <a:t>Множество всех точек плоскости между сторонами угла – </a:t>
            </a:r>
            <a:r>
              <a:rPr lang="ru-RU" b="1" smtClean="0"/>
              <a:t>внутренняя плоскость угла.</a:t>
            </a:r>
            <a:endParaRPr lang="ru-RU" b="1" i="1" smtClean="0"/>
          </a:p>
          <a:p>
            <a:pPr eaLnBrk="1" hangingPunct="1"/>
            <a:r>
              <a:rPr lang="ru-RU" b="1" i="1" smtClean="0"/>
              <a:t>Угол развернутый – </a:t>
            </a:r>
            <a:r>
              <a:rPr lang="ru-RU" smtClean="0"/>
              <a:t>если лучи, выходящие из одной точки, лежат на одной прямой.</a:t>
            </a:r>
          </a:p>
          <a:p>
            <a:pPr eaLnBrk="1" hangingPunct="1"/>
            <a:r>
              <a:rPr lang="ru-RU" smtClean="0"/>
              <a:t>Углы </a:t>
            </a:r>
            <a:r>
              <a:rPr lang="ru-RU" b="1" i="1" smtClean="0"/>
              <a:t>равны,</a:t>
            </a:r>
            <a:r>
              <a:rPr lang="ru-RU" smtClean="0"/>
              <a:t> если при наложении их стороны совпадают.</a:t>
            </a:r>
          </a:p>
          <a:p>
            <a:pPr eaLnBrk="1" hangingPunct="1"/>
            <a:r>
              <a:rPr lang="ru-RU" smtClean="0"/>
              <a:t>Два угла, имеющих общую сторону и вершину, являются </a:t>
            </a:r>
            <a:r>
              <a:rPr lang="ru-RU" b="1" i="1" smtClean="0"/>
              <a:t>смежными,</a:t>
            </a:r>
            <a:r>
              <a:rPr lang="ru-RU" smtClean="0"/>
              <a:t> если две другие их стороны лежат на одной прямой.</a:t>
            </a:r>
          </a:p>
          <a:p>
            <a:pPr eaLnBrk="1" hangingPunct="1"/>
            <a:r>
              <a:rPr lang="ru-RU" smtClean="0"/>
              <a:t>Два угла называются </a:t>
            </a:r>
            <a:r>
              <a:rPr lang="ru-RU" b="1" i="1" smtClean="0"/>
              <a:t>вертикальными,</a:t>
            </a:r>
            <a:r>
              <a:rPr lang="ru-RU" smtClean="0"/>
              <a:t> если стороны одного являются дополнительными полупрямыми сторон другого.</a:t>
            </a:r>
            <a:endParaRPr lang="ru-RU" b="1" i="1" smtClean="0"/>
          </a:p>
          <a:p>
            <a:pPr eaLnBrk="1" hangingPunct="1"/>
            <a:r>
              <a:rPr lang="ru-RU" b="1" i="1" smtClean="0"/>
              <a:t>Прямой угол</a:t>
            </a:r>
            <a:r>
              <a:rPr lang="ru-RU" smtClean="0"/>
              <a:t> — это угол, который по определению содер­жит 90 градусов. </a:t>
            </a:r>
          </a:p>
          <a:p>
            <a:pPr eaLnBrk="1" hangingPunct="1"/>
            <a:r>
              <a:rPr lang="ru-RU" smtClean="0"/>
              <a:t>Для получения модели прямого угла используют лист бумаги, сгибая его два раза соответствующим образом:</a:t>
            </a:r>
          </a:p>
          <a:p>
            <a:pPr eaLnBrk="1" hangingPunct="1"/>
            <a:r>
              <a:rPr lang="ru-RU" smtClean="0"/>
              <a:t>Прямой угол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CCB069-38CB-4DBE-8FF4-B06D06E9F8F1}" type="slidenum">
              <a:rPr lang="ru-RU"/>
              <a:pPr/>
              <a:t>5</a:t>
            </a:fld>
            <a:endParaRPr lang="ru-RU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Ломаная линия – </a:t>
            </a:r>
            <a:r>
              <a:rPr lang="ru-RU" smtClean="0"/>
              <a:t>объединение отрезков, в котором конец каждого отрезка является началом следующего отрезка, и отрезки, имеющие общий конец, не лежат на одной прямой.</a:t>
            </a:r>
          </a:p>
          <a:p>
            <a:pPr eaLnBrk="1" hangingPunct="1"/>
            <a:r>
              <a:rPr lang="ru-RU" smtClean="0"/>
              <a:t>Отрезки, составляющие ломаную – </a:t>
            </a:r>
            <a:r>
              <a:rPr lang="ru-RU" b="1" smtClean="0"/>
              <a:t>звенья ломаной.</a:t>
            </a:r>
            <a:r>
              <a:rPr lang="ru-RU" smtClean="0"/>
              <a:t> Точки соединения концов звеньев называют </a:t>
            </a:r>
            <a:r>
              <a:rPr lang="ru-RU" b="1" smtClean="0"/>
              <a:t>вершинами ло­маной.</a:t>
            </a:r>
            <a:r>
              <a:rPr lang="ru-RU" smtClean="0"/>
              <a:t> Звенья ломаной должны быть соединены последова­тельно. Ломаная линия содержит конечное число звеньев.</a:t>
            </a:r>
            <a:endParaRPr lang="ru-RU" b="1" smtClean="0"/>
          </a:p>
          <a:p>
            <a:pPr eaLnBrk="1" hangingPunct="1"/>
            <a:r>
              <a:rPr lang="ru-RU" b="1" smtClean="0"/>
              <a:t>Длина ломаной</a:t>
            </a:r>
            <a:r>
              <a:rPr lang="ru-RU" smtClean="0"/>
              <a:t> — сумма длин звеньев ломаной. Для нахо­ждения длины ломаной следует измерить длину каждого зве­на и результаты сложить.</a:t>
            </a:r>
          </a:p>
          <a:p>
            <a:pPr eaLnBrk="1" hangingPunct="1"/>
            <a:r>
              <a:rPr lang="ru-RU" smtClean="0"/>
              <a:t>Ломаная </a:t>
            </a:r>
            <a:r>
              <a:rPr lang="ru-RU" b="1" smtClean="0"/>
              <a:t>замкнутая</a:t>
            </a:r>
            <a:r>
              <a:rPr lang="ru-RU" smtClean="0"/>
              <a:t>, если конец ее последнего звена совпадает с началом первого звена.</a:t>
            </a:r>
            <a:endParaRPr lang="ru-RU" b="1" i="1" smtClean="0"/>
          </a:p>
          <a:p>
            <a:pPr eaLnBrk="1" hangingPunct="1"/>
            <a:r>
              <a:rPr lang="ru-RU" b="1" i="1" smtClean="0"/>
              <a:t>Ломаную линию</a:t>
            </a:r>
            <a:r>
              <a:rPr lang="ru-RU" smtClean="0"/>
              <a:t> удобно моделировать, используя счетные палочки или складной металлический метр. </a:t>
            </a:r>
          </a:p>
          <a:p>
            <a:pPr eaLnBrk="1" hangingPunct="1"/>
            <a:r>
              <a:rPr lang="ru-RU" smtClean="0"/>
              <a:t>Ломаная </a:t>
            </a:r>
            <a:r>
              <a:rPr lang="ru-RU" b="1" smtClean="0"/>
              <a:t>простая,</a:t>
            </a:r>
            <a:r>
              <a:rPr lang="ru-RU" smtClean="0"/>
              <a:t> если каждое звено имеет только одну общую точку с другим звеном (конец звена). Несмежные звенья не пересекаются.</a:t>
            </a:r>
            <a:endParaRPr lang="ru-RU" i="1" smtClean="0"/>
          </a:p>
          <a:p>
            <a:pPr eaLnBrk="1" hangingPunct="1"/>
            <a:r>
              <a:rPr lang="ru-RU" i="1" smtClean="0"/>
              <a:t>Например: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9A69C2-DB04-4D31-BBC0-7731DAEAAB1A}" type="slidenum">
              <a:rPr lang="ru-RU"/>
              <a:pPr/>
              <a:t>6</a:t>
            </a:fld>
            <a:endParaRPr lang="ru-RU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Многоугольник </a:t>
            </a:r>
            <a:r>
              <a:rPr lang="ru-RU" smtClean="0"/>
              <a:t>— плоская фигура, ограниченная простой замкну­той ломаной. Сама ломаная – </a:t>
            </a:r>
            <a:r>
              <a:rPr lang="ru-RU" b="1" smtClean="0"/>
              <a:t>граница многоугольника,</a:t>
            </a:r>
            <a:r>
              <a:rPr lang="ru-RU" smtClean="0"/>
              <a:t> звенья – </a:t>
            </a:r>
            <a:r>
              <a:rPr lang="ru-RU" b="1" smtClean="0"/>
              <a:t>стороны многоугольника</a:t>
            </a:r>
            <a:r>
              <a:rPr lang="ru-RU" smtClean="0"/>
              <a:t>, точки пересечения звеньев – </a:t>
            </a:r>
            <a:r>
              <a:rPr lang="ru-RU" b="1" smtClean="0"/>
              <a:t>вершины многоугольника</a:t>
            </a:r>
            <a:r>
              <a:rPr lang="ru-RU" smtClean="0"/>
              <a:t>.</a:t>
            </a:r>
          </a:p>
          <a:p>
            <a:pPr eaLnBrk="1" hangingPunct="1"/>
            <a:r>
              <a:rPr lang="ru-RU" smtClean="0"/>
              <a:t>Число вершин многоугольника равно числу его сторон.</a:t>
            </a:r>
          </a:p>
          <a:p>
            <a:pPr eaLnBrk="1" hangingPunct="1"/>
            <a:r>
              <a:rPr lang="ru-RU" smtClean="0"/>
              <a:t>Многоугольник </a:t>
            </a:r>
            <a:r>
              <a:rPr lang="ru-RU" b="1" smtClean="0"/>
              <a:t>выпуклый,</a:t>
            </a:r>
            <a:r>
              <a:rPr lang="ru-RU" smtClean="0"/>
              <a:t> если он лежит в одной полуплоскости относительно любой прямой, содержащей его сторону.</a:t>
            </a:r>
            <a:endParaRPr lang="ru-RU" b="1" smtClean="0"/>
          </a:p>
          <a:p>
            <a:pPr eaLnBrk="1" hangingPunct="1"/>
            <a:r>
              <a:rPr lang="ru-RU" b="1" smtClean="0"/>
              <a:t>Диагональ многоугольника</a:t>
            </a:r>
            <a:r>
              <a:rPr lang="ru-RU" smtClean="0"/>
              <a:t> – отрезок, соединяющий две несоседние вершины многоугольника.</a:t>
            </a:r>
          </a:p>
          <a:p>
            <a:pPr eaLnBrk="1" hangingPunct="1"/>
            <a:r>
              <a:rPr lang="ru-RU" smtClean="0"/>
              <a:t>Многоугольник </a:t>
            </a:r>
            <a:r>
              <a:rPr lang="ru-RU" b="1" smtClean="0"/>
              <a:t>правильный,</a:t>
            </a:r>
            <a:r>
              <a:rPr lang="ru-RU" smtClean="0"/>
              <a:t> если все его стороны и все углы равны между собой.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19F96F-65B6-4B65-931C-B488735BA39C}" type="slidenum">
              <a:rPr lang="ru-RU"/>
              <a:pPr/>
              <a:t>7</a:t>
            </a:fld>
            <a:endParaRPr lang="ru-RU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z="1000" b="1" smtClean="0"/>
              <a:t>Треугольник </a:t>
            </a:r>
            <a:r>
              <a:rPr lang="ru-RU" sz="1000" smtClean="0"/>
              <a:t>— многоугольник с тремя углами и сторонами, ограничен ломаной из трех звеньев. Фигура, состоящая из трех точек, не лежащих на одной прямой, и трех попарно соединяющих их отрезков.</a:t>
            </a:r>
            <a:endParaRPr lang="ru-RU" sz="1000" i="1" smtClean="0"/>
          </a:p>
          <a:p>
            <a:pPr eaLnBrk="1" hangingPunct="1"/>
            <a:r>
              <a:rPr lang="ru-RU" sz="1000" i="1" smtClean="0"/>
              <a:t>Виды треугольников в зависимости от длин сторон.</a:t>
            </a:r>
            <a:endParaRPr lang="ru-RU" sz="1000" smtClean="0"/>
          </a:p>
          <a:p>
            <a:pPr eaLnBrk="1" hangingPunct="1"/>
            <a:r>
              <a:rPr lang="ru-RU" sz="1000" smtClean="0"/>
              <a:t>Треугольники, у которых все стороны разной длины, назы­вают </a:t>
            </a:r>
            <a:r>
              <a:rPr lang="ru-RU" sz="1000" b="1" i="1" smtClean="0"/>
              <a:t>разносторонними.</a:t>
            </a:r>
            <a:endParaRPr lang="ru-RU" sz="1000" smtClean="0"/>
          </a:p>
          <a:p>
            <a:pPr eaLnBrk="1" hangingPunct="1"/>
            <a:r>
              <a:rPr lang="ru-RU" sz="1000" smtClean="0"/>
              <a:t>Треугольники, у которых равны две стороны, называют </a:t>
            </a:r>
            <a:r>
              <a:rPr lang="ru-RU" sz="1000" b="1" i="1" smtClean="0"/>
              <a:t>рав­нобедренными .</a:t>
            </a:r>
            <a:endParaRPr lang="ru-RU" sz="1000" smtClean="0"/>
          </a:p>
          <a:p>
            <a:pPr eaLnBrk="1" hangingPunct="1"/>
            <a:r>
              <a:rPr lang="ru-RU" sz="1000" smtClean="0"/>
              <a:t>Среди равнобедренных треугольников есть такие, у которых равны все три стороны. Эти треугольники называют </a:t>
            </a:r>
            <a:r>
              <a:rPr lang="ru-RU" sz="1000" b="1" i="1" smtClean="0"/>
              <a:t>равносто­ронними.</a:t>
            </a:r>
            <a:endParaRPr lang="ru-RU" sz="1000" i="1" smtClean="0"/>
          </a:p>
          <a:p>
            <a:pPr eaLnBrk="1" hangingPunct="1"/>
            <a:r>
              <a:rPr lang="ru-RU" sz="1000" i="1" smtClean="0"/>
              <a:t>Виды треугольников в зависимости от содержащихся в них углов.</a:t>
            </a:r>
            <a:endParaRPr lang="ru-RU" sz="1000" b="1" i="1" smtClean="0"/>
          </a:p>
          <a:p>
            <a:pPr eaLnBrk="1" hangingPunct="1"/>
            <a:r>
              <a:rPr lang="ru-RU" sz="1000" b="1" i="1" smtClean="0"/>
              <a:t>Остроугольным</a:t>
            </a:r>
            <a:r>
              <a:rPr lang="ru-RU" sz="1000" smtClean="0"/>
              <a:t> считается треугольник, все углы которого острые</a:t>
            </a:r>
            <a:r>
              <a:rPr lang="ru-RU" sz="1000" b="1" smtClean="0"/>
              <a:t>.</a:t>
            </a:r>
            <a:endParaRPr lang="ru-RU" sz="1000" b="1" i="1" smtClean="0"/>
          </a:p>
          <a:p>
            <a:pPr eaLnBrk="1" hangingPunct="1"/>
            <a:r>
              <a:rPr lang="ru-RU" sz="1000" b="1" i="1" smtClean="0"/>
              <a:t>Прямоугольным</a:t>
            </a:r>
            <a:r>
              <a:rPr lang="ru-RU" sz="1000" smtClean="0"/>
              <a:t> считается треугольник, который имеет один прямой угол.</a:t>
            </a:r>
            <a:endParaRPr lang="ru-RU" sz="1000" b="1" i="1" smtClean="0"/>
          </a:p>
          <a:p>
            <a:pPr eaLnBrk="1" hangingPunct="1"/>
            <a:r>
              <a:rPr lang="ru-RU" sz="1000" b="1" i="1" smtClean="0"/>
              <a:t>Тупоугольным</a:t>
            </a:r>
            <a:r>
              <a:rPr lang="ru-RU" sz="1000" smtClean="0"/>
              <a:t> считается треугольник, который имеет один тупой угол. </a:t>
            </a:r>
            <a:endParaRPr lang="ru-RU" sz="1000" i="1" smtClean="0"/>
          </a:p>
          <a:p>
            <a:pPr eaLnBrk="1" hangingPunct="1"/>
            <a:r>
              <a:rPr lang="ru-RU" sz="1000" i="1" smtClean="0"/>
              <a:t>Например:</a:t>
            </a:r>
            <a:r>
              <a:rPr lang="ru-RU" sz="1000" smtClean="0"/>
              <a:t> </a:t>
            </a:r>
          </a:p>
          <a:p>
            <a:pPr eaLnBrk="1" hangingPunct="1"/>
            <a:r>
              <a:rPr lang="ru-RU" sz="1000" smtClean="0"/>
              <a:t>В треугольнике не может быть больше одного прямого или тупого угла.</a:t>
            </a:r>
            <a:endParaRPr lang="ru-RU" sz="1000" b="1" smtClean="0"/>
          </a:p>
          <a:p>
            <a:pPr eaLnBrk="1" hangingPunct="1"/>
            <a:r>
              <a:rPr lang="ru-RU" sz="1000" b="1" smtClean="0"/>
              <a:t>Равносторонний </a:t>
            </a:r>
            <a:r>
              <a:rPr lang="ru-RU" sz="1000" smtClean="0"/>
              <a:t>треугольник может быть только остро­угольным.</a:t>
            </a:r>
          </a:p>
          <a:p>
            <a:pPr eaLnBrk="1" hangingPunct="1"/>
            <a:r>
              <a:rPr lang="ru-RU" sz="1000" smtClean="0"/>
              <a:t>Прямоугольный и тупоугольный треугольники могут быть </a:t>
            </a:r>
            <a:r>
              <a:rPr lang="ru-RU" sz="1000" b="1" smtClean="0"/>
              <a:t>равнобедренными.</a:t>
            </a:r>
          </a:p>
          <a:p>
            <a:pPr eaLnBrk="1" hangingPunct="1"/>
            <a:r>
              <a:rPr lang="ru-RU" sz="1000" b="1" smtClean="0"/>
              <a:t>Разносторонними </a:t>
            </a:r>
            <a:r>
              <a:rPr lang="ru-RU" sz="1000" smtClean="0"/>
              <a:t>могут быть и остроугольный, и прямо­угольный, и тупоугольный треугольники.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B4D960-F620-46DD-A139-2C68FE7FCC84}" type="slidenum">
              <a:rPr lang="ru-RU"/>
              <a:pPr/>
              <a:t>8</a:t>
            </a:fld>
            <a:endParaRPr lang="ru-RU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800" b="1" smtClean="0"/>
              <a:t>Четырехугольник </a:t>
            </a:r>
            <a:r>
              <a:rPr lang="ru-RU" sz="800" smtClean="0"/>
              <a:t>— ограничен ломаной из четырех звень­ев, соответственно имеет четыре стороны и четыре вершины. Фигура, состоящая из четырех точек и четырех последовательно соединяющих их отрезков, при этом никакие три из данных точек не лежат на одной прямой, а соединяющие их отрезки не пересекаются.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Вершины четырехугольника называются </a:t>
            </a:r>
            <a:r>
              <a:rPr lang="ru-RU" sz="800" b="1" smtClean="0"/>
              <a:t>соседними,</a:t>
            </a:r>
            <a:r>
              <a:rPr lang="ru-RU" sz="800" smtClean="0"/>
              <a:t> если они являются концами одной из сторон.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Стороны четырехугольника, исходящие из одной вершины – </a:t>
            </a:r>
            <a:r>
              <a:rPr lang="ru-RU" sz="800" b="1" smtClean="0"/>
              <a:t>соседние.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b="1" smtClean="0"/>
              <a:t>Параллелограмм – </a:t>
            </a:r>
            <a:r>
              <a:rPr lang="ru-RU" sz="800" smtClean="0"/>
              <a:t>четырехугольник, противоположные стороны которого попарно параллельны.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Свойства: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середина диагонали является центром симметрии;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противоположные стороны равны;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противоположные углы равны;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каждая диагональ делит параллелограмм на два равных треугольника;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диагонали делятся точкой пересечения пополам.</a:t>
            </a:r>
            <a:endParaRPr lang="ru-RU" sz="800" b="1" smtClean="0"/>
          </a:p>
          <a:p>
            <a:pPr eaLnBrk="1" hangingPunct="1">
              <a:lnSpc>
                <a:spcPct val="80000"/>
              </a:lnSpc>
            </a:pPr>
            <a:r>
              <a:rPr lang="ru-RU" sz="800" b="1" smtClean="0"/>
              <a:t>Ромб </a:t>
            </a:r>
            <a:r>
              <a:rPr lang="ru-RU" sz="800" smtClean="0"/>
              <a:t>– (от гр. «бубен») – параллелограмм, все стороны которого равны.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Свойства: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диагонали взаимно перпендикулярны;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диагонали ромба являются биссектрисами его углов (делят углы пополам);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прямая, содержащая диагональ ромба, является его осью симметрии;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имеет две оси симметрии – диагонали.</a:t>
            </a:r>
            <a:endParaRPr lang="ru-RU" sz="800" b="1" smtClean="0"/>
          </a:p>
          <a:p>
            <a:pPr eaLnBrk="1" hangingPunct="1">
              <a:lnSpc>
                <a:spcPct val="80000"/>
              </a:lnSpc>
            </a:pPr>
            <a:r>
              <a:rPr lang="ru-RU" sz="800" b="1" smtClean="0"/>
              <a:t>Прямоугольник </a:t>
            </a:r>
            <a:r>
              <a:rPr lang="ru-RU" sz="800" smtClean="0"/>
              <a:t>— параллелограмм, у которого все углы прямые.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Свойства: 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диагонали равны;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перпендикуляр, проходящий через середины противоположных сторон прямоугольника, является его осью симметрии;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имеет две оси симметрии – серединные перпендикуляры.</a:t>
            </a:r>
            <a:endParaRPr lang="ru-RU" sz="800" b="1" smtClean="0"/>
          </a:p>
          <a:p>
            <a:pPr eaLnBrk="1" hangingPunct="1">
              <a:lnSpc>
                <a:spcPct val="80000"/>
              </a:lnSpc>
            </a:pPr>
            <a:r>
              <a:rPr lang="ru-RU" sz="800" b="1" smtClean="0"/>
              <a:t>Квадрат </a:t>
            </a:r>
            <a:r>
              <a:rPr lang="ru-RU" sz="800" smtClean="0"/>
              <a:t>— (от лат. «четырехугольник») прямоугольник, у которого все стороны равны.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Объединяет свойства параллелограмма, ромба и прямоугольника.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Имеет 4 оси симметрии – 2 диагонали и 2 серединных перпендикуляра.</a:t>
            </a:r>
            <a:endParaRPr lang="ru-RU" sz="800" b="1" smtClean="0"/>
          </a:p>
          <a:p>
            <a:pPr eaLnBrk="1" hangingPunct="1">
              <a:lnSpc>
                <a:spcPct val="80000"/>
              </a:lnSpc>
            </a:pPr>
            <a:r>
              <a:rPr lang="ru-RU" sz="800" b="1" smtClean="0"/>
              <a:t>Трапеция – </a:t>
            </a:r>
            <a:r>
              <a:rPr lang="ru-RU" sz="800" smtClean="0"/>
              <a:t>(от лат. «столик») четырехугольник, две стороны которого параллельны, а две другие не параллельны.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Параллельные стороны – </a:t>
            </a:r>
            <a:r>
              <a:rPr lang="ru-RU" sz="800" b="1" smtClean="0"/>
              <a:t>основания</a:t>
            </a:r>
            <a:r>
              <a:rPr lang="ru-RU" sz="800" smtClean="0"/>
              <a:t>, непараллельные – </a:t>
            </a:r>
            <a:r>
              <a:rPr lang="ru-RU" sz="800" b="1" smtClean="0"/>
              <a:t>боковые стороны</a:t>
            </a:r>
            <a:r>
              <a:rPr lang="ru-RU" sz="80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Трапеция </a:t>
            </a:r>
            <a:r>
              <a:rPr lang="ru-RU" sz="800" b="1" i="1" smtClean="0"/>
              <a:t>прямоугольная,</a:t>
            </a:r>
            <a:r>
              <a:rPr lang="ru-RU" sz="800" smtClean="0"/>
              <a:t> если одна из боковых сторон перпендикулярна основанию.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Трапеция </a:t>
            </a:r>
            <a:r>
              <a:rPr lang="ru-RU" sz="800" b="1" i="1" smtClean="0"/>
              <a:t>равнобочная,</a:t>
            </a:r>
            <a:r>
              <a:rPr lang="ru-RU" sz="800" smtClean="0"/>
              <a:t> если ее боковые стороны равны. Углы при основании тоже равны.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6B1E72-1F54-4CEA-9C6C-E4042F85B063}" type="slidenum">
              <a:rPr lang="ru-RU"/>
              <a:pPr/>
              <a:t>9</a:t>
            </a:fld>
            <a:endParaRPr lang="ru-RU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Окружность </a:t>
            </a:r>
            <a:r>
              <a:rPr lang="ru-RU" smtClean="0"/>
              <a:t>— это замкнутая кривая линия, состоящая из точек, находящихся на одинаковом расстоянии от заданной точки О. Множество всех точек плоскости, находящихся на одном и том же расстоянии от данной точки плоскости.</a:t>
            </a:r>
          </a:p>
          <a:p>
            <a:pPr eaLnBrk="1" hangingPunct="1"/>
            <a:r>
              <a:rPr lang="ru-RU" smtClean="0"/>
              <a:t>Точка О называется </a:t>
            </a:r>
            <a:r>
              <a:rPr lang="ru-RU" b="1" i="1" smtClean="0"/>
              <a:t>центром</a:t>
            </a:r>
            <a:r>
              <a:rPr lang="ru-RU" b="1" smtClean="0"/>
              <a:t> </a:t>
            </a:r>
            <a:r>
              <a:rPr lang="ru-RU" smtClean="0"/>
              <a:t>окружности (от лат. «острый конец палочки»).</a:t>
            </a:r>
            <a:endParaRPr lang="ru-RU" b="1" i="1" smtClean="0"/>
          </a:p>
          <a:p>
            <a:pPr eaLnBrk="1" hangingPunct="1"/>
            <a:r>
              <a:rPr lang="ru-RU" b="1" i="1" smtClean="0"/>
              <a:t>Радиус </a:t>
            </a:r>
            <a:r>
              <a:rPr lang="ru-RU" smtClean="0"/>
              <a:t>— (от лат. «спица колеса») отрезок, соединяющий центр окружности с ка­кой-нибудь ее точкой. </a:t>
            </a:r>
            <a:endParaRPr lang="ru-RU" b="1" i="1" smtClean="0"/>
          </a:p>
          <a:p>
            <a:pPr eaLnBrk="1" hangingPunct="1"/>
            <a:r>
              <a:rPr lang="ru-RU" b="1" i="1" smtClean="0"/>
              <a:t>Хорда окружности</a:t>
            </a:r>
            <a:r>
              <a:rPr lang="ru-RU" smtClean="0"/>
              <a:t> – отрезок, концы которого принадлежат окружности.</a:t>
            </a:r>
            <a:endParaRPr lang="ru-RU" b="1" i="1" smtClean="0"/>
          </a:p>
          <a:p>
            <a:pPr eaLnBrk="1" hangingPunct="1"/>
            <a:r>
              <a:rPr lang="ru-RU" b="1" i="1" smtClean="0"/>
              <a:t>Диаметр окружности</a:t>
            </a:r>
            <a:r>
              <a:rPr lang="ru-RU" b="1" smtClean="0"/>
              <a:t> </a:t>
            </a:r>
            <a:r>
              <a:rPr lang="ru-RU" smtClean="0"/>
              <a:t>— (от гр. «поперечник») отрезок (хорда), проходящий через центр окружности (круга) и соединяющий две любые ее точки. На­пример: диаметр </a:t>
            </a:r>
            <a:r>
              <a:rPr lang="ru-RU" i="1" smtClean="0"/>
              <a:t>АО.</a:t>
            </a:r>
            <a:endParaRPr lang="ru-RU" b="1" i="1" smtClean="0"/>
          </a:p>
          <a:p>
            <a:pPr eaLnBrk="1" hangingPunct="1"/>
            <a:r>
              <a:rPr lang="ru-RU" b="1" i="1" smtClean="0"/>
              <a:t>Диаметр равен двум радиусам</a:t>
            </a:r>
            <a:r>
              <a:rPr lang="ru-RU" b="1" smtClean="0"/>
              <a:t>.</a:t>
            </a:r>
          </a:p>
          <a:p>
            <a:pPr eaLnBrk="1" hangingPunct="1"/>
            <a:r>
              <a:rPr lang="ru-RU" b="1" smtClean="0"/>
              <a:t>Круг </a:t>
            </a:r>
            <a:r>
              <a:rPr lang="ru-RU" smtClean="0"/>
              <a:t>— часть плоскости, ограниченная окружностью. Множество всех точек плоскости, расстояние которых от некоторой данной точки плоскости (центра) не больше данного.</a:t>
            </a:r>
          </a:p>
          <a:p>
            <a:pPr eaLnBrk="1" hangingPunct="1"/>
            <a:r>
              <a:rPr lang="ru-RU" smtClean="0"/>
              <a:t>Гра­ница круга</a:t>
            </a:r>
            <a:r>
              <a:rPr lang="ru-RU" b="1" smtClean="0"/>
              <a:t> — окружность.</a:t>
            </a:r>
          </a:p>
          <a:p>
            <a:pPr eaLnBrk="1" hangingPunct="1"/>
            <a:r>
              <a:rPr lang="ru-RU" b="1" smtClean="0"/>
              <a:t>Сектор –</a:t>
            </a:r>
            <a:r>
              <a:rPr lang="ru-RU" smtClean="0"/>
              <a:t> часть круга между двумя его радиусами.</a:t>
            </a:r>
            <a:endParaRPr lang="ru-RU" b="1" smtClean="0"/>
          </a:p>
          <a:p>
            <a:pPr eaLnBrk="1" hangingPunct="1"/>
            <a:r>
              <a:rPr lang="ru-RU" b="1" smtClean="0"/>
              <a:t>Сегмент –</a:t>
            </a:r>
            <a:r>
              <a:rPr lang="ru-RU" smtClean="0"/>
              <a:t> часть круга, ограниченная хордой и стягиваемой ею дугой.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512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EE7357-E134-494F-B0A2-B2E0644CA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34B9A-FE99-46ED-8BB7-8002E7A5B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49414-C026-41AF-953A-5610AEB6B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4A5CA9-B810-4CB7-8540-29FC756D1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27C40-3A4A-479B-A18C-B1BB83C82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56F6B-257C-408A-AD29-678E059D6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38F85-10E8-4137-8853-0C3A08FA7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9C43D-9236-4675-8970-99E6C01B8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1DAE7-2B4A-4F76-BA76-40953D178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9AC01-18E1-476D-B89D-B9673F4FA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D4B-889F-4A9E-A758-4A6381E0F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897BE-19D3-4F74-84C4-6A5D6442E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FDC0E-09F7-4614-AD6D-4983B105A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3D2F9-0DCB-451F-ACE5-655E6CF7E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35A49-5474-4503-8215-02DCB6337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E3B28-AE63-4C26-9F7E-5DA062B55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0B5CE-63CF-4D56-BBD2-DA1FE0863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BAE2-81B9-4013-9D2A-F4F8C093B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6A3DD-0F86-4013-8E17-9A9546157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C782D-E96B-46B8-8BC4-16C1BE944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855E1-7C9C-4368-96B1-225296094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A51E9-782E-41D6-8279-61051C855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pPr>
              <a:defRPr/>
            </a:pPr>
            <a:fld id="{82D3EE06-FB66-46F4-9F02-F12D85961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018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018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5018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018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5018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553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057" name="Picture 4" descr="slidemaster_med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554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4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4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C10F880E-2FA3-48A3-9E18-3A43CA3D0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file:///C:\Users\1\Desktop\&#1084;&#1091;&#1079;&#1099;&#1082;&#1072;&#1084;&#1085;&#1086;&#1075;&#1086;&#1075;&#1088;\Boney_M_-_Bahama_Mama_(-).mp3" TargetMode="External"/><Relationship Id="rId1" Type="http://schemas.openxmlformats.org/officeDocument/2006/relationships/audio" Target="file:///C:\Users\1\Desktop\&#1084;&#1091;&#1079;&#1099;&#1082;&#1072;&#1084;&#1085;&#1086;&#1075;&#1086;&#1075;&#1088;\Amir%20Diab%20-%20El%20Alem%20Allah%20%20(audiopoisk.com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gif"/><Relationship Id="rId7" Type="http://schemas.openxmlformats.org/officeDocument/2006/relationships/image" Target="../media/image28.jpe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Relationship Id="rId1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http://www.cultinfo.ru/fulltext/1/001/009/001/200522983.jpg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13" Type="http://schemas.openxmlformats.org/officeDocument/2006/relationships/image" Target="../media/image70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12" Type="http://schemas.openxmlformats.org/officeDocument/2006/relationships/image" Target="../media/image69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Геометрические фигуры и тела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868863"/>
            <a:ext cx="7588250" cy="1150937"/>
          </a:xfrm>
        </p:spPr>
        <p:txBody>
          <a:bodyPr/>
          <a:lstStyle/>
          <a:p>
            <a:pPr algn="r" eaLnBrk="1" hangingPunct="1"/>
            <a:endParaRPr lang="ru-RU" sz="3500" smtClean="0"/>
          </a:p>
        </p:txBody>
      </p:sp>
      <p:pic>
        <p:nvPicPr>
          <p:cNvPr id="2052" name="Picture 4" descr="sta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076700"/>
            <a:ext cx="2519363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mir Diab - El Alem Allah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32813" y="1889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oney_M_-_Bahama_Mama_(-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87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771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8" presetClass="entr" presetSubtype="0" ac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3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1C0167-1995-4A0D-9A26-719A5E10C5F6}" type="slidenum">
              <a:rPr lang="ru-RU"/>
              <a:pPr/>
              <a:t>10</a:t>
            </a:fld>
            <a:endParaRPr lang="ru-RU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Многогранники</a:t>
            </a:r>
            <a:r>
              <a:rPr lang="ru-RU" smtClean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964612" cy="55451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Многогранник </a:t>
            </a:r>
            <a:r>
              <a:rPr lang="ru-RU" sz="2400" smtClean="0"/>
              <a:t>– тело, поверхность которого состоит из конечного числа плоских многоугольников.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Грани многогранника</a:t>
            </a:r>
            <a:r>
              <a:rPr lang="ru-RU" sz="2400" smtClean="0"/>
              <a:t> – плоские многоугольники, образующие его поверхность. </a:t>
            </a:r>
            <a:r>
              <a:rPr lang="ru-RU" sz="2400" b="1" smtClean="0"/>
              <a:t>Ребра </a:t>
            </a:r>
            <a:r>
              <a:rPr lang="ru-RU" sz="2400" smtClean="0"/>
              <a:t>– стороны граней. </a:t>
            </a:r>
            <a:r>
              <a:rPr lang="ru-RU" sz="2400" b="1" smtClean="0"/>
              <a:t>Вершины многогранников</a:t>
            </a:r>
            <a:r>
              <a:rPr lang="ru-RU" sz="2400" smtClean="0"/>
              <a:t> – вершины граней. </a:t>
            </a:r>
            <a:r>
              <a:rPr lang="ru-RU" sz="2400" b="1" smtClean="0"/>
              <a:t>Диагональ многогранника</a:t>
            </a:r>
            <a:r>
              <a:rPr lang="ru-RU" sz="2400" smtClean="0"/>
              <a:t> – отрезок, соединяющий две вершины, не принадлежащие одной грани.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Многогранник </a:t>
            </a:r>
            <a:r>
              <a:rPr lang="ru-RU" sz="2400" b="1" smtClean="0"/>
              <a:t>выпуклый,</a:t>
            </a:r>
            <a:r>
              <a:rPr lang="ru-RU" sz="2400" smtClean="0"/>
              <a:t> если он лежит целиком по одну сторону от плоскости любой его грани. Вместе с двумя любыми точками содержит целиком весь отрезок, соединяющий эти точки. Грани – выпуклые многоугольники.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В любом выпуклом многограннике выполняется условие: </a:t>
            </a:r>
            <a:r>
              <a:rPr lang="en-US" sz="2400" smtClean="0"/>
              <a:t>b</a:t>
            </a:r>
            <a:r>
              <a:rPr lang="ru-RU" sz="2400" smtClean="0"/>
              <a:t> – </a:t>
            </a:r>
            <a:r>
              <a:rPr lang="en-US" sz="2400" smtClean="0"/>
              <a:t>p</a:t>
            </a:r>
            <a:r>
              <a:rPr lang="ru-RU" sz="2400" smtClean="0"/>
              <a:t> + </a:t>
            </a:r>
            <a:r>
              <a:rPr lang="en-US" sz="2400" smtClean="0"/>
              <a:t>r</a:t>
            </a:r>
            <a:r>
              <a:rPr lang="ru-RU" sz="2400" smtClean="0"/>
              <a:t> = 2, где </a:t>
            </a:r>
            <a:r>
              <a:rPr lang="en-US" sz="2400" smtClean="0"/>
              <a:t>b</a:t>
            </a:r>
            <a:r>
              <a:rPr lang="ru-RU" sz="2400" smtClean="0"/>
              <a:t> – число вершин, </a:t>
            </a:r>
            <a:r>
              <a:rPr lang="en-US" sz="2400" smtClean="0"/>
              <a:t>p</a:t>
            </a:r>
            <a:r>
              <a:rPr lang="ru-RU" sz="2400" smtClean="0"/>
              <a:t> – число ребер, </a:t>
            </a:r>
            <a:r>
              <a:rPr lang="en-US" sz="2400" smtClean="0"/>
              <a:t>r</a:t>
            </a:r>
            <a:r>
              <a:rPr lang="ru-RU" sz="2400" smtClean="0"/>
              <a:t> – число граней (теорема Эйлера).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50825" y="1052513"/>
            <a:ext cx="8640763" cy="5113337"/>
            <a:chOff x="204" y="663"/>
            <a:chExt cx="5443" cy="3221"/>
          </a:xfrm>
        </p:grpSpPr>
        <p:pic>
          <p:nvPicPr>
            <p:cNvPr id="174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4" y="663"/>
              <a:ext cx="5443" cy="3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5" name="Rectangle 5"/>
            <p:cNvSpPr>
              <a:spLocks noChangeArrowheads="1"/>
            </p:cNvSpPr>
            <p:nvPr/>
          </p:nvSpPr>
          <p:spPr bwMode="auto">
            <a:xfrm>
              <a:off x="204" y="3294"/>
              <a:ext cx="2857" cy="59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50BFE37-9968-46EB-975C-C985D0CA5C3B}" type="slidenum">
              <a:rPr lang="ru-RU"/>
              <a:pPr/>
              <a:t>11</a:t>
            </a:fld>
            <a:endParaRPr lang="ru-RU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6477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Тела вращения</a:t>
            </a:r>
            <a:r>
              <a:rPr lang="ru-RU" sz="4000" smtClean="0"/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8686800" cy="55451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Тела вращения</a:t>
            </a:r>
            <a:r>
              <a:rPr lang="ru-RU" sz="2400" smtClean="0"/>
              <a:t> образуются при вращении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плоской фигуры вокруг не пересекающей ее оси,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имеют гладкие криволинейные поверхности.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Прямой круговой цилиндр </a:t>
            </a:r>
            <a:r>
              <a:rPr lang="ru-RU" sz="2400" smtClean="0"/>
              <a:t>(гр. «валик,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каток»)</a:t>
            </a:r>
            <a:r>
              <a:rPr lang="ru-RU" sz="2400" b="1" smtClean="0"/>
              <a:t> </a:t>
            </a:r>
            <a:r>
              <a:rPr lang="ru-RU" sz="2400" smtClean="0"/>
              <a:t>получается вращением прямоугольника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вокруг одной из сторон.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Прямой круговой конус</a:t>
            </a:r>
            <a:r>
              <a:rPr lang="ru-RU" sz="2400" smtClean="0"/>
              <a:t> (лат. «шишка») 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вращением прямоугольного треугольника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вокруг катета.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Шар – </a:t>
            </a:r>
            <a:r>
              <a:rPr lang="ru-RU" sz="2400" smtClean="0"/>
              <a:t>вращением полукруга вокруг диаметра.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164388" y="188913"/>
            <a:ext cx="1979612" cy="6669087"/>
            <a:chOff x="4740" y="799"/>
            <a:chExt cx="924" cy="3357"/>
          </a:xfrm>
        </p:grpSpPr>
        <p:pic>
          <p:nvPicPr>
            <p:cNvPr id="1843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40" y="799"/>
              <a:ext cx="920" cy="1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40" y="2069"/>
              <a:ext cx="924" cy="1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40" y="3249"/>
              <a:ext cx="907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 advTm="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96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296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B214B8A-C2B6-4F51-A788-419EF0A58974}" type="slidenum">
              <a:rPr lang="ru-RU"/>
              <a:pPr/>
              <a:t>12</a:t>
            </a:fld>
            <a:endParaRPr lang="ru-RU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5953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Призмы</a:t>
            </a:r>
            <a:r>
              <a:rPr lang="ru-RU" sz="4000" smtClean="0"/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2952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Призма – </a:t>
            </a:r>
            <a:r>
              <a:rPr lang="ru-RU" sz="2000" smtClean="0"/>
              <a:t>(гр. «отпиленный кусочек»)</a:t>
            </a:r>
            <a:r>
              <a:rPr lang="ru-RU" sz="2000" b="1" smtClean="0"/>
              <a:t> </a:t>
            </a:r>
            <a:r>
              <a:rPr lang="ru-RU" sz="2000" smtClean="0"/>
              <a:t>многогранник, две грани которого – равные многоугольники, лежащие в параллельных плоскостях, а остальные грани – параллелограммы.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Если боковые ребра перпендикулярны плоскостям оснований, то призма – </a:t>
            </a:r>
            <a:r>
              <a:rPr lang="ru-RU" sz="1800" b="1" smtClean="0"/>
              <a:t>прямая;</a:t>
            </a:r>
            <a:r>
              <a:rPr lang="ru-RU" sz="1800" smtClean="0"/>
              <a:t> если нет – </a:t>
            </a:r>
            <a:r>
              <a:rPr lang="ru-RU" sz="1800" b="1" smtClean="0"/>
              <a:t>наклонная.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Если в основании прямой призмы лежит правильный многоугольник, то призма – </a:t>
            </a:r>
            <a:r>
              <a:rPr lang="ru-RU" sz="1800" b="1" smtClean="0"/>
              <a:t>правильная.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Параллелепипед </a:t>
            </a:r>
            <a:r>
              <a:rPr lang="ru-RU" sz="1800" smtClean="0"/>
              <a:t>– призма, основания которой  - параллелограммы.</a:t>
            </a:r>
            <a:endParaRPr lang="ru-RU" sz="1800" b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Прямоугольный параллелепипед</a:t>
            </a:r>
            <a:r>
              <a:rPr lang="ru-RU" sz="1800" smtClean="0"/>
              <a:t> – прямой параллелепипед, основание которого – прямоугольник. Все грани – прямоугольники.</a:t>
            </a:r>
            <a:endParaRPr lang="ru-RU" sz="1800" b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Куб </a:t>
            </a:r>
            <a:r>
              <a:rPr lang="ru-RU" sz="1800" smtClean="0"/>
              <a:t>– прямоугольный параллелепипед, все ребра которого равны. Все грани – квадраты.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0" y="4005263"/>
            <a:ext cx="45370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Построение изображения призмы:</a:t>
            </a:r>
            <a:endParaRPr lang="ru-RU"/>
          </a:p>
          <a:p>
            <a:pPr marL="342900" indent="-342900">
              <a:buFontTx/>
              <a:buAutoNum type="arabicPeriod"/>
            </a:pPr>
            <a:r>
              <a:rPr lang="ru-RU"/>
              <a:t>строят основание (нижнее или верхнее – многоугольник);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из вершин многоугольника строят параллельные прямые;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на прямых откладывают равные отрезки (высота призмы);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соединяют полученные точки (концы отрезков), получая второе основание.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 b="16914"/>
          <a:stretch>
            <a:fillRect/>
          </a:stretch>
        </p:blipFill>
        <p:spPr bwMode="auto">
          <a:xfrm>
            <a:off x="4356100" y="4005263"/>
            <a:ext cx="1470025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 cstate="print"/>
          <a:srcRect b="12369"/>
          <a:stretch>
            <a:fillRect/>
          </a:stretch>
        </p:blipFill>
        <p:spPr bwMode="auto">
          <a:xfrm>
            <a:off x="7308850" y="4076700"/>
            <a:ext cx="15208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5" cstate="print"/>
          <a:srcRect b="18292"/>
          <a:stretch>
            <a:fillRect/>
          </a:stretch>
        </p:blipFill>
        <p:spPr bwMode="auto">
          <a:xfrm>
            <a:off x="5867400" y="5373688"/>
            <a:ext cx="13589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" dur="1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  <p:bldP spid="317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502A0FF-2EA0-41EB-9019-6A543B9AA220}" type="slidenum">
              <a:rPr lang="ru-RU"/>
              <a:pPr/>
              <a:t>13</a:t>
            </a:fld>
            <a:endParaRPr lang="ru-RU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238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Пирамиды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22336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Пирамида </a:t>
            </a:r>
            <a:r>
              <a:rPr lang="ru-RU" sz="2000" smtClean="0"/>
              <a:t>– многогранник, одна из граней которого – произвольный многоугольник, а остальные – треугольники, имеющие общую вершину.</a:t>
            </a: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Пирамида правильная, </a:t>
            </a:r>
            <a:r>
              <a:rPr lang="ru-RU" sz="2000" smtClean="0"/>
              <a:t>если в ее основании правильный многоугольник, а основание высоты совпадает с центром основания.</a:t>
            </a: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Высота</a:t>
            </a:r>
            <a:r>
              <a:rPr lang="ru-RU" sz="2000" smtClean="0"/>
              <a:t> – отрезок перпендикуляра, проведенный из вершины пирамиды к плоскости ее основания.</a:t>
            </a: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Усеченная пирамида</a:t>
            </a:r>
            <a:r>
              <a:rPr lang="ru-RU" sz="2000" smtClean="0"/>
              <a:t> – часть пирамиды, заключенная между основанием и секущей плоскостью, параллельной основанию.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219700" y="3332163"/>
            <a:ext cx="39243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Построение изображения пирамиды </a:t>
            </a:r>
            <a:r>
              <a:rPr lang="ru-RU"/>
              <a:t>(на примере правильной пирамиды):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строят основание, находят его центр;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строят высоту, проводя отрезок из центра основания, отмечают на нем вершину пирамиды;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соединяют отрезками вершины основания с вершиной пирамиды.</a:t>
            </a:r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213100"/>
            <a:ext cx="1763712" cy="15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3141663"/>
            <a:ext cx="17002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4868863"/>
            <a:ext cx="17430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  <p:bldP spid="337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61CCC11-B36E-4BC2-ADCF-5950F0946567}" type="slidenum">
              <a:rPr lang="ru-RU"/>
              <a:pPr/>
              <a:t>14</a:t>
            </a:fld>
            <a:endParaRPr lang="ru-RU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762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Тетраэдр 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35238" y="981075"/>
            <a:ext cx="3481387" cy="4176713"/>
          </a:xfrm>
          <a:noFill/>
        </p:spPr>
      </p:pic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827088" y="5589588"/>
            <a:ext cx="770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Правильная треугольная пирамида</a:t>
            </a:r>
          </a:p>
        </p:txBody>
      </p:sp>
    </p:spTree>
  </p:cSld>
  <p:clrMapOvr>
    <a:masterClrMapping/>
  </p:clrMapOvr>
  <p:transition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3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D68CB7-495A-4A8E-A367-9CD710F3C1F5}" type="slidenum">
              <a:rPr lang="ru-RU"/>
              <a:pPr/>
              <a:t>15</a:t>
            </a:fld>
            <a:endParaRPr lang="ru-RU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Гексаэдр 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75" y="1268413"/>
            <a:ext cx="3797300" cy="3886200"/>
          </a:xfrm>
          <a:noFill/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323850" y="5373688"/>
            <a:ext cx="84963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/>
              <a:t>Правильный шестигранник, </a:t>
            </a:r>
          </a:p>
          <a:p>
            <a:pPr algn="ctr">
              <a:lnSpc>
                <a:spcPct val="80000"/>
              </a:lnSpc>
            </a:pPr>
            <a:r>
              <a:rPr lang="ru-RU" sz="2400" b="1"/>
              <a:t>правильная четырехугольная призма, прямоугольный параллелепипед с равными ребрами, куб.</a:t>
            </a:r>
          </a:p>
        </p:txBody>
      </p:sp>
    </p:spTree>
  </p:cSld>
  <p:clrMapOvr>
    <a:masterClrMapping/>
  </p:clrMapOvr>
  <p:transition advClick="0" advTm="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EA25793-BB2F-42F7-BF95-51FBFB01A6CA}" type="slidenum">
              <a:rPr lang="ru-RU"/>
              <a:pPr/>
              <a:t>16</a:t>
            </a:fld>
            <a:endParaRPr lang="ru-RU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Октаэдр </a:t>
            </a:r>
          </a:p>
        </p:txBody>
      </p:sp>
      <p:pic>
        <p:nvPicPr>
          <p:cNvPr id="5837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87675" y="1341438"/>
            <a:ext cx="3179763" cy="3886200"/>
          </a:xfrm>
          <a:noFill/>
        </p:spPr>
      </p:pic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1258888" y="5734050"/>
            <a:ext cx="7345362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ru-RU" sz="2400" b="1"/>
              <a:t>Правильный восьмигранник,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ru-RU" sz="2400" b="1"/>
              <a:t>бипирамида четырехугольная</a:t>
            </a:r>
          </a:p>
        </p:txBody>
      </p:sp>
    </p:spTree>
  </p:cSld>
  <p:clrMapOvr>
    <a:masterClrMapping/>
  </p:clrMapOvr>
  <p:transition advClick="0" advTm="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F2004BA-00A9-4A94-9E2C-F7D61914A382}" type="slidenum">
              <a:rPr lang="ru-RU"/>
              <a:pPr/>
              <a:t>17</a:t>
            </a:fld>
            <a:endParaRPr lang="ru-RU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7397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Додекаэдр </a:t>
            </a:r>
          </a:p>
        </p:txBody>
      </p:sp>
      <p:pic>
        <p:nvPicPr>
          <p:cNvPr id="5427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1628775"/>
            <a:ext cx="5256212" cy="2725738"/>
          </a:xfrm>
          <a:noFill/>
        </p:spPr>
      </p:pic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187450" y="5157788"/>
            <a:ext cx="684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Правильный двенадцатигранник</a:t>
            </a:r>
          </a:p>
        </p:txBody>
      </p:sp>
    </p:spTree>
  </p:cSld>
  <p:clrMapOvr>
    <a:masterClrMapping/>
  </p:clrMapOvr>
  <p:transition advClick="0" advTm="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B642968-D1E5-497D-AE71-4833699EB71B}" type="slidenum">
              <a:rPr lang="ru-RU"/>
              <a:pPr/>
              <a:t>18</a:t>
            </a:fld>
            <a:endParaRPr lang="ru-RU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842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Икосаэдр </a:t>
            </a: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484313"/>
            <a:ext cx="5040313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547813" y="5229225"/>
            <a:ext cx="619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Правильный двадцатигранник</a:t>
            </a:r>
          </a:p>
        </p:txBody>
      </p:sp>
    </p:spTree>
  </p:cSld>
  <p:clrMapOvr>
    <a:masterClrMapping/>
  </p:clrMapOvr>
  <p:transition advClick="0"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2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69FA2F7-D5B2-4355-8D8C-B637FC52D701}" type="slidenum">
              <a:rPr lang="ru-RU"/>
              <a:pPr/>
              <a:t>19</a:t>
            </a:fld>
            <a:endParaRPr lang="ru-RU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397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Правильные многогранники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507413" cy="10795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Пифагорейцы считали правильные многогранники божественными фигурами. Праосновам бытия приписывалась форма правильных многогранников. 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0" y="551656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Учение пифагорейцев изложил в своих трудах Платон. С тех пор правильные многогранники называют </a:t>
            </a:r>
            <a:r>
              <a:rPr lang="ru-RU" sz="2000" b="1">
                <a:solidFill>
                  <a:srgbClr val="CC00CC"/>
                </a:solidFill>
              </a:rPr>
              <a:t>платоновыми телами</a:t>
            </a:r>
            <a:r>
              <a:rPr lang="ru-RU" sz="2000"/>
              <a:t>.</a:t>
            </a:r>
          </a:p>
          <a:p>
            <a:pPr algn="ctr"/>
            <a:r>
              <a:rPr lang="ru-RU" sz="2000"/>
              <a:t>Евклид доказал, что других правильных многогранников не существует.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476375" y="2133600"/>
            <a:ext cx="2506663" cy="1223963"/>
            <a:chOff x="295" y="1389"/>
            <a:chExt cx="1579" cy="702"/>
          </a:xfrm>
        </p:grpSpPr>
        <p:pic>
          <p:nvPicPr>
            <p:cNvPr id="27667" name="Picture 5" descr="ogo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5" y="1389"/>
              <a:ext cx="936" cy="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8" name="Picture 6" descr="tetrahedron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02" y="1389"/>
              <a:ext cx="672" cy="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076825" y="2133600"/>
            <a:ext cx="2525713" cy="1223963"/>
            <a:chOff x="2608" y="1389"/>
            <a:chExt cx="1591" cy="771"/>
          </a:xfrm>
        </p:grpSpPr>
        <p:pic>
          <p:nvPicPr>
            <p:cNvPr id="27665" name="Picture 7" descr="wod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08" y="1389"/>
              <a:ext cx="926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6" name="Picture 8" descr="5ikos2pros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15" y="1389"/>
              <a:ext cx="684" cy="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79388" y="3860800"/>
            <a:ext cx="2563812" cy="1152525"/>
            <a:chOff x="113" y="2296"/>
            <a:chExt cx="1615" cy="726"/>
          </a:xfrm>
        </p:grpSpPr>
        <p:pic>
          <p:nvPicPr>
            <p:cNvPr id="27663" name="Picture 9" descr="wozduh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3" y="2296"/>
              <a:ext cx="926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4" name="Picture 10" descr="5okta2pros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20" y="2296"/>
              <a:ext cx="708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132138" y="4149725"/>
            <a:ext cx="2573337" cy="1181100"/>
            <a:chOff x="1973" y="2296"/>
            <a:chExt cx="1621" cy="744"/>
          </a:xfrm>
        </p:grpSpPr>
        <p:pic>
          <p:nvPicPr>
            <p:cNvPr id="27661" name="Picture 11" descr="sem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973" y="2296"/>
              <a:ext cx="910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2" name="Picture 12" descr="5kub2pros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880" y="2296"/>
              <a:ext cx="714" cy="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6156325" y="3860800"/>
            <a:ext cx="2574925" cy="1152525"/>
            <a:chOff x="3696" y="2341"/>
            <a:chExt cx="1622" cy="726"/>
          </a:xfrm>
        </p:grpSpPr>
        <p:pic>
          <p:nvPicPr>
            <p:cNvPr id="27659" name="Picture 13" descr="vselen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696" y="2341"/>
              <a:ext cx="900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0" name="Picture 14" descr="5dode2pros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604" y="2341"/>
              <a:ext cx="714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 advTm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  <p:bldP spid="378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42651D9-562C-408F-AAFA-0698BC1345DF}" type="slidenum">
              <a:rPr lang="ru-RU"/>
              <a:pPr/>
              <a:t>2</a:t>
            </a:fld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4508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понятия геометрии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964612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Точка </a:t>
            </a:r>
            <a:r>
              <a:rPr lang="ru-RU" sz="2400" smtClean="0"/>
              <a:t>— неопределяемое понятие геометрии, элемент пространства. Считается, что точка не имеет ни длины, ни ширины, ни площади.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Прямая – </a:t>
            </a:r>
            <a:r>
              <a:rPr lang="ru-RU" sz="2400" smtClean="0"/>
              <a:t>основное неопределяемое понятие, подмножество пространства.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Плоскость </a:t>
            </a:r>
            <a:r>
              <a:rPr lang="ru-RU" sz="2400" smtClean="0"/>
              <a:t>– основное неопределяемое понятие, специальное подмножество пространства.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Геометрическая фигура</a:t>
            </a:r>
            <a:r>
              <a:rPr lang="ru-RU" sz="2400" smtClean="0"/>
              <a:t> – множество точек.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Свойства и взаимосвязи основных понятий описываются с помощью определенной группы </a:t>
            </a:r>
            <a:r>
              <a:rPr lang="ru-RU" sz="2400" b="1" smtClean="0"/>
              <a:t>аксиом.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Через основные понятия вводятся </a:t>
            </a:r>
            <a:r>
              <a:rPr lang="ru-RU" sz="2400" b="1" smtClean="0"/>
              <a:t>определения</a:t>
            </a:r>
            <a:r>
              <a:rPr lang="ru-RU" sz="2400" smtClean="0"/>
              <a:t> всех других геометрических понятий.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На основании аксиом и определений доказывают </a:t>
            </a:r>
            <a:r>
              <a:rPr lang="ru-RU" sz="2400" b="1" smtClean="0"/>
              <a:t>теоремы.</a:t>
            </a:r>
          </a:p>
        </p:txBody>
      </p:sp>
    </p:spTree>
  </p:cSld>
  <p:clrMapOvr>
    <a:masterClrMapping/>
  </p:clrMapOvr>
  <p:transition advClick="0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160C032-41EC-43E2-ABB0-8E72D56030C1}" type="slidenum">
              <a:rPr lang="ru-RU"/>
              <a:pPr/>
              <a:t>20</a:t>
            </a:fld>
            <a:endParaRPr lang="ru-RU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675687" cy="8651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Развертки правильных многогранников</a:t>
            </a:r>
          </a:p>
        </p:txBody>
      </p:sp>
      <p:pic>
        <p:nvPicPr>
          <p:cNvPr id="61482" name="Picture 42" descr="tetraedr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08050"/>
            <a:ext cx="4103688" cy="1947863"/>
          </a:xfrm>
          <a:noFill/>
        </p:spPr>
      </p:pic>
      <p:pic>
        <p:nvPicPr>
          <p:cNvPr id="61483" name="Picture 43" descr="oktaed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652963"/>
            <a:ext cx="3024187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4" name="Picture 44" descr="ku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1125538"/>
            <a:ext cx="273685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5" name="Picture 45" descr="dodekaed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6238" y="2636838"/>
            <a:ext cx="2663825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6" name="Picture 46" descr="ikosaed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508500"/>
            <a:ext cx="41402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DA3EE51-29FA-4983-93A5-7015024AB199}" type="slidenum">
              <a:rPr lang="ru-RU"/>
              <a:pPr/>
              <a:t>21</a:t>
            </a:fld>
            <a:endParaRPr lang="ru-RU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6683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Полуправильные многогранники</a:t>
            </a:r>
          </a:p>
        </p:txBody>
      </p:sp>
      <p:sp>
        <p:nvSpPr>
          <p:cNvPr id="60438" name="Text Box 22"/>
          <p:cNvSpPr txBox="1">
            <a:spLocks noChangeArrowheads="1"/>
          </p:cNvSpPr>
          <p:nvPr/>
        </p:nvSpPr>
        <p:spPr bwMode="auto">
          <a:xfrm>
            <a:off x="2627313" y="6092825"/>
            <a:ext cx="432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CC00CC"/>
                </a:solidFill>
              </a:rPr>
              <a:t>Тела Архимеда</a:t>
            </a:r>
          </a:p>
        </p:txBody>
      </p:sp>
      <p:pic>
        <p:nvPicPr>
          <p:cNvPr id="60446" name="Picture 30" descr="150px-Cuboctahedr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4797425"/>
            <a:ext cx="14287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7" name="Picture 31" descr="150px-Icosidodecahedr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797425"/>
            <a:ext cx="142875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9" name="Picture 33" descr="150px-Truncatedtetrahedr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4221163"/>
            <a:ext cx="1428750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1" name="Picture 35" descr="150px-Truncatedhexahedr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4076700"/>
            <a:ext cx="14287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2" name="Picture 36" descr="150px-Truncatedoctahedr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625" y="4292600"/>
            <a:ext cx="14287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3" name="Picture 37" descr="150px-Truncateddodecahedro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00338" y="2708275"/>
            <a:ext cx="142875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4" name="Picture 38" descr="150px-Truncatedicosahedro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9700" y="1125538"/>
            <a:ext cx="1428750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5" name="Picture 39" descr="150px-Rhombicuboctahedro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7900" y="2636838"/>
            <a:ext cx="142875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6" name="Picture 40" descr="150px-Truncatedcuboctahedr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32588" y="2708275"/>
            <a:ext cx="142875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7" name="Picture 41" descr="150px-Rhombicosidodecahedr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42988" y="2492375"/>
            <a:ext cx="142875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8" name="Picture 42" descr="150px-Truncatedicosidodecahedro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71775" y="10525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9" name="Picture 43" descr="150px-Snubhexahedroncc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650" y="981075"/>
            <a:ext cx="142875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60" name="Picture 44" descr="150px-Snubdodecahedronc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64388" y="112553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0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0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0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0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0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0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0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0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04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0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0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0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04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0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0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0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04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0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0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0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04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0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0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0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0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0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0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0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0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0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0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F5BDE75-F7B5-4F6A-B18D-5380C8DF9D48}" type="slidenum">
              <a:rPr lang="ru-RU"/>
              <a:pPr/>
              <a:t>22</a:t>
            </a:fld>
            <a:endParaRPr lang="ru-RU"/>
          </a:p>
        </p:txBody>
      </p:sp>
      <p:pic>
        <p:nvPicPr>
          <p:cNvPr id="62476" name="Picture 12" descr="Антипризм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981075"/>
            <a:ext cx="3203575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Полуправильные многогранники</a:t>
            </a:r>
          </a:p>
        </p:txBody>
      </p:sp>
      <p:pic>
        <p:nvPicPr>
          <p:cNvPr id="62468" name="Picture 4" descr="81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36988" y="4365625"/>
            <a:ext cx="2363787" cy="2492375"/>
          </a:xfrm>
          <a:noFill/>
          <a:ln>
            <a:solidFill>
              <a:schemeClr val="tx1"/>
            </a:solidFill>
          </a:ln>
        </p:spPr>
      </p:pic>
      <p:pic>
        <p:nvPicPr>
          <p:cNvPr id="62469" name="Picture 5" descr="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4365625"/>
            <a:ext cx="2446337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4300" y="2708275"/>
            <a:ext cx="19431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3" name="Picture 9" descr="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4300" y="981075"/>
            <a:ext cx="1871663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4" name="Picture 10" descr="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3716338"/>
            <a:ext cx="2614612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7" name="Picture 13" descr="http://www.cultinfo.ru/fulltext/1/001/009/001/200522983.jpg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250825" y="908050"/>
            <a:ext cx="3744913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52119EE-1F8C-43A5-9D95-5EFD5C942513}" type="slidenum">
              <a:rPr lang="ru-RU"/>
              <a:pPr/>
              <a:t>23</a:t>
            </a:fld>
            <a:endParaRPr lang="ru-RU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080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Звездчатые многогранники</a:t>
            </a:r>
          </a:p>
        </p:txBody>
      </p:sp>
      <p:pic>
        <p:nvPicPr>
          <p:cNvPr id="63492" name="Picture 4" descr="mstar01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08050"/>
            <a:ext cx="1655763" cy="1655763"/>
          </a:xfrm>
          <a:noFill/>
        </p:spPr>
      </p:pic>
      <p:pic>
        <p:nvPicPr>
          <p:cNvPr id="63493" name="Picture 5" descr="mstar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08050"/>
            <a:ext cx="172243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4" name="Picture 6" descr="mstar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908050"/>
            <a:ext cx="16478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7" descr="mstar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908050"/>
            <a:ext cx="16510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6" name="Picture 8" descr="mstar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2781300"/>
            <a:ext cx="15779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7" name="Picture 9" descr="mstar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00338" y="2708275"/>
            <a:ext cx="164941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8" name="Picture 10" descr="mstar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9338" y="2708275"/>
            <a:ext cx="16510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9" name="Picture 11" descr="mstar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7050" y="2708275"/>
            <a:ext cx="172243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0" name="Picture 12" descr="mstar030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4652963"/>
            <a:ext cx="17922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1" name="Picture 13" descr="mstar0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39975" y="4652963"/>
            <a:ext cx="1827213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2" name="Picture 14" descr="mstar0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0563" y="4724400"/>
            <a:ext cx="1827212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3" name="Picture 15" descr="mstar0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59563" y="4724400"/>
            <a:ext cx="17922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B8280-2368-484E-85F2-5C770C538877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404813"/>
            <a:ext cx="6400800" cy="62642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"Ничто не нравится,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кроме красоты,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красоте - ничто,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кроме форм,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формах - ничто,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кроме пропорций,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пропорциях - ничто, кроме числа".</a:t>
            </a:r>
            <a:endParaRPr lang="ru-RU" sz="4000" b="1" i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А. Августин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8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6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4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F8DE71A-626B-4EE7-91B8-536DEB886298}" type="slidenum">
              <a:rPr lang="ru-RU"/>
              <a:pPr/>
              <a:t>3</a:t>
            </a:fld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953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Луч и отрезок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964612" cy="5472112"/>
          </a:xfrm>
        </p:spPr>
        <p:txBody>
          <a:bodyPr/>
          <a:lstStyle/>
          <a:p>
            <a:pPr marL="80963" indent="-8096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Луч </a:t>
            </a:r>
            <a:r>
              <a:rPr lang="ru-RU" sz="2400" smtClean="0"/>
              <a:t>— часть прямой, ограниченная с одной стороны. Луч имеет начало, но не имеет конца. Луч бесконечен.</a:t>
            </a:r>
          </a:p>
          <a:p>
            <a:pPr marL="80963" indent="-8096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Точка А — начало луча АС.</a:t>
            </a:r>
          </a:p>
          <a:p>
            <a:pPr marL="80963" indent="-80963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/>
          </a:p>
          <a:p>
            <a:pPr marL="80963" indent="-80963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/>
          </a:p>
          <a:p>
            <a:pPr marL="80963" indent="-8096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Лучи могут быть:</a:t>
            </a:r>
          </a:p>
          <a:p>
            <a:pPr marL="80963" indent="-80963" eaLnBrk="1" hangingPunct="1">
              <a:lnSpc>
                <a:spcPct val="80000"/>
              </a:lnSpc>
            </a:pPr>
            <a:r>
              <a:rPr lang="ru-RU" sz="2400" smtClean="0"/>
              <a:t> </a:t>
            </a:r>
            <a:r>
              <a:rPr lang="ru-RU" sz="2400" b="1" smtClean="0"/>
              <a:t>сонаправленными</a:t>
            </a:r>
            <a:r>
              <a:rPr lang="ru-RU" sz="2400" smtClean="0"/>
              <a:t> </a:t>
            </a:r>
          </a:p>
          <a:p>
            <a:pPr marL="80963" indent="-80963" eaLnBrk="1" hangingPunct="1">
              <a:lnSpc>
                <a:spcPct val="80000"/>
              </a:lnSpc>
            </a:pPr>
            <a:r>
              <a:rPr lang="ru-RU" sz="2400" smtClean="0"/>
              <a:t> </a:t>
            </a:r>
            <a:r>
              <a:rPr lang="ru-RU" sz="2400" b="1" smtClean="0"/>
              <a:t>противоположно направленными</a:t>
            </a:r>
            <a:r>
              <a:rPr lang="ru-RU" sz="2400" smtClean="0"/>
              <a:t>.</a:t>
            </a:r>
          </a:p>
          <a:p>
            <a:pPr marL="80963" indent="-80963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smtClean="0"/>
          </a:p>
          <a:p>
            <a:pPr marL="80963" indent="-8096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Отрезок</a:t>
            </a:r>
            <a:r>
              <a:rPr lang="ru-RU" sz="2400" smtClean="0"/>
              <a:t> — часть прямой, заключенная между двумя точками. Множество, состоящее из всех  точек прямой, лежащих между двумя данными точками, включая эти точки.</a:t>
            </a:r>
          </a:p>
          <a:p>
            <a:pPr marL="80963" indent="-8096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Отрезок имеет определенную длину, которую можно измерить.</a:t>
            </a:r>
          </a:p>
          <a:p>
            <a:pPr marL="80963" indent="-8096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Инструментом для измерения длин отрезков является линейка.</a:t>
            </a:r>
          </a:p>
          <a:p>
            <a:pPr marL="80963" indent="-80963" eaLnBrk="1" hangingPunct="1">
              <a:lnSpc>
                <a:spcPct val="80000"/>
              </a:lnSpc>
            </a:pPr>
            <a:endParaRPr lang="ru-RU" sz="240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2565400"/>
            <a:ext cx="41052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C85BCE8-C643-4478-B5A0-7DE78A2D8142}" type="slidenum">
              <a:rPr lang="ru-RU"/>
              <a:pPr/>
              <a:t>4</a:t>
            </a:fld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68313" y="3789363"/>
            <a:ext cx="3024187" cy="2663825"/>
            <a:chOff x="8181" y="954"/>
            <a:chExt cx="1225" cy="1620"/>
          </a:xfrm>
        </p:grpSpPr>
        <p:grpSp>
          <p:nvGrpSpPr>
            <p:cNvPr id="9237" name="Group 21"/>
            <p:cNvGrpSpPr>
              <a:grpSpLocks noChangeAspect="1"/>
            </p:cNvGrpSpPr>
            <p:nvPr/>
          </p:nvGrpSpPr>
          <p:grpSpPr bwMode="auto">
            <a:xfrm>
              <a:off x="8181" y="954"/>
              <a:ext cx="1225" cy="278"/>
              <a:chOff x="1521" y="954"/>
              <a:chExt cx="3960" cy="900"/>
            </a:xfrm>
          </p:grpSpPr>
          <p:sp>
            <p:nvSpPr>
              <p:cNvPr id="9241" name="Line 22"/>
              <p:cNvSpPr>
                <a:spLocks noChangeAspect="1" noChangeShapeType="1"/>
              </p:cNvSpPr>
              <p:nvPr/>
            </p:nvSpPr>
            <p:spPr bwMode="auto">
              <a:xfrm>
                <a:off x="1521" y="1854"/>
                <a:ext cx="23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2" name="Line 2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241" y="954"/>
                <a:ext cx="1620" cy="9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3" name="Line 24"/>
              <p:cNvSpPr>
                <a:spLocks noChangeAspect="1" noChangeShapeType="1"/>
              </p:cNvSpPr>
              <p:nvPr/>
            </p:nvSpPr>
            <p:spPr bwMode="auto">
              <a:xfrm>
                <a:off x="3861" y="1854"/>
                <a:ext cx="16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38" name="Group 25"/>
            <p:cNvGrpSpPr>
              <a:grpSpLocks noChangeAspect="1"/>
            </p:cNvGrpSpPr>
            <p:nvPr/>
          </p:nvGrpSpPr>
          <p:grpSpPr bwMode="auto">
            <a:xfrm>
              <a:off x="8541" y="1494"/>
              <a:ext cx="648" cy="1080"/>
              <a:chOff x="8721" y="1134"/>
              <a:chExt cx="1620" cy="2700"/>
            </a:xfrm>
          </p:grpSpPr>
          <p:sp>
            <p:nvSpPr>
              <p:cNvPr id="9239" name="Line 26"/>
              <p:cNvSpPr>
                <a:spLocks noChangeAspect="1" noChangeShapeType="1"/>
              </p:cNvSpPr>
              <p:nvPr/>
            </p:nvSpPr>
            <p:spPr bwMode="auto">
              <a:xfrm>
                <a:off x="8721" y="1134"/>
                <a:ext cx="1620" cy="27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0" name="Line 27"/>
              <p:cNvSpPr>
                <a:spLocks noChangeAspect="1" noChangeShapeType="1"/>
              </p:cNvSpPr>
              <p:nvPr/>
            </p:nvSpPr>
            <p:spPr bwMode="auto">
              <a:xfrm flipH="1">
                <a:off x="8721" y="1314"/>
                <a:ext cx="1620" cy="25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4643438" y="3860800"/>
            <a:ext cx="3600450" cy="1944688"/>
            <a:chOff x="981" y="1674"/>
            <a:chExt cx="3240" cy="1080"/>
          </a:xfrm>
        </p:grpSpPr>
        <p:grpSp>
          <p:nvGrpSpPr>
            <p:cNvPr id="9225" name="Group 8"/>
            <p:cNvGrpSpPr>
              <a:grpSpLocks/>
            </p:cNvGrpSpPr>
            <p:nvPr/>
          </p:nvGrpSpPr>
          <p:grpSpPr bwMode="auto">
            <a:xfrm>
              <a:off x="1161" y="1854"/>
              <a:ext cx="720" cy="900"/>
              <a:chOff x="1881" y="2574"/>
              <a:chExt cx="720" cy="900"/>
            </a:xfrm>
          </p:grpSpPr>
          <p:sp>
            <p:nvSpPr>
              <p:cNvPr id="9235" name="Line 9"/>
              <p:cNvSpPr>
                <a:spLocks noChangeShapeType="1"/>
              </p:cNvSpPr>
              <p:nvPr/>
            </p:nvSpPr>
            <p:spPr bwMode="auto">
              <a:xfrm>
                <a:off x="1881" y="2574"/>
                <a:ext cx="0" cy="9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6" name="Line 10"/>
              <p:cNvSpPr>
                <a:spLocks noChangeShapeType="1"/>
              </p:cNvSpPr>
              <p:nvPr/>
            </p:nvSpPr>
            <p:spPr bwMode="auto">
              <a:xfrm>
                <a:off x="1881" y="3474"/>
                <a:ext cx="7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26" name="Group 11"/>
            <p:cNvGrpSpPr>
              <a:grpSpLocks/>
            </p:cNvGrpSpPr>
            <p:nvPr/>
          </p:nvGrpSpPr>
          <p:grpSpPr bwMode="auto">
            <a:xfrm>
              <a:off x="1881" y="1854"/>
              <a:ext cx="1440" cy="720"/>
              <a:chOff x="3501" y="2574"/>
              <a:chExt cx="1440" cy="720"/>
            </a:xfrm>
          </p:grpSpPr>
          <p:sp>
            <p:nvSpPr>
              <p:cNvPr id="9233" name="Line 12"/>
              <p:cNvSpPr>
                <a:spLocks noChangeShapeType="1"/>
              </p:cNvSpPr>
              <p:nvPr/>
            </p:nvSpPr>
            <p:spPr bwMode="auto">
              <a:xfrm>
                <a:off x="3501" y="2574"/>
                <a:ext cx="360" cy="7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4" name="Line 13"/>
              <p:cNvSpPr>
                <a:spLocks noChangeShapeType="1"/>
              </p:cNvSpPr>
              <p:nvPr/>
            </p:nvSpPr>
            <p:spPr bwMode="auto">
              <a:xfrm>
                <a:off x="3861" y="3294"/>
                <a:ext cx="108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27" name="Group 14"/>
            <p:cNvGrpSpPr>
              <a:grpSpLocks/>
            </p:cNvGrpSpPr>
            <p:nvPr/>
          </p:nvGrpSpPr>
          <p:grpSpPr bwMode="auto">
            <a:xfrm>
              <a:off x="3141" y="2034"/>
              <a:ext cx="900" cy="540"/>
              <a:chOff x="5841" y="2574"/>
              <a:chExt cx="900" cy="540"/>
            </a:xfrm>
          </p:grpSpPr>
          <p:sp>
            <p:nvSpPr>
              <p:cNvPr id="9231" name="Line 15"/>
              <p:cNvSpPr>
                <a:spLocks noChangeShapeType="1"/>
              </p:cNvSpPr>
              <p:nvPr/>
            </p:nvSpPr>
            <p:spPr bwMode="auto">
              <a:xfrm flipH="1">
                <a:off x="5841" y="2574"/>
                <a:ext cx="720" cy="3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2" name="Line 16"/>
              <p:cNvSpPr>
                <a:spLocks noChangeShapeType="1"/>
              </p:cNvSpPr>
              <p:nvPr/>
            </p:nvSpPr>
            <p:spPr bwMode="auto">
              <a:xfrm>
                <a:off x="5841" y="2934"/>
                <a:ext cx="900" cy="1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28" name="Group 17"/>
            <p:cNvGrpSpPr>
              <a:grpSpLocks/>
            </p:cNvGrpSpPr>
            <p:nvPr/>
          </p:nvGrpSpPr>
          <p:grpSpPr bwMode="auto">
            <a:xfrm>
              <a:off x="981" y="1674"/>
              <a:ext cx="3240" cy="57"/>
              <a:chOff x="1341" y="4734"/>
              <a:chExt cx="3240" cy="57"/>
            </a:xfrm>
          </p:grpSpPr>
          <p:sp>
            <p:nvSpPr>
              <p:cNvPr id="9229" name="Line 18"/>
              <p:cNvSpPr>
                <a:spLocks noChangeShapeType="1"/>
              </p:cNvSpPr>
              <p:nvPr/>
            </p:nvSpPr>
            <p:spPr bwMode="auto">
              <a:xfrm>
                <a:off x="1341" y="4734"/>
                <a:ext cx="32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0" name="Oval 19"/>
              <p:cNvSpPr>
                <a:spLocks noChangeAspect="1" noChangeArrowheads="1"/>
              </p:cNvSpPr>
              <p:nvPr/>
            </p:nvSpPr>
            <p:spPr bwMode="auto">
              <a:xfrm flipV="1">
                <a:off x="2961" y="4734"/>
                <a:ext cx="57" cy="57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88913"/>
            <a:ext cx="8229600" cy="9366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Углы</a:t>
            </a:r>
            <a:r>
              <a:rPr lang="ru-RU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25209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Угол </a:t>
            </a:r>
            <a:r>
              <a:rPr lang="ru-RU" sz="2000" smtClean="0"/>
              <a:t>— это часть плоскости, ограниченная двумя лучами, имеющими общее начало.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Лучи, образующие угол, называются </a:t>
            </a:r>
            <a:r>
              <a:rPr lang="ru-RU" sz="2000" b="1" smtClean="0"/>
              <a:t>сторонами угла</a:t>
            </a:r>
            <a:r>
              <a:rPr lang="ru-RU" sz="2000" smtClean="0"/>
              <a:t>, а их общее начало — </a:t>
            </a:r>
            <a:r>
              <a:rPr lang="ru-RU" sz="2000" b="1" smtClean="0"/>
              <a:t>вершиной угла.</a:t>
            </a: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Множество всех точек плоскости между сторонами угла – </a:t>
            </a:r>
            <a:r>
              <a:rPr lang="ru-RU" sz="2000" b="1" smtClean="0"/>
              <a:t>внутренняя плоскость угла.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Углы равны, если при наложении их стороны совпадают.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smtClean="0">
                <a:solidFill>
                  <a:srgbClr val="CC00CC"/>
                </a:solidFill>
              </a:rPr>
              <a:t>Виды углов</a:t>
            </a:r>
            <a:endParaRPr lang="ru-RU" sz="2000" smtClean="0">
              <a:solidFill>
                <a:srgbClr val="CC00CC"/>
              </a:solidFill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356100" y="3565525"/>
            <a:ext cx="45720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По расположению</a:t>
            </a:r>
          </a:p>
          <a:p>
            <a:pPr>
              <a:buFontTx/>
              <a:buChar char="•"/>
            </a:pPr>
            <a:r>
              <a:rPr lang="ru-RU" sz="2000" b="1" i="1"/>
              <a:t>Два угла</a:t>
            </a:r>
            <a:r>
              <a:rPr lang="ru-RU" sz="2000"/>
              <a:t>, имеющих общую сторону и вершину, являются </a:t>
            </a:r>
            <a:r>
              <a:rPr lang="ru-RU" sz="2000" b="1" i="1"/>
              <a:t>смежными,</a:t>
            </a:r>
            <a:r>
              <a:rPr lang="ru-RU" sz="2000"/>
              <a:t> если две другие их стороны лежат на одной прямой.</a:t>
            </a:r>
          </a:p>
          <a:p>
            <a:pPr>
              <a:buFontTx/>
              <a:buChar char="•"/>
            </a:pPr>
            <a:r>
              <a:rPr lang="ru-RU" sz="2000" b="1" i="1"/>
              <a:t>Два угла</a:t>
            </a:r>
            <a:r>
              <a:rPr lang="ru-RU" sz="2000"/>
              <a:t> называются </a:t>
            </a:r>
            <a:r>
              <a:rPr lang="ru-RU" sz="2000" b="1" i="1"/>
              <a:t>вертикальными,</a:t>
            </a:r>
            <a:r>
              <a:rPr lang="ru-RU" sz="2000"/>
              <a:t> если стороны одного являются дополнительными полупрямыми сторон другого.</a:t>
            </a:r>
            <a:endParaRPr lang="ru-RU" sz="2000" b="1" i="1"/>
          </a:p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79388" y="3789363"/>
            <a:ext cx="424973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По величине (градусной мере)</a:t>
            </a:r>
          </a:p>
          <a:p>
            <a:pPr>
              <a:buFontTx/>
              <a:buChar char="•"/>
            </a:pPr>
            <a:r>
              <a:rPr lang="ru-RU" sz="2000" b="1" i="1"/>
              <a:t>Угол развернутый – </a:t>
            </a:r>
            <a:r>
              <a:rPr lang="ru-RU" sz="2000"/>
              <a:t>если лучи, выходящие из одной точки, лежат на одной прямой.</a:t>
            </a:r>
          </a:p>
          <a:p>
            <a:pPr>
              <a:buFontTx/>
              <a:buChar char="•"/>
            </a:pPr>
            <a:r>
              <a:rPr lang="ru-RU" sz="2000" b="1" i="1"/>
              <a:t>Прямой угол</a:t>
            </a:r>
            <a:r>
              <a:rPr lang="ru-RU" sz="2000"/>
              <a:t> - 90</a:t>
            </a:r>
            <a:r>
              <a:rPr lang="en-US" sz="2000">
                <a:cs typeface="Arial" charset="0"/>
              </a:rPr>
              <a:t>°</a:t>
            </a:r>
            <a:endParaRPr lang="ru-RU" sz="2000">
              <a:cs typeface="Arial" charset="0"/>
            </a:endParaRPr>
          </a:p>
          <a:p>
            <a:pPr>
              <a:buFontTx/>
              <a:buChar char="•"/>
            </a:pPr>
            <a:r>
              <a:rPr lang="ru-RU" sz="2000" b="1" i="1">
                <a:cs typeface="Arial" charset="0"/>
              </a:rPr>
              <a:t>Тупой угол</a:t>
            </a:r>
            <a:r>
              <a:rPr lang="ru-RU" sz="2000">
                <a:cs typeface="Arial" charset="0"/>
              </a:rPr>
              <a:t> – больше прямого</a:t>
            </a:r>
          </a:p>
          <a:p>
            <a:pPr>
              <a:buFontTx/>
              <a:buChar char="•"/>
            </a:pPr>
            <a:r>
              <a:rPr lang="ru-RU" sz="2000" b="1" i="1">
                <a:cs typeface="Arial" charset="0"/>
              </a:rPr>
              <a:t>Острый угол</a:t>
            </a:r>
            <a:r>
              <a:rPr lang="ru-RU" sz="2000">
                <a:cs typeface="Arial" charset="0"/>
              </a:rPr>
              <a:t> – меньше прямого</a:t>
            </a:r>
            <a:r>
              <a:rPr lang="ru-RU" sz="2000"/>
              <a:t> </a:t>
            </a:r>
          </a:p>
        </p:txBody>
      </p:sp>
    </p:spTree>
  </p:cSld>
  <p:clrMapOvr>
    <a:masterClrMapping/>
  </p:clrMapOvr>
  <p:transition advClick="0" advTm="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  <p:bldP spid="11270" grpId="0"/>
      <p:bldP spid="11270" grpId="1"/>
      <p:bldP spid="11270" grpId="2"/>
      <p:bldP spid="11268" grpId="0"/>
      <p:bldP spid="11268" grpId="1"/>
      <p:bldP spid="11268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875CFD-E602-4296-B690-C3DB98A8FADA}" type="slidenum">
              <a:rPr lang="ru-RU"/>
              <a:pPr/>
              <a:t>5</a:t>
            </a:fld>
            <a:endParaRPr lang="ru-RU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6683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Ломаная линия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820150" cy="54721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Ломаная линия – </a:t>
            </a:r>
            <a:r>
              <a:rPr lang="ru-RU" sz="2000" smtClean="0"/>
              <a:t>объединение отрезков, в котором конец каждого отрезка является началом следующего отрезка, и отрезки, имеющие общий конец, не лежат на одной прямой.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Отрезки, составляющие ломаную – </a:t>
            </a:r>
            <a:r>
              <a:rPr lang="ru-RU" sz="2000" b="1" smtClean="0"/>
              <a:t>звенья ломаной.</a:t>
            </a:r>
            <a:r>
              <a:rPr lang="ru-RU" sz="20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Точки соединения концов звеньев - </a:t>
            </a:r>
            <a:r>
              <a:rPr lang="ru-RU" sz="2000" b="1" smtClean="0"/>
              <a:t>вершины ломаной.</a:t>
            </a:r>
            <a:r>
              <a:rPr lang="ru-RU" sz="20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Звенья ломаной должны быть соединены последовательно. Ломаная линия содержит конечное число звеньев.</a:t>
            </a: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Длина ломаной</a:t>
            </a:r>
            <a:r>
              <a:rPr lang="ru-RU" sz="2000" smtClean="0"/>
              <a:t> — сумма длин звеньев ломаной.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Ломаная </a:t>
            </a:r>
            <a:r>
              <a:rPr lang="ru-RU" sz="2000" b="1" smtClean="0"/>
              <a:t>замкнутая</a:t>
            </a:r>
            <a:r>
              <a:rPr lang="ru-RU" sz="2000" smtClean="0"/>
              <a:t>, если конец ее последнего звена совпадает с началом первого звена.</a:t>
            </a:r>
            <a:endParaRPr lang="ru-RU" sz="20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Ломаная </a:t>
            </a:r>
            <a:r>
              <a:rPr lang="ru-RU" sz="2000" b="1" smtClean="0"/>
              <a:t>простая,</a:t>
            </a:r>
            <a:r>
              <a:rPr lang="ru-RU" sz="2000" smtClean="0"/>
              <a:t> если каждое звено имеет только одну общую точку с другим звеном (конец звена). Несмежные звенья не пересекаются.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 b="15001"/>
          <a:stretch>
            <a:fillRect/>
          </a:stretch>
        </p:blipFill>
        <p:spPr bwMode="auto">
          <a:xfrm>
            <a:off x="0" y="1196975"/>
            <a:ext cx="9144000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500"/>
                            </p:stCondLst>
                            <p:childTnLst>
                              <p:par>
                                <p:cTn id="5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500"/>
                            </p:stCondLst>
                            <p:childTnLst>
                              <p:par>
                                <p:cTn id="5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FB5FD6F-EB83-4FE0-AD20-DE24093D6E8E}" type="slidenum">
              <a:rPr lang="ru-RU"/>
              <a:pPr/>
              <a:t>6</a:t>
            </a:fld>
            <a:endParaRPr lang="ru-RU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6683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Многоугольники</a:t>
            </a:r>
            <a:r>
              <a:rPr lang="ru-RU" sz="4000" smtClean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785225" cy="48863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smtClean="0"/>
              <a:t>Многоугольник </a:t>
            </a:r>
            <a:r>
              <a:rPr lang="ru-RU" sz="2000" smtClean="0"/>
              <a:t>— плоская фигура, ограниченная простой замкнутой ломаной.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Сама ломаная – </a:t>
            </a:r>
            <a:r>
              <a:rPr lang="ru-RU" sz="2000" b="1" smtClean="0"/>
              <a:t>граница многоугольника,</a:t>
            </a:r>
            <a:r>
              <a:rPr lang="ru-RU" sz="2000" smtClean="0"/>
              <a:t> звенья – </a:t>
            </a:r>
            <a:r>
              <a:rPr lang="ru-RU" sz="2000" b="1" smtClean="0"/>
              <a:t>стороны многоугольника</a:t>
            </a:r>
            <a:r>
              <a:rPr lang="ru-RU" sz="2000" smtClean="0"/>
              <a:t>, точки пересечения звеньев – </a:t>
            </a:r>
            <a:r>
              <a:rPr lang="ru-RU" sz="2000" b="1" smtClean="0"/>
              <a:t>вершины многоугольника</a:t>
            </a:r>
            <a:r>
              <a:rPr lang="ru-RU" sz="2000" smtClean="0"/>
              <a:t>. Число вершин многоугольника равно числу его сторон.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Многоугольник </a:t>
            </a:r>
            <a:r>
              <a:rPr lang="ru-RU" sz="2000" b="1" smtClean="0"/>
              <a:t>выпуклый,</a:t>
            </a:r>
            <a:r>
              <a:rPr lang="ru-RU" sz="2000" smtClean="0"/>
              <a:t> если он лежит в одной полуплоскости относительно любой прямой, содержащей его сторону.</a:t>
            </a:r>
            <a:endParaRPr lang="ru-RU" sz="2000" b="1" smtClean="0"/>
          </a:p>
          <a:p>
            <a:pPr eaLnBrk="1" hangingPunct="1">
              <a:lnSpc>
                <a:spcPct val="90000"/>
              </a:lnSpc>
            </a:pPr>
            <a:r>
              <a:rPr lang="ru-RU" sz="2000" b="1" smtClean="0"/>
              <a:t>Диагональ многоугольника</a:t>
            </a:r>
            <a:r>
              <a:rPr lang="ru-RU" sz="2000" smtClean="0"/>
              <a:t> – отрезок, соединяющий две несоседние вершины многоугольника.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Многоугольник </a:t>
            </a:r>
            <a:r>
              <a:rPr lang="ru-RU" sz="2000" b="1" smtClean="0"/>
              <a:t>правильный,</a:t>
            </a:r>
            <a:r>
              <a:rPr lang="ru-RU" sz="2000" smtClean="0"/>
              <a:t> если все его стороны и все углы равны между собой.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4437063"/>
            <a:ext cx="46799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BEE8EA9-5F58-467C-96C9-976F8365DE22}" type="slidenum">
              <a:rPr lang="ru-RU"/>
              <a:pPr/>
              <a:t>7</a:t>
            </a:fld>
            <a:endParaRPr lang="ru-RU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Треугольники</a:t>
            </a:r>
            <a:r>
              <a:rPr lang="ru-RU" sz="4000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1079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Треугольник </a:t>
            </a:r>
            <a:r>
              <a:rPr lang="ru-RU" sz="2000" smtClean="0"/>
              <a:t>— многоугольник с тремя углами и сторонами, ограничен ломаной из трех звеньев. Фигура, состоящая из трех точек, не лежащих на одной прямой, и трех попарно соединяющих их отрезков.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2205038"/>
            <a:ext cx="49323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C00CC"/>
                </a:solidFill>
              </a:rPr>
              <a:t>Виды треугольников в зависимости от длин сторон.</a:t>
            </a:r>
            <a:endParaRPr lang="ru-RU" b="1">
              <a:solidFill>
                <a:srgbClr val="CC00CC"/>
              </a:solidFill>
            </a:endParaRPr>
          </a:p>
          <a:p>
            <a:r>
              <a:rPr lang="ru-RU" b="1" i="1"/>
              <a:t>Разносторонние -</a:t>
            </a:r>
            <a:r>
              <a:rPr lang="ru-RU"/>
              <a:t> стороны разной длины.</a:t>
            </a:r>
          </a:p>
          <a:p>
            <a:r>
              <a:rPr lang="ru-RU" b="1" i="1"/>
              <a:t>Равнобедренные - </a:t>
            </a:r>
            <a:r>
              <a:rPr lang="ru-RU"/>
              <a:t> равны две стороны.</a:t>
            </a:r>
          </a:p>
          <a:p>
            <a:r>
              <a:rPr lang="ru-RU" b="1" i="1"/>
              <a:t>Равносторонние - </a:t>
            </a:r>
            <a:r>
              <a:rPr lang="ru-RU"/>
              <a:t> равны все три стороны. 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87900" y="2133600"/>
            <a:ext cx="43561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C00CC"/>
                </a:solidFill>
              </a:rPr>
              <a:t>Виды треугольников в зависимости от содержащихся в них углов</a:t>
            </a:r>
          </a:p>
          <a:p>
            <a:r>
              <a:rPr lang="ru-RU" b="1" i="1"/>
              <a:t>Остроугольные - </a:t>
            </a:r>
            <a:r>
              <a:rPr lang="ru-RU"/>
              <a:t> все углы острые</a:t>
            </a:r>
            <a:r>
              <a:rPr lang="ru-RU" b="1"/>
              <a:t>.</a:t>
            </a:r>
            <a:endParaRPr lang="ru-RU" b="1" i="1"/>
          </a:p>
          <a:p>
            <a:r>
              <a:rPr lang="ru-RU" b="1" i="1"/>
              <a:t>Прямоугольные - </a:t>
            </a:r>
            <a:r>
              <a:rPr lang="ru-RU"/>
              <a:t> один прямой угол.</a:t>
            </a:r>
            <a:endParaRPr lang="ru-RU" b="1" i="1"/>
          </a:p>
          <a:p>
            <a:r>
              <a:rPr lang="ru-RU" b="1" i="1"/>
              <a:t>Тупоугольные - </a:t>
            </a:r>
            <a:r>
              <a:rPr lang="ru-RU"/>
              <a:t> один тупой угол. 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0" y="5013325"/>
            <a:ext cx="9144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треугольнике не может быть больше одного прямого или тупого угла.</a:t>
            </a:r>
            <a:endParaRPr lang="ru-RU" b="1"/>
          </a:p>
          <a:p>
            <a:r>
              <a:rPr lang="ru-RU" b="1"/>
              <a:t>Равносторонний </a:t>
            </a:r>
            <a:r>
              <a:rPr lang="ru-RU"/>
              <a:t>треугольник может быть только остроугольным.</a:t>
            </a:r>
          </a:p>
          <a:p>
            <a:r>
              <a:rPr lang="ru-RU"/>
              <a:t>Прямоугольный и тупоугольный треугольники могут быть </a:t>
            </a:r>
            <a:r>
              <a:rPr lang="ru-RU" b="1"/>
              <a:t>равнобедренными.</a:t>
            </a:r>
          </a:p>
          <a:p>
            <a:r>
              <a:rPr lang="ru-RU" b="1"/>
              <a:t>Разносторонними </a:t>
            </a:r>
            <a:r>
              <a:rPr lang="ru-RU"/>
              <a:t>могут быть и остроугольный, и прямоугольный, и тупоугольный треугольники.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68313" y="4005263"/>
            <a:ext cx="2603500" cy="936625"/>
            <a:chOff x="441" y="3114"/>
            <a:chExt cx="3420" cy="1260"/>
          </a:xfrm>
        </p:grpSpPr>
        <p:sp>
          <p:nvSpPr>
            <p:cNvPr id="12303" name="AutoShape 8"/>
            <p:cNvSpPr>
              <a:spLocks noChangeArrowheads="1"/>
            </p:cNvSpPr>
            <p:nvPr/>
          </p:nvSpPr>
          <p:spPr bwMode="auto">
            <a:xfrm>
              <a:off x="1881" y="3114"/>
              <a:ext cx="720" cy="126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AutoShape 9"/>
            <p:cNvSpPr>
              <a:spLocks noChangeArrowheads="1"/>
            </p:cNvSpPr>
            <p:nvPr/>
          </p:nvSpPr>
          <p:spPr bwMode="auto">
            <a:xfrm>
              <a:off x="2961" y="3474"/>
              <a:ext cx="900" cy="72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Line 10"/>
            <p:cNvSpPr>
              <a:spLocks noChangeShapeType="1"/>
            </p:cNvSpPr>
            <p:nvPr/>
          </p:nvSpPr>
          <p:spPr bwMode="auto">
            <a:xfrm flipH="1">
              <a:off x="441" y="3474"/>
              <a:ext cx="72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6" name="Line 11"/>
            <p:cNvSpPr>
              <a:spLocks noChangeShapeType="1"/>
            </p:cNvSpPr>
            <p:nvPr/>
          </p:nvSpPr>
          <p:spPr bwMode="auto">
            <a:xfrm>
              <a:off x="1161" y="3474"/>
              <a:ext cx="18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7" name="Line 12"/>
            <p:cNvSpPr>
              <a:spLocks noChangeShapeType="1"/>
            </p:cNvSpPr>
            <p:nvPr/>
          </p:nvSpPr>
          <p:spPr bwMode="auto">
            <a:xfrm>
              <a:off x="441" y="3834"/>
              <a:ext cx="90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932363" y="3860800"/>
            <a:ext cx="3671887" cy="1008063"/>
            <a:chOff x="6921" y="3114"/>
            <a:chExt cx="4500" cy="900"/>
          </a:xfrm>
        </p:grpSpPr>
        <p:sp>
          <p:nvSpPr>
            <p:cNvPr id="12298" name="AutoShape 14"/>
            <p:cNvSpPr>
              <a:spLocks noChangeArrowheads="1"/>
            </p:cNvSpPr>
            <p:nvPr/>
          </p:nvSpPr>
          <p:spPr bwMode="auto">
            <a:xfrm>
              <a:off x="6921" y="3114"/>
              <a:ext cx="900" cy="72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9" name="AutoShape 15"/>
            <p:cNvSpPr>
              <a:spLocks noChangeArrowheads="1"/>
            </p:cNvSpPr>
            <p:nvPr/>
          </p:nvSpPr>
          <p:spPr bwMode="auto">
            <a:xfrm>
              <a:off x="8181" y="3294"/>
              <a:ext cx="1440" cy="72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0" name="Line 16"/>
            <p:cNvSpPr>
              <a:spLocks noChangeShapeType="1"/>
            </p:cNvSpPr>
            <p:nvPr/>
          </p:nvSpPr>
          <p:spPr bwMode="auto">
            <a:xfrm>
              <a:off x="9801" y="4014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1" name="Line 17"/>
            <p:cNvSpPr>
              <a:spLocks noChangeShapeType="1"/>
            </p:cNvSpPr>
            <p:nvPr/>
          </p:nvSpPr>
          <p:spPr bwMode="auto">
            <a:xfrm flipH="1">
              <a:off x="10881" y="3114"/>
              <a:ext cx="54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2" name="Line 18"/>
            <p:cNvSpPr>
              <a:spLocks noChangeShapeType="1"/>
            </p:cNvSpPr>
            <p:nvPr/>
          </p:nvSpPr>
          <p:spPr bwMode="auto">
            <a:xfrm flipV="1">
              <a:off x="9801" y="3114"/>
              <a:ext cx="162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  <p:bldP spid="17412" grpId="0"/>
      <p:bldP spid="17413" grpId="0"/>
      <p:bldP spid="174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981F34-C348-4E34-A32C-9697F08167EB}" type="slidenum">
              <a:rPr lang="ru-RU"/>
              <a:pPr/>
              <a:t>8</a:t>
            </a:fld>
            <a:endParaRPr lang="ru-RU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6683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Четырехугольники</a:t>
            </a:r>
            <a:r>
              <a:rPr lang="ru-RU" sz="4000" smtClean="0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964612" cy="129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/>
              <a:t>Четырехугольник </a:t>
            </a:r>
            <a:r>
              <a:rPr lang="ru-RU" sz="1800" smtClean="0"/>
              <a:t>— ограничен ломаной из четырех звеньев, имеет четыре стороны и четыре вершины.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Фигура, состоящая из четырех точек и четырех последовательно соединяющих их отрезков, при этом никакие три из данных точек не лежат на одной прямой, а соединяющие их отрезки не пересекаются.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smtClean="0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0" y="2349500"/>
            <a:ext cx="4826000" cy="1584325"/>
          </a:xfrm>
          <a:prstGeom prst="parallelogram">
            <a:avLst>
              <a:gd name="adj" fmla="val 7615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152525" y="2349500"/>
            <a:ext cx="288131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Параллелограмм – </a:t>
            </a:r>
            <a:r>
              <a:rPr lang="ru-RU"/>
              <a:t>четырехугольник, противоположные стороны которого попарно параллельны.</a:t>
            </a:r>
          </a:p>
        </p:txBody>
      </p:sp>
      <p:sp>
        <p:nvSpPr>
          <p:cNvPr id="19470" name="AutoShape 14"/>
          <p:cNvSpPr>
            <a:spLocks noChangeArrowheads="1"/>
          </p:cNvSpPr>
          <p:nvPr/>
        </p:nvSpPr>
        <p:spPr bwMode="auto">
          <a:xfrm rot="10800000">
            <a:off x="5508625" y="4581525"/>
            <a:ext cx="3384550" cy="2087563"/>
          </a:xfrm>
          <a:custGeom>
            <a:avLst/>
            <a:gdLst>
              <a:gd name="T0" fmla="*/ 2961481 w 21600"/>
              <a:gd name="T1" fmla="*/ 1043782 h 21600"/>
              <a:gd name="T2" fmla="*/ 1692275 w 21600"/>
              <a:gd name="T3" fmla="*/ 2087563 h 21600"/>
              <a:gd name="T4" fmla="*/ 423069 w 21600"/>
              <a:gd name="T5" fmla="*/ 1043782 h 21600"/>
              <a:gd name="T6" fmla="*/ 169227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156325" y="4581525"/>
            <a:ext cx="20891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Трапеция –</a:t>
            </a:r>
            <a:r>
              <a:rPr lang="ru-RU"/>
              <a:t>четырехугольник, две стороны которого параллельны, а две другие не параллельны.</a:t>
            </a: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 rot="5263467">
            <a:off x="5953919" y="1039019"/>
            <a:ext cx="1914525" cy="4103687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589588" y="2636838"/>
            <a:ext cx="28082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Ромб </a:t>
            </a:r>
            <a:r>
              <a:rPr lang="ru-RU"/>
              <a:t>–– параллелограмм, все стороны которого равны.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250825" y="5084763"/>
            <a:ext cx="2808288" cy="1223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50825" y="5084763"/>
            <a:ext cx="2952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Прямоугольник </a:t>
            </a:r>
            <a:r>
              <a:rPr lang="ru-RU"/>
              <a:t>— параллелограмм, у которого все углы прямые.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3492500" y="4005263"/>
            <a:ext cx="2159000" cy="21605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563938" y="4437063"/>
            <a:ext cx="2016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Квадрат - </a:t>
            </a:r>
            <a:r>
              <a:rPr lang="ru-RU"/>
              <a:t>прямоугольник, у которого все стороны равны.</a:t>
            </a:r>
          </a:p>
        </p:txBody>
      </p:sp>
    </p:spTree>
  </p:cSld>
  <p:clrMapOvr>
    <a:masterClrMapping/>
  </p:clrMapOvr>
  <p:transition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  <p:bldP spid="19460" grpId="0" animBg="1"/>
      <p:bldP spid="19461" grpId="0"/>
      <p:bldP spid="19470" grpId="0" animBg="1"/>
      <p:bldP spid="19466" grpId="0"/>
      <p:bldP spid="19467" grpId="0" animBg="1"/>
      <p:bldP spid="19462" grpId="0"/>
      <p:bldP spid="19468" grpId="0" animBg="1"/>
      <p:bldP spid="19463" grpId="0"/>
      <p:bldP spid="19469" grpId="0" animBg="1"/>
      <p:bldP spid="194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04A8907-5E76-4FD4-8E64-D516F9E9C1FC}" type="slidenum">
              <a:rPr lang="ru-RU"/>
              <a:pPr/>
              <a:t>9</a:t>
            </a:fld>
            <a:endParaRPr lang="ru-RU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Окружность и круг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785225" cy="56880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Окружность </a:t>
            </a:r>
            <a:r>
              <a:rPr lang="ru-RU" sz="2000" smtClean="0"/>
              <a:t>— это замкнутая кривая линия, состоящая из точек, находящихся на одинаковом расстоянии от заданной точки О. Множество всех точек плоскости, находящихся на одном и том же расстоянии от данной точки плоскости.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Точка О называется </a:t>
            </a:r>
            <a:r>
              <a:rPr lang="ru-RU" sz="2000" b="1" i="1" smtClean="0"/>
              <a:t>центром</a:t>
            </a:r>
            <a:r>
              <a:rPr lang="ru-RU" sz="2000" b="1" smtClean="0"/>
              <a:t> </a:t>
            </a:r>
            <a:r>
              <a:rPr lang="ru-RU" sz="2000" smtClean="0"/>
              <a:t>окружности (от лат. «острый конец палочки»).</a:t>
            </a:r>
            <a:endParaRPr lang="ru-RU" sz="2000" b="1" i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smtClean="0"/>
              <a:t>Радиус </a:t>
            </a:r>
            <a:r>
              <a:rPr lang="ru-RU" sz="2000" smtClean="0"/>
              <a:t>— (от лат. «спица колеса») отрезок, соединяющий центр окружности с какой-нибудь ее точкой. </a:t>
            </a:r>
            <a:endParaRPr lang="ru-RU" sz="2000" b="1" i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smtClean="0"/>
              <a:t>Хорда окружности</a:t>
            </a:r>
            <a:r>
              <a:rPr lang="ru-RU" sz="2000" smtClean="0"/>
              <a:t> – отрезок, концы которого принадлежат окружности.</a:t>
            </a:r>
            <a:endParaRPr lang="ru-RU" sz="2000" b="1" i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smtClean="0"/>
              <a:t>Диаметр окружности</a:t>
            </a:r>
            <a:r>
              <a:rPr lang="ru-RU" sz="2000" b="1" smtClean="0"/>
              <a:t> </a:t>
            </a:r>
            <a:r>
              <a:rPr lang="ru-RU" sz="2000" smtClean="0"/>
              <a:t>— (от гр. «поперечник»)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отрезок (хорда), проходящий через центр окружности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 (круга) и соединяющий две любые ее точки.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smtClean="0"/>
              <a:t>Диаметр равен двум радиусам</a:t>
            </a:r>
            <a:r>
              <a:rPr lang="ru-RU" sz="2000" b="1" smtClean="0"/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Круг </a:t>
            </a:r>
            <a:r>
              <a:rPr lang="ru-RU" sz="2000" smtClean="0"/>
              <a:t>— часть плоскости, ограниченная окружностью. Множество всех точек плоскости, расстояние которых от некоторой данной точки плоскости (центра) не больше данного.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Граница круга</a:t>
            </a:r>
            <a:r>
              <a:rPr lang="ru-RU" sz="2000" b="1" smtClean="0"/>
              <a:t> — окружность.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Сектор –</a:t>
            </a:r>
            <a:r>
              <a:rPr lang="ru-RU" sz="2000" smtClean="0"/>
              <a:t> часть круга между двумя его радиусами.</a:t>
            </a:r>
            <a:endParaRPr lang="ru-RU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Сегмент –</a:t>
            </a:r>
            <a:r>
              <a:rPr lang="ru-RU" sz="2000" smtClean="0"/>
              <a:t> часть круга, ограниченная хордой и стягиваемой ею дугой.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3290888"/>
            <a:ext cx="1798638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" dur="1" fill="hold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лан 3">
    <a:dk1>
      <a:srgbClr val="4D4D4D"/>
    </a:dk1>
    <a:lt1>
      <a:srgbClr val="FFFFFF"/>
    </a:lt1>
    <a:dk2>
      <a:srgbClr val="666699"/>
    </a:dk2>
    <a:lt2>
      <a:srgbClr val="FFFFCC"/>
    </a:lt2>
    <a:accent1>
      <a:srgbClr val="8D8DB3"/>
    </a:accent1>
    <a:accent2>
      <a:srgbClr val="7A25D7"/>
    </a:accent2>
    <a:accent3>
      <a:srgbClr val="B8B8CA"/>
    </a:accent3>
    <a:accent4>
      <a:srgbClr val="DADADA"/>
    </a:accent4>
    <a:accent5>
      <a:srgbClr val="C5C5D6"/>
    </a:accent5>
    <a:accent6>
      <a:srgbClr val="6E20C3"/>
    </a:accent6>
    <a:hlink>
      <a:srgbClr val="66CCFF"/>
    </a:hlink>
    <a:folHlink>
      <a:srgbClr val="3333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476</TotalTime>
  <Words>3230</Words>
  <Application>Microsoft Office PowerPoint</Application>
  <PresentationFormat>Экран (4:3)</PresentationFormat>
  <Paragraphs>319</Paragraphs>
  <Slides>24</Slides>
  <Notes>14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Wingdings</vt:lpstr>
      <vt:lpstr>Arial Black</vt:lpstr>
      <vt:lpstr>Times New Roman</vt:lpstr>
      <vt:lpstr>Пиксел</vt:lpstr>
      <vt:lpstr>План</vt:lpstr>
      <vt:lpstr>Геометрические фигуры и тела</vt:lpstr>
      <vt:lpstr>Основные понятия геометрии</vt:lpstr>
      <vt:lpstr>Луч и отрезок</vt:lpstr>
      <vt:lpstr>Углы </vt:lpstr>
      <vt:lpstr>Ломаная линия</vt:lpstr>
      <vt:lpstr>Многоугольники </vt:lpstr>
      <vt:lpstr>Треугольники </vt:lpstr>
      <vt:lpstr>Четырехугольники </vt:lpstr>
      <vt:lpstr>Окружность и круг</vt:lpstr>
      <vt:lpstr>Многогранники </vt:lpstr>
      <vt:lpstr>Тела вращения </vt:lpstr>
      <vt:lpstr>Призмы </vt:lpstr>
      <vt:lpstr>Пирамиды</vt:lpstr>
      <vt:lpstr>Тетраэдр </vt:lpstr>
      <vt:lpstr>Гексаэдр </vt:lpstr>
      <vt:lpstr>Октаэдр </vt:lpstr>
      <vt:lpstr>Додекаэдр </vt:lpstr>
      <vt:lpstr>Икосаэдр </vt:lpstr>
      <vt:lpstr>Правильные многогранники</vt:lpstr>
      <vt:lpstr>Развертки правильных многогранников</vt:lpstr>
      <vt:lpstr>Полуправильные многогранники</vt:lpstr>
      <vt:lpstr>Полуправильные многогранники</vt:lpstr>
      <vt:lpstr>Звездчатые многогранники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Габов</dc:creator>
  <cp:lastModifiedBy>1</cp:lastModifiedBy>
  <cp:revision>17</cp:revision>
  <dcterms:created xsi:type="dcterms:W3CDTF">2006-03-30T11:45:34Z</dcterms:created>
  <dcterms:modified xsi:type="dcterms:W3CDTF">2014-04-24T07:26:58Z</dcterms:modified>
</cp:coreProperties>
</file>