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145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04.11.2014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04.11.2014</a:t>
            </a:fld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04.11.2014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олилиния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04.11.2014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00034" y="1214422"/>
            <a:ext cx="8143932" cy="2571768"/>
          </a:xfrm>
        </p:spPr>
        <p:txBody>
          <a:bodyPr>
            <a:normAutofit/>
          </a:bodyPr>
          <a:lstStyle/>
          <a:p>
            <a:pPr algn="ctr">
              <a:lnSpc>
                <a:spcPct val="200000"/>
              </a:lnSpc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ФОРМИРОВАНИЕ ГРАЖДАНСКОЙ КОМПЕТЕНТНОСТИ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 УРОКАХ ИСТОРИИ И ОБЩЕСТВОЗНАНИЯ.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i="1" dirty="0" smtClean="0">
                <a:latin typeface="Times New Roman" pitchFamily="18" charset="0"/>
                <a:cs typeface="Times New Roman" pitchFamily="18" charset="0"/>
              </a:rPr>
            </a:b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idx="1"/>
          </p:nvPr>
        </p:nvSpPr>
        <p:spPr>
          <a:xfrm>
            <a:off x="2928926" y="4643446"/>
            <a:ext cx="6000792" cy="1482717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Титаренко Л.А.</a:t>
            </a:r>
            <a:endParaRPr lang="ru-RU" sz="2400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МКОУ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Бобровская СОШ № 2 </a:t>
            </a:r>
            <a:endParaRPr lang="ru-RU" sz="2400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Бобровского муниципального района.</a:t>
            </a:r>
            <a:endParaRPr lang="ru-RU" sz="2400" i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0" y="0"/>
            <a:ext cx="8929718" cy="61863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endParaRPr kumimoji="0" lang="ru-RU" sz="3600" b="1" i="1" u="sng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kumimoji="0" lang="ru-RU" sz="3600" b="1" i="1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Коммуникативная компетентность </a:t>
            </a:r>
            <a:r>
              <a:rPr kumimoji="0" lang="ru-RU" sz="36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–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endParaRPr lang="ru-RU" sz="3600" b="1" i="1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способности взаимодействия с другими людьми прежде всего при решении социальных проблем.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36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данном случае приобретаются такие   необходимые навыки общения,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kumimoji="0" lang="ru-RU" sz="36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как умение слушать собеседника,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kumimoji="0" lang="ru-RU" sz="36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вести диалог,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kumimoji="0" lang="ru-RU" sz="36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отстаивать свою точку зрения и др.    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1"/>
          <p:cNvSpPr>
            <a:spLocks noChangeArrowheads="1"/>
          </p:cNvSpPr>
          <p:nvPr/>
        </p:nvSpPr>
        <p:spPr bwMode="auto">
          <a:xfrm>
            <a:off x="357158" y="428604"/>
            <a:ext cx="8786842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endParaRPr kumimoji="0" lang="ru-RU" sz="3600" b="1" i="1" u="sng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kumimoji="0" lang="ru-RU" sz="3600" b="1" i="1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Учебная компетентность 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–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способности, связанные с необходимостью дальнейшего образования в постоянно изменяющихся социальных условиях.  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1"/>
          <p:cNvSpPr>
            <a:spLocks noChangeArrowheads="1"/>
          </p:cNvSpPr>
          <p:nvPr/>
        </p:nvSpPr>
        <p:spPr bwMode="auto">
          <a:xfrm>
            <a:off x="357158" y="214290"/>
            <a:ext cx="8572560" cy="63094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80975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1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</a:t>
            </a:r>
            <a:r>
              <a:rPr kumimoji="0" lang="ru-RU" sz="3200" b="1" i="1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Для  формирования гражданской компетентности необходимы следующие  условия :</a:t>
            </a:r>
            <a:endParaRPr kumimoji="0" lang="ru-RU" sz="2800" b="1" i="1" u="sng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1809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гражданская компетентность и личные качества   </a:t>
            </a:r>
          </a:p>
          <a:p>
            <a:pPr marL="0" marR="0" lvl="0" indent="1809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педагогов;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1809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системность работы по гражданскому образованию;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1809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демократический уклад жизни школы;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1809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объединение усилий семьи, школы и органов  </a:t>
            </a:r>
          </a:p>
          <a:p>
            <a:pPr marL="0" marR="0" lvl="0" indent="1809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государственно-общественного управления;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1809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технологии обучения и воспитания (ролевые игры,  </a:t>
            </a:r>
          </a:p>
          <a:p>
            <a:pPr marL="0" marR="0" lvl="0" indent="1809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дебаты, разрешение моральных дилемм, метод </a:t>
            </a:r>
          </a:p>
          <a:p>
            <a:pPr marL="0" marR="0" lvl="0" indent="1809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проектов и др.);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1809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социальные практики;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1809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открытость школы, ее воспитательной системы.                                                                                                             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                              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0" y="857250"/>
            <a:ext cx="8429625" cy="5268913"/>
          </a:xfrm>
        </p:spPr>
        <p:txBody>
          <a:bodyPr>
            <a:normAutofit/>
          </a:bodyPr>
          <a:lstStyle/>
          <a:p>
            <a:pPr algn="ctr">
              <a:lnSpc>
                <a:spcPct val="150000"/>
              </a:lnSpc>
              <a:buNone/>
            </a:pPr>
            <a:r>
              <a:rPr lang="ru-RU" i="1" u="sng" dirty="0" smtClean="0"/>
              <a:t>   </a:t>
            </a:r>
            <a:r>
              <a:rPr lang="ru-RU" sz="3600" b="1" i="1" u="sng" dirty="0" smtClean="0">
                <a:latin typeface="Times New Roman" pitchFamily="18" charset="0"/>
                <a:cs typeface="Times New Roman" pitchFamily="18" charset="0"/>
              </a:rPr>
              <a:t>Гражданская  компетентность -</a:t>
            </a:r>
            <a:r>
              <a:rPr lang="ru-RU" sz="3600" b="1" u="sng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3600" u="sng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i="1" dirty="0" smtClean="0">
                <a:latin typeface="Times New Roman" pitchFamily="18" charset="0"/>
                <a:cs typeface="Times New Roman" pitchFamily="18" charset="0"/>
              </a:rPr>
              <a:t>способность решать сложные задачи, связанные с жизнью в условиях демократии, гражданского общества и правового государства.  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85728"/>
            <a:ext cx="8429684" cy="1143000"/>
          </a:xfrm>
        </p:spPr>
        <p:txBody>
          <a:bodyPr>
            <a:noAutofit/>
          </a:bodyPr>
          <a:lstStyle/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Наличие  у человека определенных            </a:t>
            </a:r>
            <a:r>
              <a:rPr lang="ru-RU" sz="3600" b="1" i="1" u="sng" dirty="0" smtClean="0">
                <a:latin typeface="Times New Roman" pitchFamily="18" charset="0"/>
                <a:cs typeface="Times New Roman" pitchFamily="18" charset="0"/>
              </a:rPr>
              <a:t>ценностей </a:t>
            </a:r>
            <a:r>
              <a:rPr lang="ru-RU" sz="3600" i="1" u="sng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ru-RU" sz="3600" u="sng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285860"/>
            <a:ext cx="8643998" cy="535785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— гуманность;</a:t>
            </a:r>
          </a:p>
          <a:p>
            <a:pPr>
              <a:buNone/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— патриотизм;</a:t>
            </a:r>
          </a:p>
          <a:p>
            <a:pPr>
              <a:buNone/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— свобода;</a:t>
            </a:r>
          </a:p>
          <a:p>
            <a:pPr>
              <a:buNone/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— общественное благо;</a:t>
            </a:r>
          </a:p>
          <a:p>
            <a:pPr>
              <a:buNone/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— справедливость;</a:t>
            </a:r>
          </a:p>
          <a:p>
            <a:pPr>
              <a:buNone/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— толерантность;</a:t>
            </a:r>
          </a:p>
          <a:p>
            <a:pPr>
              <a:buNone/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— личная ответственность за судьбу страны;</a:t>
            </a:r>
          </a:p>
          <a:p>
            <a:pPr>
              <a:buNone/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— уважение прав и свобод человека;</a:t>
            </a:r>
          </a:p>
          <a:p>
            <a:pPr>
              <a:buNone/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— уважение национальных традиций и культур, общечеловеческих ценностей;</a:t>
            </a:r>
          </a:p>
          <a:p>
            <a:pPr>
              <a:buNone/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— уважение норм и правил современной демократии;</a:t>
            </a:r>
          </a:p>
          <a:p>
            <a:pPr>
              <a:buNone/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— уважение к институтам гражданского общества, законам своей страны.</a:t>
            </a:r>
          </a:p>
          <a:p>
            <a:pPr>
              <a:buNone/>
            </a:pP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58204" cy="1143000"/>
          </a:xfrm>
        </p:spPr>
        <p:txBody>
          <a:bodyPr>
            <a:normAutofit/>
          </a:bodyPr>
          <a:lstStyle/>
          <a:p>
            <a:pPr algn="ctr"/>
            <a:r>
              <a:rPr lang="ru-RU" sz="3600" b="1" i="1" u="sng" dirty="0" smtClean="0">
                <a:latin typeface="Times New Roman" pitchFamily="18" charset="0"/>
                <a:cs typeface="Times New Roman" pitchFamily="18" charset="0"/>
              </a:rPr>
              <a:t>Когнитивный компонент</a:t>
            </a:r>
            <a:r>
              <a:rPr lang="ru-RU" sz="3600" b="1" u="sng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3600" b="1" u="sng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600200"/>
            <a:ext cx="8858280" cy="4525963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               </a:t>
            </a:r>
            <a:r>
              <a:rPr lang="ru-RU" dirty="0" smtClean="0">
                <a:cs typeface="Times New Roman" pitchFamily="18" charset="0"/>
              </a:rPr>
              <a:t>Это </a:t>
            </a:r>
            <a:r>
              <a:rPr lang="ru-RU" b="1" u="sng" dirty="0" smtClean="0">
                <a:cs typeface="Times New Roman" pitchFamily="18" charset="0"/>
              </a:rPr>
              <a:t>знание:</a:t>
            </a:r>
          </a:p>
          <a:p>
            <a:pPr>
              <a:buNone/>
            </a:pPr>
            <a:endParaRPr lang="ru-RU" u="sng" dirty="0" smtClean="0"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cs typeface="Times New Roman" pitchFamily="18" charset="0"/>
              </a:rPr>
              <a:t>— основ социальных наук: экономики, прав,    </a:t>
            </a:r>
          </a:p>
          <a:p>
            <a:pPr>
              <a:buNone/>
            </a:pPr>
            <a:r>
              <a:rPr lang="ru-RU" dirty="0" smtClean="0">
                <a:cs typeface="Times New Roman" pitchFamily="18" charset="0"/>
              </a:rPr>
              <a:t>     политологии и  др.;</a:t>
            </a:r>
          </a:p>
          <a:p>
            <a:pPr>
              <a:buNone/>
            </a:pPr>
            <a:r>
              <a:rPr lang="ru-RU" dirty="0" smtClean="0">
                <a:cs typeface="Times New Roman" pitchFamily="18" charset="0"/>
              </a:rPr>
              <a:t>— культурных и исторических достижений  </a:t>
            </a:r>
          </a:p>
          <a:p>
            <a:pPr>
              <a:buNone/>
            </a:pPr>
            <a:r>
              <a:rPr lang="ru-RU" dirty="0" smtClean="0">
                <a:cs typeface="Times New Roman" pitchFamily="18" charset="0"/>
              </a:rPr>
              <a:t>     народов России , мировой цивилизации;</a:t>
            </a:r>
          </a:p>
          <a:p>
            <a:pPr>
              <a:buNone/>
            </a:pPr>
            <a:r>
              <a:rPr lang="ru-RU" dirty="0" smtClean="0">
                <a:cs typeface="Times New Roman" pitchFamily="18" charset="0"/>
              </a:rPr>
              <a:t>— механизмов защиты прав человека на  </a:t>
            </a:r>
          </a:p>
          <a:p>
            <a:pPr>
              <a:buNone/>
            </a:pPr>
            <a:r>
              <a:rPr lang="ru-RU" dirty="0" smtClean="0">
                <a:cs typeface="Times New Roman" pitchFamily="18" charset="0"/>
              </a:rPr>
              <a:t>     всех уровнях;</a:t>
            </a:r>
          </a:p>
          <a:p>
            <a:pPr>
              <a:buNone/>
            </a:pPr>
            <a:r>
              <a:rPr lang="ru-RU" dirty="0" smtClean="0">
                <a:cs typeface="Times New Roman" pitchFamily="18" charset="0"/>
              </a:rPr>
              <a:t>— основ социального проектирования.</a:t>
            </a:r>
          </a:p>
          <a:p>
            <a:pPr>
              <a:buNone/>
            </a:pPr>
            <a:endParaRPr lang="ru-RU" dirty="0"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43890" cy="1143000"/>
          </a:xfrm>
        </p:spPr>
        <p:txBody>
          <a:bodyPr>
            <a:normAutofit/>
          </a:bodyPr>
          <a:lstStyle/>
          <a:p>
            <a:pPr algn="ctr"/>
            <a:r>
              <a:rPr lang="ru-RU" sz="3600" b="1" i="1" u="sng" dirty="0" smtClean="0">
                <a:latin typeface="Times New Roman" pitchFamily="18" charset="0"/>
                <a:cs typeface="Times New Roman" pitchFamily="18" charset="0"/>
              </a:rPr>
              <a:t>Когнитивный компонент</a:t>
            </a:r>
            <a:r>
              <a:rPr lang="ru-RU" sz="3600" b="1" u="sng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357298"/>
            <a:ext cx="8929718" cy="4768865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2800" b="1" dirty="0" smtClean="0">
                <a:cs typeface="Times New Roman" pitchFamily="18" charset="0"/>
              </a:rPr>
              <a:t> Это  </a:t>
            </a:r>
            <a:r>
              <a:rPr lang="ru-RU" sz="2800" b="1" u="sng" dirty="0" smtClean="0">
                <a:cs typeface="Times New Roman" pitchFamily="18" charset="0"/>
              </a:rPr>
              <a:t>умение:</a:t>
            </a:r>
          </a:p>
          <a:p>
            <a:pPr algn="ctr">
              <a:buNone/>
            </a:pPr>
            <a:endParaRPr lang="ru-RU" sz="2000" u="sng" dirty="0" smtClean="0">
              <a:cs typeface="Times New Roman" pitchFamily="18" charset="0"/>
            </a:endParaRPr>
          </a:p>
          <a:p>
            <a:pPr>
              <a:buNone/>
            </a:pPr>
            <a:r>
              <a:rPr lang="ru-RU" sz="2000" dirty="0" smtClean="0">
                <a:cs typeface="Times New Roman" pitchFamily="18" charset="0"/>
              </a:rPr>
              <a:t>— получать и анализировать информацию о социальных явлениях и процессах на основе широкого круга источников;</a:t>
            </a:r>
          </a:p>
          <a:p>
            <a:pPr>
              <a:buNone/>
            </a:pPr>
            <a:r>
              <a:rPr lang="ru-RU" sz="2000" dirty="0" smtClean="0">
                <a:cs typeface="Times New Roman" pitchFamily="18" charset="0"/>
              </a:rPr>
              <a:t>— критически мыслить;</a:t>
            </a:r>
            <a:endParaRPr lang="ru-RU" sz="2000" b="1" dirty="0" smtClean="0">
              <a:cs typeface="Times New Roman" pitchFamily="18" charset="0"/>
            </a:endParaRPr>
          </a:p>
          <a:p>
            <a:pPr>
              <a:buNone/>
            </a:pPr>
            <a:r>
              <a:rPr lang="ru-RU" sz="2000" dirty="0" smtClean="0">
                <a:cs typeface="Times New Roman" pitchFamily="18" charset="0"/>
              </a:rPr>
              <a:t>— выявлять социальные проблемы;</a:t>
            </a:r>
          </a:p>
          <a:p>
            <a:pPr>
              <a:buNone/>
            </a:pPr>
            <a:r>
              <a:rPr lang="ru-RU" sz="2000" dirty="0" smtClean="0">
                <a:cs typeface="Times New Roman" pitchFamily="18" charset="0"/>
              </a:rPr>
              <a:t>— формулировать обоснованное мнение по существу общественных проблем и явлений;</a:t>
            </a:r>
          </a:p>
          <a:p>
            <a:pPr>
              <a:buNone/>
            </a:pPr>
            <a:r>
              <a:rPr lang="ru-RU" sz="2000" dirty="0" smtClean="0">
                <a:cs typeface="Times New Roman" pitchFamily="18" charset="0"/>
              </a:rPr>
              <a:t>— отстаивать свое мнение;</a:t>
            </a:r>
          </a:p>
          <a:p>
            <a:pPr>
              <a:buNone/>
            </a:pPr>
            <a:r>
              <a:rPr lang="ru-RU" sz="2000" dirty="0" smtClean="0">
                <a:cs typeface="Times New Roman" pitchFamily="18" charset="0"/>
              </a:rPr>
              <a:t>— вести дискуссию, полемику по общественным проблемам;</a:t>
            </a:r>
          </a:p>
          <a:p>
            <a:pPr>
              <a:buNone/>
            </a:pPr>
            <a:r>
              <a:rPr lang="ru-RU" sz="2000" dirty="0" smtClean="0">
                <a:cs typeface="Times New Roman" pitchFamily="18" charset="0"/>
              </a:rPr>
              <a:t>— определять предвзятое мнение, стереотипы, предрассудки;</a:t>
            </a:r>
          </a:p>
          <a:p>
            <a:pPr>
              <a:buNone/>
            </a:pPr>
            <a:r>
              <a:rPr lang="ru-RU" sz="2000" dirty="0" smtClean="0">
                <a:cs typeface="Times New Roman" pitchFamily="18" charset="0"/>
              </a:rPr>
              <a:t>— противостоять социальной демагогии,</a:t>
            </a:r>
            <a:r>
              <a:rPr lang="ru-RU" sz="2000" b="1" dirty="0" smtClean="0">
                <a:cs typeface="Times New Roman" pitchFamily="18" charset="0"/>
              </a:rPr>
              <a:t> </a:t>
            </a:r>
            <a:r>
              <a:rPr lang="ru-RU" sz="2000" dirty="0" smtClean="0">
                <a:cs typeface="Times New Roman" pitchFamily="18" charset="0"/>
              </a:rPr>
              <a:t>политической конъюнктуре, политическому давлению;</a:t>
            </a:r>
          </a:p>
          <a:p>
            <a:pPr>
              <a:buNone/>
            </a:pPr>
            <a:r>
              <a:rPr lang="ru-RU" sz="2000" dirty="0" smtClean="0">
                <a:cs typeface="Times New Roman" pitchFamily="18" charset="0"/>
              </a:rPr>
              <a:t>— работать в группе на основе сотрудничества.</a:t>
            </a:r>
          </a:p>
          <a:p>
            <a:pPr>
              <a:buNone/>
            </a:pPr>
            <a:r>
              <a:rPr lang="ru-RU" sz="2000" dirty="0" smtClean="0"/>
              <a:t> </a:t>
            </a:r>
          </a:p>
          <a:p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7224" y="0"/>
            <a:ext cx="7858180" cy="135729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200" b="1" dirty="0" smtClean="0"/>
              <a:t/>
            </a:r>
            <a:br>
              <a:rPr lang="ru-RU" sz="2200" b="1" dirty="0" smtClean="0"/>
            </a:br>
            <a:r>
              <a:rPr lang="ru-RU" sz="2200" b="1" dirty="0" smtClean="0"/>
              <a:t/>
            </a:r>
            <a:br>
              <a:rPr lang="ru-RU" sz="2200" b="1" dirty="0" smtClean="0"/>
            </a:br>
            <a:r>
              <a:rPr lang="ru-RU" sz="2200" b="1" dirty="0" smtClean="0"/>
              <a:t/>
            </a:r>
            <a:br>
              <a:rPr lang="ru-RU" sz="2200" b="1" dirty="0" smtClean="0"/>
            </a:br>
            <a:r>
              <a:rPr lang="ru-RU" sz="2200" b="1" dirty="0" smtClean="0"/>
              <a:t/>
            </a:r>
            <a:br>
              <a:rPr lang="ru-RU" sz="2200" b="1" dirty="0" smtClean="0"/>
            </a:br>
            <a:r>
              <a:rPr lang="ru-RU" sz="4000" b="1" i="1" u="sng" dirty="0" err="1" smtClean="0">
                <a:latin typeface="Times New Roman" pitchFamily="18" charset="0"/>
                <a:cs typeface="Times New Roman" pitchFamily="18" charset="0"/>
              </a:rPr>
              <a:t>Деятельностный</a:t>
            </a:r>
            <a:r>
              <a:rPr lang="ru-RU" sz="4000" b="1" i="1" u="sng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i="1" u="sng" dirty="0" smtClean="0">
                <a:latin typeface="Times New Roman" pitchFamily="18" charset="0"/>
                <a:cs typeface="Times New Roman" pitchFamily="18" charset="0"/>
              </a:rPr>
              <a:t>блок </a:t>
            </a:r>
            <a:br>
              <a:rPr lang="ru-RU" sz="4000" i="1" u="sng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подразумевает наличие мотивированной активности, т.е. </a:t>
            </a:r>
            <a:r>
              <a:rPr lang="ru-RU" sz="2700" dirty="0" err="1" smtClean="0">
                <a:latin typeface="Times New Roman" pitchFamily="18" charset="0"/>
                <a:cs typeface="Times New Roman" pitchFamily="18" charset="0"/>
              </a:rPr>
              <a:t>субъектность</a:t>
            </a: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 человека, который :</a:t>
            </a:r>
            <a:br>
              <a:rPr lang="ru-RU" sz="2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/>
              <a:t/>
            </a:r>
            <a:br>
              <a:rPr lang="ru-RU" sz="2700" dirty="0" smtClean="0"/>
            </a:br>
            <a:endParaRPr lang="ru-RU" sz="27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928802"/>
            <a:ext cx="8572560" cy="4197361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dirty="0" smtClean="0"/>
              <a:t>— проявляет общественную активность </a:t>
            </a:r>
          </a:p>
          <a:p>
            <a:pPr>
              <a:buNone/>
            </a:pPr>
            <a:r>
              <a:rPr lang="ru-RU" dirty="0" smtClean="0"/>
              <a:t>    (в общественных организациях, самоуправлении и т.д.);</a:t>
            </a:r>
          </a:p>
          <a:p>
            <a:pPr>
              <a:buNone/>
            </a:pPr>
            <a:r>
              <a:rPr lang="ru-RU" dirty="0" smtClean="0"/>
              <a:t>— участвует в социальном проектировании;</a:t>
            </a:r>
          </a:p>
          <a:p>
            <a:pPr>
              <a:buNone/>
            </a:pPr>
            <a:r>
              <a:rPr lang="ru-RU" dirty="0" smtClean="0"/>
              <a:t>— выступает разработчиком социального проекта;</a:t>
            </a:r>
          </a:p>
          <a:p>
            <a:pPr>
              <a:buNone/>
            </a:pPr>
            <a:r>
              <a:rPr lang="ru-RU" dirty="0" smtClean="0"/>
              <a:t>— выступает организатором реализации социального проекта;</a:t>
            </a:r>
          </a:p>
          <a:p>
            <a:pPr>
              <a:buNone/>
            </a:pPr>
            <a:r>
              <a:rPr lang="ru-RU" dirty="0" smtClean="0"/>
              <a:t>— является участником социального проекта;</a:t>
            </a:r>
          </a:p>
          <a:p>
            <a:pPr>
              <a:buNone/>
            </a:pPr>
            <a:r>
              <a:rPr lang="ru-RU" dirty="0" smtClean="0"/>
              <a:t>— ведет исследования социальных проблем, изучает общественное мнение.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500042"/>
            <a:ext cx="8858280" cy="5632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kumimoji="0" lang="ru-RU" sz="3600" b="1" i="1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Исследовательская компетентность -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endParaRPr lang="ru-RU" sz="3600" b="1" i="1" u="sng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способности, связанные с анализом и оценкой текущей социальной ситуации.  </a:t>
            </a:r>
            <a:r>
              <a:rPr kumimoji="0" lang="ru-RU" sz="36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Изучение общественных дисциплин предполагает работу с историческими источниками, обращение к различным точкам зрения по отдельным событиям, развивает умения анализа, обобщения информации. 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0" y="0"/>
            <a:ext cx="8858280" cy="66171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endParaRPr kumimoji="0" lang="ru-RU" sz="3200" b="1" i="1" u="sng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lang="ru-RU" sz="3600" b="1" i="1" u="sng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3600" b="1" i="1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Компетентность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kumimoji="0" lang="ru-RU" sz="3600" b="1" i="1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социального выбора</a:t>
            </a:r>
            <a:r>
              <a:rPr kumimoji="0" lang="ru-RU" sz="36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–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endParaRPr lang="ru-RU" sz="3200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способности, связанные с умением осуществить выбор и принять решение в конкретной социальной ситуации, при столкновении с конкретными социальными проблемами. </a:t>
            </a:r>
            <a:r>
              <a:rPr kumimoji="0" lang="ru-RU" sz="32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Формирование этой компетентности возможно на уроках, где используются активные формы деятельности учащихся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kumimoji="0" lang="ru-RU" sz="32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(например, уроки – ролевые игры, конференции, дискуссии, семинары  и др.)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1"/>
          <p:cNvSpPr>
            <a:spLocks noChangeArrowheads="1"/>
          </p:cNvSpPr>
          <p:nvPr/>
        </p:nvSpPr>
        <p:spPr bwMode="auto">
          <a:xfrm>
            <a:off x="214282" y="428604"/>
            <a:ext cx="8786874" cy="5632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kumimoji="0" lang="ru-RU" sz="36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</a:t>
            </a:r>
            <a:r>
              <a:rPr kumimoji="0" lang="ru-RU" sz="3600" b="1" i="1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Компетентность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kumimoji="0" lang="ru-RU" sz="3600" b="1" i="1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социального действия-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endParaRPr lang="ru-RU" sz="3600" b="1" i="1" u="sng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способности, связанные с задачами по реализации сделанного выбора,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принятого решения.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kumimoji="0" lang="ru-RU" sz="36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Данная компетентность позволяет определить конкретные действия,  способствует  успешной адаптации к жизненным ситуациям.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хническая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Техническая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Техниче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35</TotalTime>
  <Words>535</Words>
  <Application>Microsoft Office PowerPoint</Application>
  <PresentationFormat>Экран (4:3)</PresentationFormat>
  <Paragraphs>87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Техническая</vt:lpstr>
      <vt:lpstr>ФОРМИРОВАНИЕ ГРАЖДАНСКОЙ КОМПЕТЕНТНОСТИ НА УРОКАХ ИСТОРИИ И ОБЩЕСТВОЗНАНИЯ. </vt:lpstr>
      <vt:lpstr>Слайд 2</vt:lpstr>
      <vt:lpstr>Наличие  у человека определенных            ценностей :</vt:lpstr>
      <vt:lpstr>Когнитивный компонент </vt:lpstr>
      <vt:lpstr>Когнитивный компонент </vt:lpstr>
      <vt:lpstr>    Деятельностный блок   подразумевает наличие мотивированной активности, т.е. субъектность человека, который :  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ФОРМИРОВАНИЕ ГРАЖДАНСКОЙ КОМПЕТЕНТНОСТИ НА УРОКАХ ИСТОРИИ И ОБЩЕСТВОЗНАНИЯ. </dc:title>
  <cp:lastModifiedBy>User</cp:lastModifiedBy>
  <cp:revision>7</cp:revision>
  <dcterms:modified xsi:type="dcterms:W3CDTF">2014-11-04T17:15:01Z</dcterms:modified>
</cp:coreProperties>
</file>