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71" r:id="rId6"/>
    <p:sldId id="259" r:id="rId7"/>
    <p:sldId id="260" r:id="rId8"/>
    <p:sldId id="270" r:id="rId9"/>
    <p:sldId id="261" r:id="rId10"/>
    <p:sldId id="274" r:id="rId11"/>
    <p:sldId id="262" r:id="rId12"/>
    <p:sldId id="273" r:id="rId13"/>
    <p:sldId id="263" r:id="rId14"/>
    <p:sldId id="272" r:id="rId15"/>
    <p:sldId id="264" r:id="rId16"/>
    <p:sldId id="269" r:id="rId17"/>
    <p:sldId id="265"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AFEE6900-E91B-4B2E-9CAB-F65B8BE640A8}" type="datetimeFigureOut">
              <a:rPr lang="ru-RU" smtClean="0"/>
              <a:pPr/>
              <a:t>04.11.2014</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30F3D0B-52C6-404B-A159-63136A6ACE2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30F3D0B-52C6-404B-A159-63136A6ACE2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30F3D0B-52C6-404B-A159-63136A6ACE2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30F3D0B-52C6-404B-A159-63136A6ACE20}"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30F3D0B-52C6-404B-A159-63136A6ACE20}"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30F3D0B-52C6-404B-A159-63136A6ACE20}"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30F3D0B-52C6-404B-A159-63136A6ACE2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30F3D0B-52C6-404B-A159-63136A6ACE20}"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AFEE6900-E91B-4B2E-9CAB-F65B8BE640A8}" type="datetimeFigureOut">
              <a:rPr lang="ru-RU" smtClean="0"/>
              <a:pPr/>
              <a:t>04.11.2014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30F3D0B-52C6-404B-A159-63136A6ACE2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AFEE6900-E91B-4B2E-9CAB-F65B8BE640A8}" type="datetimeFigureOut">
              <a:rPr lang="ru-RU" smtClean="0"/>
              <a:pPr/>
              <a:t>04.11.2014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30F3D0B-52C6-404B-A159-63136A6ACE2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AFEE6900-E91B-4B2E-9CAB-F65B8BE640A8}" type="datetimeFigureOut">
              <a:rPr lang="ru-RU" smtClean="0"/>
              <a:pPr/>
              <a:t>04.11.2014</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30F3D0B-52C6-404B-A159-63136A6ACE20}"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FEE6900-E91B-4B2E-9CAB-F65B8BE640A8}" type="datetimeFigureOut">
              <a:rPr lang="ru-RU" smtClean="0"/>
              <a:pPr/>
              <a:t>04.11.2014</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30F3D0B-52C6-404B-A159-63136A6ACE2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ownloads\e9d90a6c49f406211f2ba69ae0daef71_w960_h2048.png"/>
          <p:cNvPicPr>
            <a:picLocks noChangeAspect="1" noChangeArrowheads="1"/>
          </p:cNvPicPr>
          <p:nvPr/>
        </p:nvPicPr>
        <p:blipFill>
          <a:blip r:embed="rId2" cstate="print"/>
          <a:srcRect/>
          <a:stretch>
            <a:fillRect/>
          </a:stretch>
        </p:blipFill>
        <p:spPr bwMode="auto">
          <a:xfrm>
            <a:off x="1571604" y="357166"/>
            <a:ext cx="5715000" cy="5448300"/>
          </a:xfrm>
          <a:prstGeom prst="rect">
            <a:avLst/>
          </a:prstGeom>
          <a:noFill/>
        </p:spPr>
      </p:pic>
      <p:sp>
        <p:nvSpPr>
          <p:cNvPr id="6" name="Содержимое 5"/>
          <p:cNvSpPr>
            <a:spLocks noGrp="1"/>
          </p:cNvSpPr>
          <p:nvPr>
            <p:ph idx="1"/>
          </p:nvPr>
        </p:nvSpPr>
        <p:spPr/>
        <p:txBody>
          <a:bodyPr/>
          <a:lstStyle/>
          <a:p>
            <a:endParaRPr lang="ru-RU" dirty="0"/>
          </a:p>
        </p:txBody>
      </p:sp>
      <p:sp>
        <p:nvSpPr>
          <p:cNvPr id="5" name="Заголовок 4"/>
          <p:cNvSpPr>
            <a:spLocks noGrp="1"/>
          </p:cNvSpPr>
          <p:nvPr>
            <p:ph type="title"/>
          </p:nvPr>
        </p:nvSpPr>
        <p:spPr/>
        <p:txBody>
          <a:bodyPr>
            <a:normAutofit fontScale="90000"/>
          </a:bodyPr>
          <a:lstStyle/>
          <a:p>
            <a:r>
              <a:rPr lang="ru-RU" sz="2800" dirty="0" smtClean="0">
                <a:solidFill>
                  <a:schemeClr val="accent2">
                    <a:lumMod val="75000"/>
                  </a:schemeClr>
                </a:solidFill>
              </a:rPr>
              <a:t>Презентацию подготовила Котельникова Алена, 8б класс МБОУ СОШ № 76, п. Гигант, 2014 год</a:t>
            </a:r>
            <a:endParaRPr lang="ru-RU" sz="28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ownloads\Tasmaniya_vodopad_Hogart.jpg"/>
          <p:cNvPicPr>
            <a:picLocks noChangeAspect="1" noChangeArrowheads="1"/>
          </p:cNvPicPr>
          <p:nvPr/>
        </p:nvPicPr>
        <p:blipFill>
          <a:blip r:embed="rId2" cstate="print"/>
          <a:srcRect/>
          <a:stretch>
            <a:fillRect/>
          </a:stretch>
        </p:blipFill>
        <p:spPr bwMode="auto">
          <a:xfrm>
            <a:off x="1" y="0"/>
            <a:ext cx="9144000" cy="68579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sz="3200" dirty="0" smtClean="0">
                <a:latin typeface="Monotype Corsiva" pitchFamily="66" charset="0"/>
              </a:rPr>
              <a:t>Average annual temperatures vary from about 27 °C in the north of the continent to 13 °C in the south. Floods and cyclones are rather common along the coast of the continent.</a:t>
            </a:r>
            <a:endParaRPr lang="ru-RU" sz="3200" dirty="0" smtClean="0">
              <a:latin typeface="Monotype Corsiva" pitchFamily="66" charset="0"/>
            </a:endParaRPr>
          </a:p>
          <a:p>
            <a:r>
              <a:rPr lang="ru-RU" sz="3200" dirty="0" smtClean="0">
                <a:latin typeface="Monotype Corsiva" pitchFamily="66" charset="0"/>
              </a:rPr>
              <a:t>Средние годовые температуры варьируются от 27 °С на севере континента до 13 °С на юге. Наводнения и циклоны — привычные явления на побережье континента</a:t>
            </a:r>
            <a:r>
              <a:rPr lang="ru-RU" dirty="0" smtClean="0"/>
              <a:t>.</a:t>
            </a:r>
          </a:p>
          <a:p>
            <a:endParaRPr lang="ru-RU" dirty="0"/>
          </a:p>
        </p:txBody>
      </p:sp>
      <p:sp>
        <p:nvSpPr>
          <p:cNvPr id="5" name="Заголовок 4"/>
          <p:cNvSpPr>
            <a:spLocks noGrp="1"/>
          </p:cNvSpPr>
          <p:nvPr>
            <p:ph type="title"/>
          </p:nvPr>
        </p:nvSpPr>
        <p:spPr/>
        <p:txBody>
          <a:bodyPr/>
          <a:lstStyle/>
          <a:p>
            <a:r>
              <a:rPr lang="en-US" dirty="0" smtClean="0"/>
              <a:t>             </a:t>
            </a:r>
            <a:r>
              <a:rPr lang="en-US" dirty="0" smtClean="0">
                <a:solidFill>
                  <a:schemeClr val="accent1">
                    <a:lumMod val="75000"/>
                  </a:schemeClr>
                </a:solidFill>
              </a:rPr>
              <a:t>The temperature</a:t>
            </a:r>
            <a:endParaRPr lang="ru-RU" dirty="0">
              <a:solidFill>
                <a:schemeClr val="accent1">
                  <a:lumMod val="75000"/>
                </a:schemeClr>
              </a:solidFill>
            </a:endParaRPr>
          </a:p>
        </p:txBody>
      </p:sp>
      <p:pic>
        <p:nvPicPr>
          <p:cNvPr id="4" name="Picture 5" descr="1300f1f15dd4f5a23d5d5cf40879c350"/>
          <p:cNvPicPr>
            <a:picLocks noChangeAspect="1" noChangeArrowheads="1" noCrop="1"/>
          </p:cNvPicPr>
          <p:nvPr/>
        </p:nvPicPr>
        <p:blipFill>
          <a:blip r:embed="rId2" cstate="print"/>
          <a:srcRect/>
          <a:stretch>
            <a:fillRect/>
          </a:stretch>
        </p:blipFill>
        <p:spPr bwMode="auto">
          <a:xfrm>
            <a:off x="539552" y="260648"/>
            <a:ext cx="1047750" cy="1047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07586 -0.0213 C 0.39948 -0.03125 0.72326 -0.04121 0.77396 -0.03125 C 0.82465 -0.0213 0.45208 0.04259 0.38055 0.03912 " pathEditMode="relative" ptsTypes="aaA">
                                      <p:cBhvr>
                                        <p:cTn id="6" dur="3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Downloads\image017.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en-GB" sz="2800" dirty="0" smtClean="0">
                <a:latin typeface="Monotype Corsiva" pitchFamily="66" charset="0"/>
              </a:rPr>
              <a:t>Summer (December-February) can get uncomfortably hot just about anywhere, except Tasmania. If you're in the southern states during these months its great beach weather. Up north, this is the wet season, when it's very, very humid and when the sea abounds with box jellyfish.</a:t>
            </a:r>
            <a:endParaRPr lang="ru-RU" sz="2800" dirty="0" smtClean="0">
              <a:latin typeface="Monotype Corsiva" pitchFamily="66" charset="0"/>
            </a:endParaRPr>
          </a:p>
          <a:p>
            <a:r>
              <a:rPr lang="ru-RU" sz="2800" dirty="0" smtClean="0">
                <a:latin typeface="Monotype Corsiva" pitchFamily="66" charset="0"/>
              </a:rPr>
              <a:t>Лето (декабрь — февраль) везде чрезвычайно жаркое, знойное, кроме Тасмании. Если вы в эти месяцы находитесь на юге, погода благоприятна для отдыха на пляже. Выше, на севере, это влажная пора года, когда очень высока влажность, и море изобилует медузами.</a:t>
            </a:r>
          </a:p>
        </p:txBody>
      </p:sp>
      <p:sp>
        <p:nvSpPr>
          <p:cNvPr id="4" name="Заголовок 3"/>
          <p:cNvSpPr>
            <a:spLocks noGrp="1"/>
          </p:cNvSpPr>
          <p:nvPr>
            <p:ph type="title"/>
          </p:nvPr>
        </p:nvSpPr>
        <p:spPr/>
        <p:txBody>
          <a:bodyPr/>
          <a:lstStyle/>
          <a:p>
            <a:r>
              <a:rPr lang="en-US" dirty="0" smtClean="0">
                <a:solidFill>
                  <a:schemeClr val="accent1">
                    <a:lumMod val="75000"/>
                  </a:schemeClr>
                </a:solidFill>
              </a:rPr>
              <a:t>    Summer</a:t>
            </a:r>
            <a:endParaRPr lang="ru-RU" dirty="0">
              <a:solidFill>
                <a:schemeClr val="accent1">
                  <a:lumMod val="75000"/>
                </a:schemeClr>
              </a:solidFill>
            </a:endParaRPr>
          </a:p>
        </p:txBody>
      </p:sp>
      <p:pic>
        <p:nvPicPr>
          <p:cNvPr id="5" name="Picture 18" descr="b1"/>
          <p:cNvPicPr>
            <a:picLocks noChangeAspect="1" noChangeArrowheads="1" noCrop="1"/>
          </p:cNvPicPr>
          <p:nvPr/>
        </p:nvPicPr>
        <p:blipFill>
          <a:blip r:embed="rId2" cstate="print"/>
          <a:srcRect/>
          <a:stretch>
            <a:fillRect/>
          </a:stretch>
        </p:blipFill>
        <p:spPr bwMode="auto">
          <a:xfrm>
            <a:off x="3707904" y="260648"/>
            <a:ext cx="1452562" cy="1387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Downloads\buyan-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en-GB" dirty="0" smtClean="0">
                <a:latin typeface="Monotype Corsiva" pitchFamily="66" charset="0"/>
              </a:rPr>
              <a:t>From June until August things have cooled down a little and dried up a lot up north. This is a good time to visit Queensland or the outback. If you're here for the skiing, now's the time to head for the snowfields of Victoria and New South Wales. Overall, spring and autumn are probably the safest bets — the weather is reasonably mild wherever you are, and spring brings out the wild-flowers in the outback, while autumn is particularly beautiful in Canberra and in the Victorian Alps.</a:t>
            </a:r>
            <a:endParaRPr lang="ru-RU" dirty="0" smtClean="0">
              <a:latin typeface="Monotype Corsiva" pitchFamily="66" charset="0"/>
            </a:endParaRPr>
          </a:p>
          <a:p>
            <a:r>
              <a:rPr lang="ru-RU" dirty="0" smtClean="0">
                <a:latin typeface="Monotype Corsiva" pitchFamily="66" charset="0"/>
              </a:rPr>
              <a:t>С июня по август становится более прохладно и намного суше на севере. Это благоприятное время для посещения </a:t>
            </a:r>
            <a:r>
              <a:rPr lang="ru-RU" dirty="0" err="1" smtClean="0">
                <a:latin typeface="Monotype Corsiva" pitchFamily="66" charset="0"/>
              </a:rPr>
              <a:t>Квинселенда</a:t>
            </a:r>
            <a:r>
              <a:rPr lang="ru-RU" dirty="0" smtClean="0">
                <a:latin typeface="Monotype Corsiva" pitchFamily="66" charset="0"/>
              </a:rPr>
              <a:t> </a:t>
            </a:r>
            <a:r>
              <a:rPr lang="ru-RU" dirty="0" smtClean="0">
                <a:latin typeface="Monotype Corsiva" pitchFamily="66" charset="0"/>
              </a:rPr>
              <a:t>или поездки на природу. Если вы приехали покататься на лыжах, пришло время направиться к снежным полям Виктории и Нового Южного Уэльса. В целом, весна и осень — самые приятные времена года: погода хорошая в любой части страны, весной распускаются полевые цветы, а осень особенно прекрасна в Канберре и Австралийских Альпах.</a:t>
            </a:r>
          </a:p>
          <a:p>
            <a:endParaRPr lang="ru-RU" dirty="0"/>
          </a:p>
        </p:txBody>
      </p:sp>
      <p:pic>
        <p:nvPicPr>
          <p:cNvPr id="4" name="Picture 15" descr="AN341"/>
          <p:cNvPicPr>
            <a:picLocks noChangeAspect="1" noChangeArrowheads="1" noCrop="1"/>
          </p:cNvPicPr>
          <p:nvPr/>
        </p:nvPicPr>
        <p:blipFill>
          <a:blip r:embed="rId2" cstate="print"/>
          <a:srcRect/>
          <a:stretch>
            <a:fillRect/>
          </a:stretch>
        </p:blipFill>
        <p:spPr bwMode="auto">
          <a:xfrm>
            <a:off x="3714744" y="285728"/>
            <a:ext cx="874713" cy="10795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wnloads\0007-007-Avstralija-kak-stran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sz="3600" dirty="0" smtClean="0">
                <a:latin typeface="Monotype Corsiva" pitchFamily="66" charset="0"/>
              </a:rPr>
              <a:t>Between the arid interior and the well-watered coasts lies a wide belt with average annual precipitation of about 760 mm.</a:t>
            </a:r>
            <a:endParaRPr lang="ru-RU" sz="3600" dirty="0" smtClean="0">
              <a:latin typeface="Monotype Corsiva" pitchFamily="66" charset="0"/>
            </a:endParaRPr>
          </a:p>
          <a:p>
            <a:r>
              <a:rPr lang="ru-RU" sz="3600" dirty="0" smtClean="0">
                <a:latin typeface="Monotype Corsiva" pitchFamily="66" charset="0"/>
              </a:rPr>
              <a:t>Между сухой центральной частью и переполненным влагой побережьем пролегает широкая полоса со среднегодовым показателем осадков на уровне 760 мм.</a:t>
            </a:r>
          </a:p>
          <a:p>
            <a:pPr>
              <a:buNone/>
            </a:pPr>
            <a:endParaRPr lang="ru-RU" dirty="0" smtClean="0"/>
          </a:p>
          <a:p>
            <a:endParaRPr lang="ru-RU" dirty="0"/>
          </a:p>
        </p:txBody>
      </p:sp>
      <p:pic>
        <p:nvPicPr>
          <p:cNvPr id="4" name="Picture 23" descr="sailboat"/>
          <p:cNvPicPr>
            <a:picLocks noChangeAspect="1" noChangeArrowheads="1" noCrop="1"/>
          </p:cNvPicPr>
          <p:nvPr/>
        </p:nvPicPr>
        <p:blipFill>
          <a:blip r:embed="rId2" cstate="print"/>
          <a:srcRect/>
          <a:stretch>
            <a:fillRect/>
          </a:stretch>
        </p:blipFill>
        <p:spPr bwMode="auto">
          <a:xfrm flipH="1">
            <a:off x="285720" y="0"/>
            <a:ext cx="1719262" cy="1336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8.61111E-6 1.85185E-6 C 0.32813 -0.01342 0.65643 -0.02685 0.69723 -0.02014 C 0.73803 -0.01342 0.31997 0.03009 0.24445 0.04028 " pathEditMode="relative" ptsTypes="aaA">
                                      <p:cBhvr>
                                        <p:cTn id="6" dur="3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857232"/>
            <a:ext cx="7772400" cy="1829761"/>
          </a:xfrm>
        </p:spPr>
        <p:txBody>
          <a:bodyPr>
            <a:normAutofit/>
          </a:bodyPr>
          <a:lstStyle/>
          <a:p>
            <a:r>
              <a:rPr lang="ru-RU" sz="6600" dirty="0" smtClean="0">
                <a:solidFill>
                  <a:schemeClr val="bg2">
                    <a:lumMod val="50000"/>
                  </a:schemeClr>
                </a:solidFill>
                <a:latin typeface="Monotype Corsiva" pitchFamily="66" charset="0"/>
              </a:rPr>
              <a:t>Спасибо за внимание!</a:t>
            </a:r>
            <a:endParaRPr lang="ru-RU" sz="6600" dirty="0">
              <a:solidFill>
                <a:schemeClr val="bg2">
                  <a:lumMod val="5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GB" sz="6000" b="1" dirty="0">
                <a:solidFill>
                  <a:schemeClr val="bg2">
                    <a:lumMod val="50000"/>
                  </a:schemeClr>
                </a:solidFill>
                <a:latin typeface="Monotype Corsiva" pitchFamily="66" charset="0"/>
              </a:rPr>
              <a:t>The Climate of Australia</a:t>
            </a:r>
            <a:r>
              <a:rPr lang="en-GB" b="1" dirty="0"/>
              <a:t>  </a:t>
            </a:r>
            <a:r>
              <a:rPr lang="ru-RU" dirty="0"/>
              <a:t/>
            </a:r>
            <a:br>
              <a:rPr lang="ru-RU" dirty="0"/>
            </a:br>
            <a:endParaRPr lang="ru-RU" dirty="0"/>
          </a:p>
        </p:txBody>
      </p:sp>
      <p:sp>
        <p:nvSpPr>
          <p:cNvPr id="3" name="Подзаголовок 2"/>
          <p:cNvSpPr>
            <a:spLocks noGrp="1"/>
          </p:cNvSpPr>
          <p:nvPr>
            <p:ph type="subTitle" idx="1"/>
          </p:nvPr>
        </p:nvSpPr>
        <p:spPr/>
        <p:txBody>
          <a:bodyPr/>
          <a:lstStyle/>
          <a:p>
            <a:r>
              <a:rPr lang="ru-RU" sz="4000" b="1" dirty="0">
                <a:solidFill>
                  <a:schemeClr val="bg2">
                    <a:lumMod val="50000"/>
                  </a:schemeClr>
                </a:solidFill>
                <a:latin typeface="Monotype Corsiva" pitchFamily="66" charset="0"/>
              </a:rPr>
              <a:t>Климат Австралии</a:t>
            </a:r>
            <a:endParaRPr lang="ru-RU" sz="4000" dirty="0">
              <a:solidFill>
                <a:schemeClr val="bg2">
                  <a:lumMod val="50000"/>
                </a:schemeClr>
              </a:solidFill>
              <a:latin typeface="Monotype Corsiva" pitchFamily="66" charset="0"/>
            </a:endParaRPr>
          </a:p>
          <a:p>
            <a:endParaRPr lang="ru-RU" dirty="0"/>
          </a:p>
        </p:txBody>
      </p:sp>
      <p:pic>
        <p:nvPicPr>
          <p:cNvPr id="4" name="Picture 18" descr="2"/>
          <p:cNvPicPr>
            <a:picLocks noChangeAspect="1" noChangeArrowheads="1" noCrop="1"/>
          </p:cNvPicPr>
          <p:nvPr/>
        </p:nvPicPr>
        <p:blipFill>
          <a:blip r:embed="rId2" cstate="print"/>
          <a:srcRect/>
          <a:stretch>
            <a:fillRect/>
          </a:stretch>
        </p:blipFill>
        <p:spPr bwMode="auto">
          <a:xfrm>
            <a:off x="1071538" y="3643314"/>
            <a:ext cx="1050925" cy="1312863"/>
          </a:xfrm>
          <a:prstGeom prst="rect">
            <a:avLst/>
          </a:prstGeom>
          <a:noFill/>
        </p:spPr>
      </p:pic>
      <p:pic>
        <p:nvPicPr>
          <p:cNvPr id="6" name="Picture 10" descr="frog21"/>
          <p:cNvPicPr>
            <a:picLocks noChangeAspect="1" noChangeArrowheads="1" noCrop="1"/>
          </p:cNvPicPr>
          <p:nvPr/>
        </p:nvPicPr>
        <p:blipFill>
          <a:blip r:embed="rId3" cstate="print"/>
          <a:srcRect/>
          <a:stretch>
            <a:fillRect/>
          </a:stretch>
        </p:blipFill>
        <p:spPr bwMode="auto">
          <a:xfrm>
            <a:off x="3500430" y="0"/>
            <a:ext cx="1358900" cy="17049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37r3"/>
          <p:cNvPicPr>
            <a:picLocks noGrp="1" noChangeAspect="1" noChangeArrowheads="1" noCrop="1"/>
          </p:cNvPicPr>
          <p:nvPr>
            <p:ph idx="1"/>
          </p:nvPr>
        </p:nvPicPr>
        <p:blipFill>
          <a:blip r:embed="rId2" cstate="print"/>
          <a:srcRect/>
          <a:stretch>
            <a:fillRect/>
          </a:stretch>
        </p:blipFill>
        <p:spPr>
          <a:xfrm>
            <a:off x="4000496" y="2786058"/>
            <a:ext cx="1500198" cy="1000132"/>
          </a:xfrm>
        </p:spPr>
      </p:pic>
      <p:sp>
        <p:nvSpPr>
          <p:cNvPr id="9" name="Заголовок 8"/>
          <p:cNvSpPr>
            <a:spLocks noGrp="1"/>
          </p:cNvSpPr>
          <p:nvPr>
            <p:ph type="title"/>
          </p:nvPr>
        </p:nvSpPr>
        <p:spPr>
          <a:xfrm>
            <a:off x="428596" y="285728"/>
            <a:ext cx="8229600" cy="1143000"/>
          </a:xfrm>
        </p:spPr>
        <p:txBody>
          <a:bodyPr>
            <a:noAutofit/>
          </a:bodyPr>
          <a:lstStyle/>
          <a:p>
            <a:r>
              <a:rPr lang="en-US" sz="5400" dirty="0" smtClean="0">
                <a:solidFill>
                  <a:schemeClr val="bg2">
                    <a:lumMod val="50000"/>
                  </a:schemeClr>
                </a:solidFill>
                <a:latin typeface="Monotype Corsiva" pitchFamily="66" charset="0"/>
              </a:rPr>
              <a:t>Seasons in Australia</a:t>
            </a:r>
            <a:endParaRPr lang="ru-RU" sz="5400" dirty="0">
              <a:solidFill>
                <a:schemeClr val="bg2">
                  <a:lumMod val="50000"/>
                </a:schemeClr>
              </a:solidFill>
              <a:latin typeface="Monotype Corsiva" pitchFamily="66" charset="0"/>
            </a:endParaRPr>
          </a:p>
        </p:txBody>
      </p:sp>
      <p:sp>
        <p:nvSpPr>
          <p:cNvPr id="10" name="Прямоугольник 9"/>
          <p:cNvSpPr/>
          <p:nvPr/>
        </p:nvSpPr>
        <p:spPr>
          <a:xfrm>
            <a:off x="571472" y="1571612"/>
            <a:ext cx="8215370" cy="1569660"/>
          </a:xfrm>
          <a:prstGeom prst="rect">
            <a:avLst/>
          </a:prstGeom>
        </p:spPr>
        <p:txBody>
          <a:bodyPr wrap="square">
            <a:spAutoFit/>
          </a:bodyPr>
          <a:lstStyle/>
          <a:p>
            <a:pPr lvl="0" indent="182563" fontAlgn="base">
              <a:spcBef>
                <a:spcPct val="0"/>
              </a:spcBef>
              <a:spcAft>
                <a:spcPct val="0"/>
              </a:spcAft>
              <a:buFont typeface="Arial" pitchFamily="34" charset="0"/>
              <a:buChar char="•"/>
            </a:pPr>
            <a:r>
              <a:rPr kumimoji="0" lang="en-GB" sz="2400" b="0" i="0" u="none" strike="noStrike" cap="none" normalizeH="0" baseline="0" dirty="0" smtClean="0">
                <a:ln>
                  <a:noFill/>
                </a:ln>
                <a:solidFill>
                  <a:srgbClr val="000000"/>
                </a:solidFill>
                <a:effectLst/>
                <a:latin typeface="Monotype Corsiva" pitchFamily="66" charset="0"/>
                <a:ea typeface="Times New Roman" pitchFamily="18" charset="0"/>
                <a:cs typeface="Arial" pitchFamily="34" charset="0"/>
              </a:rPr>
              <a:t>Australian seasons are the antithesis of those in Europe and North America (because Australia is south of the Equator): summer starts in December (ends in February),autumn in March (ends in May), winter in June (ends in August) and spring in September (ends in November).</a:t>
            </a:r>
            <a:endParaRPr kumimoji="0" lang="en-GB" sz="2400" b="0" i="0" u="none" strike="noStrike" cap="none" normalizeH="0" baseline="0" dirty="0" smtClean="0">
              <a:ln>
                <a:noFill/>
              </a:ln>
              <a:solidFill>
                <a:schemeClr val="tx1"/>
              </a:solidFill>
              <a:effectLst/>
              <a:latin typeface="Monotype Corsiva" pitchFamily="66" charset="0"/>
              <a:cs typeface="Arial" pitchFamily="34" charset="0"/>
            </a:endParaRPr>
          </a:p>
        </p:txBody>
      </p:sp>
      <p:sp>
        <p:nvSpPr>
          <p:cNvPr id="12" name="Прямоугольник 11"/>
          <p:cNvSpPr/>
          <p:nvPr/>
        </p:nvSpPr>
        <p:spPr>
          <a:xfrm>
            <a:off x="642910" y="3786190"/>
            <a:ext cx="7929618" cy="1938992"/>
          </a:xfrm>
          <a:prstGeom prst="rect">
            <a:avLst/>
          </a:prstGeom>
        </p:spPr>
        <p:txBody>
          <a:bodyPr wrap="square">
            <a:spAutoFit/>
          </a:bodyPr>
          <a:lstStyle/>
          <a:p>
            <a:pPr lvl="0" indent="182563" fontAlgn="base">
              <a:spcBef>
                <a:spcPct val="0"/>
              </a:spcBef>
              <a:spcAft>
                <a:spcPct val="0"/>
              </a:spcAft>
              <a:buFont typeface="Arial" pitchFamily="34" charset="0"/>
              <a:buChar char="•"/>
            </a:pPr>
            <a:r>
              <a:rPr kumimoji="0" lang="ru-RU" sz="2400" b="0" i="0" u="none" strike="noStrike" cap="none" normalizeH="0" baseline="0" dirty="0" smtClean="0">
                <a:ln>
                  <a:noFill/>
                </a:ln>
                <a:solidFill>
                  <a:srgbClr val="000000"/>
                </a:solidFill>
                <a:effectLst/>
                <a:latin typeface="Monotype Corsiva" pitchFamily="66" charset="0"/>
                <a:ea typeface="Times New Roman" pitchFamily="18" charset="0"/>
                <a:cs typeface="Arial" pitchFamily="34" charset="0"/>
              </a:rPr>
              <a:t>Времена года в Австралии — полная противоположность временам года в Европе или в Северной Америке (ведь Австралия южнее экватора): лето начинается в декабре и заканчивается в феврале, осень начинается в марте и заканчивается в мае, зима — с июня по август, весна — с сентября по ноябрь.</a:t>
            </a:r>
            <a:endParaRPr kumimoji="0" lang="ru-RU" sz="2400" b="0" i="0" u="none" strike="noStrike" cap="none" normalizeH="0" baseline="0" dirty="0" smtClean="0">
              <a:ln>
                <a:noFill/>
              </a:ln>
              <a:solidFill>
                <a:schemeClr val="tx1"/>
              </a:solidFill>
              <a:effectLst/>
              <a:latin typeface="Monotype Corsiva" pitchFamily="66"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sz="3600" dirty="0" smtClean="0">
                <a:latin typeface="Monotype Corsiva" pitchFamily="66" charset="0"/>
              </a:rPr>
              <a:t>Seasonal </a:t>
            </a:r>
            <a:r>
              <a:rPr lang="en-GB" sz="3600" dirty="0" smtClean="0">
                <a:latin typeface="Monotype Corsiva" pitchFamily="66" charset="0"/>
              </a:rPr>
              <a:t>variations </a:t>
            </a:r>
            <a:r>
              <a:rPr lang="en-GB" sz="3600" dirty="0" smtClean="0">
                <a:latin typeface="Monotype Corsiva" pitchFamily="66" charset="0"/>
              </a:rPr>
              <a:t>are not extreme and its rare for temperatures to drop below zero on the mainland except in the mountains.</a:t>
            </a:r>
            <a:endParaRPr lang="ru-RU" sz="3600" dirty="0" smtClean="0">
              <a:latin typeface="Monotype Corsiva" pitchFamily="66" charset="0"/>
            </a:endParaRPr>
          </a:p>
          <a:p>
            <a:r>
              <a:rPr lang="ru-RU" sz="3600" dirty="0" smtClean="0">
                <a:latin typeface="Monotype Corsiva" pitchFamily="66" charset="0"/>
              </a:rPr>
              <a:t>Разница между временами года незначительна, а температура на континенте (за исключением гор) редко опускается ниже нуля.</a:t>
            </a:r>
          </a:p>
          <a:p>
            <a:endParaRPr lang="ru-RU" dirty="0"/>
          </a:p>
        </p:txBody>
      </p:sp>
      <p:sp>
        <p:nvSpPr>
          <p:cNvPr id="5" name="Заголовок 4"/>
          <p:cNvSpPr>
            <a:spLocks noGrp="1"/>
          </p:cNvSpPr>
          <p:nvPr>
            <p:ph type="title"/>
          </p:nvPr>
        </p:nvSpPr>
        <p:spPr/>
        <p:txBody>
          <a:bodyPr/>
          <a:lstStyle/>
          <a:p>
            <a:r>
              <a:rPr lang="en-US" dirty="0" smtClean="0"/>
              <a:t>           </a:t>
            </a:r>
            <a:r>
              <a:rPr lang="en-US" dirty="0" smtClean="0">
                <a:solidFill>
                  <a:schemeClr val="accent1">
                    <a:lumMod val="75000"/>
                  </a:schemeClr>
                </a:solidFill>
              </a:rPr>
              <a:t>Temperature</a:t>
            </a:r>
            <a:endParaRPr lang="ru-RU" dirty="0">
              <a:solidFill>
                <a:schemeClr val="accent1">
                  <a:lumMod val="75000"/>
                </a:schemeClr>
              </a:solidFill>
            </a:endParaRPr>
          </a:p>
        </p:txBody>
      </p:sp>
      <p:pic>
        <p:nvPicPr>
          <p:cNvPr id="4" name="Picture 4" descr="37r5"/>
          <p:cNvPicPr>
            <a:picLocks noChangeAspect="1" noChangeArrowheads="1" noCrop="1"/>
          </p:cNvPicPr>
          <p:nvPr/>
        </p:nvPicPr>
        <p:blipFill>
          <a:blip r:embed="rId2" cstate="print"/>
          <a:srcRect/>
          <a:stretch>
            <a:fillRect/>
          </a:stretch>
        </p:blipFill>
        <p:spPr bwMode="auto">
          <a:xfrm>
            <a:off x="6084168" y="0"/>
            <a:ext cx="1947863" cy="17303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ownloads\1247823190_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sz="4000" dirty="0" smtClean="0">
                <a:latin typeface="Monotype Corsiva" pitchFamily="66" charset="0"/>
              </a:rPr>
              <a:t>The country occupies the whole continent, so the climate is different in different regions of the country.</a:t>
            </a:r>
            <a:endParaRPr lang="ru-RU" sz="4000" dirty="0" smtClean="0">
              <a:latin typeface="Monotype Corsiva" pitchFamily="66" charset="0"/>
            </a:endParaRPr>
          </a:p>
          <a:p>
            <a:r>
              <a:rPr lang="ru-RU" sz="4000" dirty="0" smtClean="0">
                <a:latin typeface="Monotype Corsiva" pitchFamily="66" charset="0"/>
              </a:rPr>
              <a:t>Страна занимает весь континент, поэтому климат отличается в разных регионах страны.</a:t>
            </a:r>
          </a:p>
          <a:p>
            <a:endParaRPr lang="ru-RU" dirty="0"/>
          </a:p>
        </p:txBody>
      </p:sp>
      <p:sp>
        <p:nvSpPr>
          <p:cNvPr id="5" name="Заголовок 4"/>
          <p:cNvSpPr>
            <a:spLocks noGrp="1"/>
          </p:cNvSpPr>
          <p:nvPr>
            <p:ph type="title"/>
          </p:nvPr>
        </p:nvSpPr>
        <p:spPr/>
        <p:txBody>
          <a:bodyPr/>
          <a:lstStyle/>
          <a:p>
            <a:r>
              <a:rPr lang="en-US" dirty="0" smtClean="0">
                <a:solidFill>
                  <a:schemeClr val="accent1">
                    <a:lumMod val="75000"/>
                  </a:schemeClr>
                </a:solidFill>
              </a:rPr>
              <a:t>                Climate</a:t>
            </a:r>
            <a:endParaRPr lang="ru-RU" dirty="0">
              <a:solidFill>
                <a:schemeClr val="accent1">
                  <a:lumMod val="75000"/>
                </a:schemeClr>
              </a:solidFill>
            </a:endParaRPr>
          </a:p>
        </p:txBody>
      </p:sp>
      <p:pic>
        <p:nvPicPr>
          <p:cNvPr id="4" name="Picture 2" descr="3c4"/>
          <p:cNvPicPr>
            <a:picLocks noChangeAspect="1" noChangeArrowheads="1" noCrop="1"/>
          </p:cNvPicPr>
          <p:nvPr/>
        </p:nvPicPr>
        <p:blipFill>
          <a:blip r:embed="rId2" cstate="print"/>
          <a:srcRect/>
          <a:stretch>
            <a:fillRect/>
          </a:stretch>
        </p:blipFill>
        <p:spPr bwMode="auto">
          <a:xfrm>
            <a:off x="6516216" y="188640"/>
            <a:ext cx="1908175" cy="12271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sz="3600" dirty="0" smtClean="0">
                <a:latin typeface="Monotype Corsiva" pitchFamily="66" charset="0"/>
              </a:rPr>
              <a:t>Darwin, in the far north, is in the monsoon belt, where there are just two seasons: hot and wet, and hot and dry.</a:t>
            </a:r>
            <a:endParaRPr lang="ru-RU" sz="3600" dirty="0" smtClean="0">
              <a:latin typeface="Monotype Corsiva" pitchFamily="66" charset="0"/>
            </a:endParaRPr>
          </a:p>
          <a:p>
            <a:r>
              <a:rPr lang="ru-RU" sz="3600" dirty="0" smtClean="0">
                <a:latin typeface="Monotype Corsiva" pitchFamily="66" charset="0"/>
              </a:rPr>
              <a:t>В Дарвине, расположенном в поясе муссонов, на самом севере, существуют только два сезона: жаркий влажный и жаркий сухой.</a:t>
            </a:r>
          </a:p>
          <a:p>
            <a:endParaRPr lang="ru-RU" dirty="0"/>
          </a:p>
        </p:txBody>
      </p:sp>
      <p:sp>
        <p:nvSpPr>
          <p:cNvPr id="5" name="Заголовок 4"/>
          <p:cNvSpPr>
            <a:spLocks noGrp="1"/>
          </p:cNvSpPr>
          <p:nvPr>
            <p:ph type="title"/>
          </p:nvPr>
        </p:nvSpPr>
        <p:spPr/>
        <p:txBody>
          <a:bodyPr/>
          <a:lstStyle/>
          <a:p>
            <a:r>
              <a:rPr lang="en-US" dirty="0" smtClean="0">
                <a:solidFill>
                  <a:schemeClr val="accent1">
                    <a:lumMod val="75000"/>
                  </a:schemeClr>
                </a:solidFill>
              </a:rPr>
              <a:t>                  Darwin</a:t>
            </a:r>
            <a:endParaRPr lang="ru-RU"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ownloads\9d61a619f3f3.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indent="-514350"/>
            <a:r>
              <a:rPr lang="en-GB" dirty="0" smtClean="0">
                <a:latin typeface="Monotype Corsiva" pitchFamily="66" charset="0"/>
              </a:rPr>
              <a:t>The southern states are popular during the summer months, but the best time to visit is probably the seasons of spring or autumn when the weather in the south is mild. Spring in the outback can be spectacular if rains encourage wildflowers.</a:t>
            </a:r>
            <a:br>
              <a:rPr lang="en-GB" dirty="0" smtClean="0">
                <a:latin typeface="Monotype Corsiva" pitchFamily="66" charset="0"/>
              </a:rPr>
            </a:br>
            <a:endParaRPr lang="ru-RU" dirty="0" smtClean="0">
              <a:latin typeface="Monotype Corsiva" pitchFamily="66" charset="0"/>
            </a:endParaRPr>
          </a:p>
          <a:p>
            <a:pPr marL="624078" indent="-514350">
              <a:buFont typeface="Wingdings" pitchFamily="2" charset="2"/>
              <a:buChar char="Ø"/>
            </a:pPr>
            <a:r>
              <a:rPr lang="ru-RU" dirty="0" smtClean="0">
                <a:latin typeface="Monotype Corsiva" pitchFamily="66" charset="0"/>
              </a:rPr>
              <a:t>Южные штаты пользуются популярностью в летние месяцы, но лучше всего путешествовать весной и осенью. Весна особенно красива на природе, когда после дождей распускаются полевые цветы.</a:t>
            </a:r>
          </a:p>
          <a:p>
            <a:endParaRPr lang="ru-RU" dirty="0"/>
          </a:p>
        </p:txBody>
      </p:sp>
      <p:sp>
        <p:nvSpPr>
          <p:cNvPr id="5" name="Заголовок 4"/>
          <p:cNvSpPr>
            <a:spLocks noGrp="1"/>
          </p:cNvSpPr>
          <p:nvPr>
            <p:ph type="title"/>
          </p:nvPr>
        </p:nvSpPr>
        <p:spPr/>
        <p:txBody>
          <a:bodyPr/>
          <a:lstStyle/>
          <a:p>
            <a:r>
              <a:rPr lang="en-US" dirty="0" smtClean="0">
                <a:solidFill>
                  <a:schemeClr val="accent1">
                    <a:lumMod val="75000"/>
                  </a:schemeClr>
                </a:solidFill>
              </a:rPr>
              <a:t>  The nature of Australia</a:t>
            </a:r>
            <a:endParaRPr lang="ru-RU" dirty="0">
              <a:solidFill>
                <a:schemeClr val="accent1">
                  <a:lumMod val="75000"/>
                </a:schemeClr>
              </a:solidFill>
            </a:endParaRPr>
          </a:p>
        </p:txBody>
      </p:sp>
      <p:pic>
        <p:nvPicPr>
          <p:cNvPr id="4" name="Picture 11" descr="1f1"/>
          <p:cNvPicPr>
            <a:picLocks noChangeAspect="1" noChangeArrowheads="1" noCrop="1"/>
          </p:cNvPicPr>
          <p:nvPr/>
        </p:nvPicPr>
        <p:blipFill>
          <a:blip r:embed="rId2" cstate="print"/>
          <a:srcRect/>
          <a:stretch>
            <a:fillRect/>
          </a:stretch>
        </p:blipFill>
        <p:spPr bwMode="auto">
          <a:xfrm>
            <a:off x="7164288" y="404664"/>
            <a:ext cx="1439862" cy="122396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107</TotalTime>
  <Words>707</Words>
  <Application>Microsoft Office PowerPoint</Application>
  <PresentationFormat>Экран (4:3)</PresentationFormat>
  <Paragraphs>29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Открытая</vt:lpstr>
      <vt:lpstr>Презентацию подготовила Котельникова Алена, 8б класс МБОУ СОШ № 76, п. Гигант, 2014 год</vt:lpstr>
      <vt:lpstr>The Climate of Australia   </vt:lpstr>
      <vt:lpstr>Seasons in Australia</vt:lpstr>
      <vt:lpstr>           Temperature</vt:lpstr>
      <vt:lpstr>Слайд 5</vt:lpstr>
      <vt:lpstr>                Climate</vt:lpstr>
      <vt:lpstr>                  Darwin</vt:lpstr>
      <vt:lpstr>Слайд 8</vt:lpstr>
      <vt:lpstr>  The nature of Australia</vt:lpstr>
      <vt:lpstr>Слайд 10</vt:lpstr>
      <vt:lpstr>             The temperature</vt:lpstr>
      <vt:lpstr>Слайд 12</vt:lpstr>
      <vt:lpstr>    Summer</vt:lpstr>
      <vt:lpstr>Слайд 14</vt:lpstr>
      <vt:lpstr>Слайд 15</vt:lpstr>
      <vt:lpstr>Слайд 16</vt:lpstr>
      <vt:lpstr>Слайд 17</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Climate of Australia</dc:title>
  <dc:creator>User</dc:creator>
  <cp:lastModifiedBy>rekom</cp:lastModifiedBy>
  <cp:revision>11</cp:revision>
  <dcterms:created xsi:type="dcterms:W3CDTF">2014-09-28T11:38:14Z</dcterms:created>
  <dcterms:modified xsi:type="dcterms:W3CDTF">2014-11-04T07:20:48Z</dcterms:modified>
</cp:coreProperties>
</file>