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86" autoAdjust="0"/>
  </p:normalViewPr>
  <p:slideViewPr>
    <p:cSldViewPr>
      <p:cViewPr varScale="1">
        <p:scale>
          <a:sx n="107" d="100"/>
          <a:sy n="107" d="100"/>
        </p:scale>
        <p:origin x="1344" y="14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fld id="{D211EF55-1065-469A-B435-812B444A3BB8}" type="slidenum">
              <a:rPr lang="ru-RU"/>
              <a:pPr>
                <a:defRPr sz="1400"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607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fld id="{300F8196-1547-4CE9-A287-A4A205DA5EE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706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ru-RU" sz="2000" kern="1200">
        <a:solidFill>
          <a:schemeClr val="tx1"/>
        </a:solidFill>
        <a:latin typeface="Arial" pitchFamily="18"/>
        <a:ea typeface="Microsoft YaHei" pitchFamily="2"/>
        <a:cs typeface="Mangal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029362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1702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4826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027092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54710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677923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66020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7730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78207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812800"/>
            <a:ext cx="0" cy="0"/>
          </a:xfrm>
          <a:solidFill>
            <a:srgbClr val="CFE7F5"/>
          </a:solidFill>
          <a:ln w="25400">
            <a:solidFill>
              <a:srgbClr val="808080"/>
            </a:solidFill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216000" indent="-2160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sz="2810" smtClean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977667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2D981-7F39-4E30-9DB6-B3CF52B6BEE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4687F-8051-4D9F-9DCE-2B8DA5171C9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F4EB1-E065-4680-8C2C-D9C93442848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333" y="-9334"/>
            <a:ext cx="10109072" cy="7578343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403" y="2650553"/>
            <a:ext cx="6423553" cy="1814743"/>
          </a:xfrm>
        </p:spPr>
        <p:txBody>
          <a:bodyPr anchor="b">
            <a:noAutofit/>
          </a:bodyPr>
          <a:lstStyle>
            <a:lvl1pPr algn="r">
              <a:defRPr sz="5952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6403" y="4465295"/>
            <a:ext cx="6423553" cy="1209128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4E51A-ED70-4CFA-AA70-58C3E18D4C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0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329D4-A44D-4AE5-BE8C-5E6E1463E9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223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0" y="2977208"/>
            <a:ext cx="6997915" cy="2013467"/>
          </a:xfrm>
        </p:spPr>
        <p:txBody>
          <a:bodyPr anchor="b"/>
          <a:lstStyle>
            <a:lvl1pPr algn="l">
              <a:defRPr sz="440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948432"/>
          </a:xfrm>
        </p:spPr>
        <p:txBody>
          <a:bodyPr anchor="t"/>
          <a:lstStyle>
            <a:lvl1pPr marL="0" indent="0" algn="l">
              <a:buNone/>
              <a:defRPr sz="220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AA2E4-EC31-4247-AA4B-E657EFD975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55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671971"/>
            <a:ext cx="6997914" cy="1455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042" y="2381649"/>
            <a:ext cx="3404426" cy="427783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5529" y="2381651"/>
            <a:ext cx="3404427" cy="4277834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DCF3-AA17-42D2-AD57-D6540D1254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540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3" cy="145593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1" y="2382084"/>
            <a:ext cx="3407251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041" y="3017307"/>
            <a:ext cx="3407251" cy="364217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62702" y="2382084"/>
            <a:ext cx="3407251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2702" y="3017307"/>
            <a:ext cx="3407251" cy="364217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53B95-88AC-4163-81EE-067CE713A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85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4" cy="1455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CEE9B1-8D23-4D21-8915-850BAB3F26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49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69A28-06BA-43FF-8017-CA1701C708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47471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1651933"/>
            <a:ext cx="3075982" cy="1409272"/>
          </a:xfrm>
        </p:spPr>
        <p:txBody>
          <a:bodyPr anchor="b">
            <a:normAutofit/>
          </a:bodyPr>
          <a:lstStyle>
            <a:lvl1pPr>
              <a:defRPr sz="220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83" y="567610"/>
            <a:ext cx="3732871" cy="609187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041" y="3061205"/>
            <a:ext cx="3075982" cy="2848876"/>
          </a:xfrm>
        </p:spPr>
        <p:txBody>
          <a:bodyPr>
            <a:normAutofit/>
          </a:bodyPr>
          <a:lstStyle>
            <a:lvl1pPr marL="0" indent="0">
              <a:buNone/>
              <a:defRPr sz="1543"/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69247-3EF1-4C3A-8F81-C6B77AC45A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87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7C354-F0CC-4A42-AAF1-D18905BC058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5291772"/>
            <a:ext cx="6997914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2041" y="671971"/>
            <a:ext cx="6997914" cy="4239192"/>
          </a:xfrm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041" y="5916496"/>
            <a:ext cx="6997914" cy="742987"/>
          </a:xfrm>
        </p:spPr>
        <p:txBody>
          <a:bodyPr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B7A3B7-DCAD-41D5-B722-803813EEAD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49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671971"/>
            <a:ext cx="6997914" cy="3751839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2" y="4927788"/>
            <a:ext cx="6997914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05357-544C-4645-B1E5-88598AF28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218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257" y="671971"/>
            <a:ext cx="6694159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13857" y="4003828"/>
            <a:ext cx="5974958" cy="41998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27788"/>
            <a:ext cx="6997915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05357-544C-4645-B1E5-88598AF28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32156" y="871246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8870" y="3181894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9663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0" y="2129659"/>
            <a:ext cx="6997915" cy="2861014"/>
          </a:xfrm>
        </p:spPr>
        <p:txBody>
          <a:bodyPr anchor="b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05357-544C-4645-B1E5-88598AF28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063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257" y="671971"/>
            <a:ext cx="6694159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2038" y="4423810"/>
            <a:ext cx="6997916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05357-544C-4645-B1E5-88598AF28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32156" y="871246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8870" y="3181894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851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30" y="671971"/>
            <a:ext cx="6991025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2038" y="4423810"/>
            <a:ext cx="6997916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accent1"/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05357-544C-4645-B1E5-88598AF28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67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87F09-33EF-47D3-8FD9-2AE0141F64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71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572" y="671972"/>
            <a:ext cx="1079072" cy="5788752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2041" y="671972"/>
            <a:ext cx="5727155" cy="578875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A894-E683-400D-A871-CA57AAC03B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0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360B1-957B-476E-8AB7-2435C37896B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14913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6A827-A437-4C15-BB8E-F62E168F792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3CFCE-094E-44EA-9C64-5ED4CF56A92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A298-7812-4D08-8DA4-BA233D2C6D0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A44A2-4D4C-4D3D-8C6F-140295A586C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43B0A-F6FB-4574-A819-FB926B6BD1A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B81D6-330A-421E-B587-AD885247EE5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8870950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400" kern="1200" smtClean="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>
              <a:defRPr/>
            </a:pPr>
            <a:fld id="{0D0D22FC-781D-45AF-83E5-0E660F1F1DD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kern="1200">
          <a:solidFill>
            <a:schemeClr val="tx2"/>
          </a:solidFill>
          <a:latin typeface="Arial" pitchFamily="18"/>
          <a:ea typeface="Microsoft YaHei" pitchFamily="2"/>
          <a:cs typeface="Mangal" pitchFamily="2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icrosoft YaHei" pitchFamily="34" charset="-122"/>
          <a:cs typeface="Mangal" pitchFamily="18" charset="0"/>
        </a:defRPr>
      </a:lvl9pPr>
    </p:titleStyle>
    <p:bodyStyle>
      <a:lvl1pPr algn="l" rtl="0" eaLnBrk="1" fontAlgn="base" hangingPunct="1">
        <a:spcBef>
          <a:spcPct val="0"/>
        </a:spcBef>
        <a:spcAft>
          <a:spcPts val="1413"/>
        </a:spcAft>
        <a:defRPr lang="ru-RU" sz="3200" kern="1200">
          <a:solidFill>
            <a:schemeClr val="tx1"/>
          </a:solidFill>
          <a:latin typeface="Arial" pitchFamily="18"/>
          <a:ea typeface="Microsoft YaHei" pitchFamily="2"/>
          <a:cs typeface="Mangal" pitchFamily="2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Microsoft YaHei" pitchFamily="34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Microsoft YaHei" pitchFamily="34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Microsoft YaHei" pitchFamily="34" charset="-122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334" y="-9334"/>
            <a:ext cx="10109073" cy="7578343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3" cy="14559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1" y="2381651"/>
            <a:ext cx="6997914" cy="4277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58922" y="6659484"/>
            <a:ext cx="75420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2041" y="6659484"/>
            <a:ext cx="50965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808" y="6659484"/>
            <a:ext cx="56514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D0D22FC-781D-45AF-83E5-0E660F1F1D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0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txStyles>
    <p:titleStyle>
      <a:lvl1pPr algn="l" defTabSz="503972" rtl="0" eaLnBrk="1" latinLnBrk="0" hangingPunct="1">
        <a:spcBef>
          <a:spcPct val="0"/>
        </a:spcBef>
        <a:buNone/>
        <a:defRPr sz="3968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8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6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9929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6390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67872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-1408113"/>
            <a:ext cx="9072563" cy="4324261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  <a:spAutoFit/>
          </a:bodyPr>
          <a:lstStyle/>
          <a:p>
            <a:pPr eaLnBrk="1">
              <a:buFont typeface="StarSymbol"/>
              <a:buNone/>
            </a:pPr>
            <a:r>
              <a:rPr sz="5500" dirty="0" smtClean="0">
                <a:solidFill>
                  <a:srgbClr val="000000"/>
                </a:solidFill>
                <a:latin typeface="Liberation Sans"/>
              </a:rPr>
              <a:t/>
            </a:r>
            <a:br>
              <a:rPr sz="5500" dirty="0" smtClean="0">
                <a:solidFill>
                  <a:srgbClr val="000000"/>
                </a:solidFill>
                <a:latin typeface="Liberation Sans"/>
              </a:rPr>
            </a:br>
            <a:r>
              <a:rPr sz="5500" dirty="0" smtClean="0">
                <a:solidFill>
                  <a:srgbClr val="000000"/>
                </a:solidFill>
                <a:latin typeface="Liberation Sans"/>
              </a:rPr>
              <a:t/>
            </a:r>
            <a:br>
              <a:rPr sz="5500" dirty="0" smtClean="0">
                <a:solidFill>
                  <a:srgbClr val="000000"/>
                </a:solidFill>
                <a:latin typeface="Liberation Sans"/>
              </a:rPr>
            </a:br>
            <a:r>
              <a:rPr lang="ru-RU" sz="5500" dirty="0" smtClean="0">
                <a:solidFill>
                  <a:srgbClr val="000000"/>
                </a:solidFill>
                <a:latin typeface="Liberation Sans"/>
              </a:rPr>
              <a:t>Проект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/>
            </a:r>
            <a:br>
              <a:rPr sz="5500" dirty="0" smtClean="0">
                <a:solidFill>
                  <a:srgbClr val="000000"/>
                </a:solidFill>
                <a:latin typeface="Liberation Sans"/>
              </a:rPr>
            </a:br>
            <a:r>
              <a:rPr sz="5500" dirty="0" smtClean="0">
                <a:solidFill>
                  <a:srgbClr val="000000"/>
                </a:solidFill>
                <a:latin typeface="Liberation Sans"/>
              </a:rPr>
              <a:t>«</a:t>
            </a: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Мой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 </a:t>
            </a:r>
            <a:r>
              <a:rPr lang="ru-RU" sz="5500" dirty="0" err="1" smtClean="0">
                <a:solidFill>
                  <a:srgbClr val="000000"/>
                </a:solidFill>
                <a:latin typeface="Liberation Sans"/>
              </a:rPr>
              <a:t>го</a:t>
            </a: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ро</a:t>
            </a:r>
            <a:r>
              <a:rPr lang="ru-RU" sz="5500" smtClean="0">
                <a:solidFill>
                  <a:srgbClr val="000000"/>
                </a:solidFill>
                <a:latin typeface="Liberation Sans"/>
              </a:rPr>
              <a:t>д</a:t>
            </a:r>
            <a:r>
              <a:rPr sz="5500" smtClean="0">
                <a:solidFill>
                  <a:srgbClr val="000000"/>
                </a:solidFill>
                <a:latin typeface="Liberation Sans"/>
              </a:rPr>
              <a:t>».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/>
            </a:r>
            <a:br>
              <a:rPr sz="5500" dirty="0" smtClean="0">
                <a:solidFill>
                  <a:srgbClr val="000000"/>
                </a:solidFill>
                <a:latin typeface="Liberation Sans"/>
              </a:rPr>
            </a:br>
            <a:endParaRPr sz="5500" dirty="0" smtClean="0">
              <a:solidFill>
                <a:srgbClr val="000000"/>
              </a:solidFill>
              <a:latin typeface="Liberation Sans"/>
            </a:endParaRPr>
          </a:p>
        </p:txBody>
      </p:sp>
      <p:pic>
        <p:nvPicPr>
          <p:cNvPr id="3075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01" y="3081734"/>
            <a:ext cx="2119313" cy="2090738"/>
          </a:xfrm>
        </p:spPr>
      </p:pic>
      <p:pic>
        <p:nvPicPr>
          <p:cNvPr id="3076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8100" y="4980781"/>
            <a:ext cx="2852738" cy="2092325"/>
          </a:xfrm>
        </p:spPr>
      </p:pic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5616376" y="5694710"/>
            <a:ext cx="2448273" cy="1368152"/>
          </a:xfrm>
        </p:spPr>
        <p:txBody>
          <a:bodyPr>
            <a:normAutofit fontScale="250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None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630"/>
              </a:spcAft>
              <a:buSzPct val="45000"/>
              <a:buFont typeface="StarSymbol"/>
              <a:buChar char="●"/>
              <a:defRPr lang="ru-RU" sz="405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219"/>
              </a:spcAft>
              <a:buSzPct val="75000"/>
              <a:buFont typeface="StarSymbol"/>
              <a:buChar char="–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811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403"/>
              </a:spcAft>
              <a:buSzPct val="75000"/>
              <a:buFont typeface="StarSymbol"/>
              <a:buChar char="–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algn="just" eaLnBrk="1" fontAlgn="auto">
              <a:lnSpc>
                <a:spcPct val="120000"/>
              </a:lnSpc>
              <a:buFont typeface="StarSymbol"/>
              <a:buNone/>
              <a:defRPr/>
            </a:pPr>
            <a:r>
              <a:rPr lang="ru-RU"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Выполнен</a:t>
            </a:r>
            <a:endParaRPr sz="3200" dirty="0" smtClean="0">
              <a:solidFill>
                <a:sysClr val="windowText" lastClr="0000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3200" dirty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в</a:t>
            </a:r>
            <a:r>
              <a:rPr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оспитателем </a:t>
            </a:r>
            <a:r>
              <a:rPr lang="ru-RU"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 категории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группы "</a:t>
            </a:r>
            <a:r>
              <a:rPr lang="ru-RU"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Солнышко</a:t>
            </a:r>
            <a:r>
              <a:rPr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", г. Сарова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sz="3200" dirty="0" err="1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Копалкиной</a:t>
            </a:r>
            <a:r>
              <a:rPr sz="3200" dirty="0" smtClean="0">
                <a:solidFill>
                  <a:sysClr val="windowText" lastClr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О.С.</a:t>
            </a:r>
          </a:p>
        </p:txBody>
      </p:sp>
      <p:pic>
        <p:nvPicPr>
          <p:cNvPr id="3078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83573" y="3373955"/>
            <a:ext cx="246697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0" y="0"/>
            <a:ext cx="100806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0000"/>
                </a:solidFill>
                <a:latin typeface="Liberation Sans"/>
              </a:rPr>
              <a:t>Работа детей с экспонатами </a:t>
            </a:r>
          </a:p>
          <a:p>
            <a:r>
              <a:rPr lang="ru-RU" sz="5400" dirty="0" smtClean="0">
                <a:solidFill>
                  <a:srgbClr val="000000"/>
                </a:solidFill>
                <a:latin typeface="Liberation Sans"/>
              </a:rPr>
              <a:t>мини – музея «Мой </a:t>
            </a:r>
            <a:r>
              <a:rPr lang="ru-RU" sz="5400" dirty="0">
                <a:solidFill>
                  <a:srgbClr val="000000"/>
                </a:solidFill>
                <a:latin typeface="Liberation Sans"/>
              </a:rPr>
              <a:t>Саров»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00" y="4499917"/>
            <a:ext cx="3492388" cy="2619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4" y="1979637"/>
            <a:ext cx="355239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8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1043533"/>
            <a:ext cx="2735528" cy="2051646"/>
          </a:xfrm>
          <a:prstGeom prst="rect">
            <a:avLst/>
          </a:prstGeom>
        </p:spPr>
      </p:pic>
      <p:pic>
        <p:nvPicPr>
          <p:cNvPr id="1027" name="Picture 3" descr="F:\P10204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248" y="1043533"/>
            <a:ext cx="2738827" cy="2054003"/>
          </a:xfrm>
          <a:prstGeom prst="rect">
            <a:avLst/>
          </a:prstGeom>
          <a:noFill/>
        </p:spPr>
      </p:pic>
      <p:pic>
        <p:nvPicPr>
          <p:cNvPr id="1029" name="Picture 5" descr="F:\снимки с айфона 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264" y="3779837"/>
            <a:ext cx="3119571" cy="2339678"/>
          </a:xfrm>
          <a:prstGeom prst="rect">
            <a:avLst/>
          </a:prstGeom>
          <a:noFill/>
        </p:spPr>
      </p:pic>
      <p:pic>
        <p:nvPicPr>
          <p:cNvPr id="1030" name="Picture 6" descr="F:\снимки с айфона 3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9912" y="3347789"/>
            <a:ext cx="2888884" cy="385184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1760" y="179437"/>
            <a:ext cx="9072563" cy="1274763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5039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tarSymbol"/>
              <a:buNone/>
              <a:tabLst/>
              <a:defRPr/>
            </a:pPr>
            <a:r>
              <a:rPr lang="ru-RU" sz="5400" dirty="0" smtClean="0">
                <a:solidFill>
                  <a:srgbClr val="000000"/>
                </a:solidFill>
                <a:latin typeface="Liberation Sans"/>
                <a:ea typeface="+mj-ea"/>
                <a:cs typeface="+mj-cs"/>
              </a:rPr>
              <a:t>Изучения города </a:t>
            </a:r>
            <a:r>
              <a:rPr lang="ru-RU" sz="5400" dirty="0" err="1" smtClean="0">
                <a:solidFill>
                  <a:srgbClr val="000000"/>
                </a:solidFill>
                <a:latin typeface="Liberation Sans"/>
                <a:ea typeface="+mj-ea"/>
                <a:cs typeface="+mj-cs"/>
              </a:rPr>
              <a:t>Сарова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iberation Sans"/>
              <a:ea typeface="+mj-ea"/>
              <a:cs typeface="+mj-cs"/>
            </a:endParaRPr>
          </a:p>
          <a:p>
            <a:pPr marL="0" marR="0" lvl="0" indent="0" algn="l" defTabSz="5039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tarSymbol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 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5316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снимки с айфона 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784" y="2051645"/>
            <a:ext cx="3168352" cy="237626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71760" y="179437"/>
            <a:ext cx="9072563" cy="1274763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5039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tarSymbol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Наш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 поход в 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музеи</a:t>
            </a:r>
          </a:p>
          <a:p>
            <a:pPr marL="0" marR="0" lvl="0" indent="0" algn="l" defTabSz="5039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tarSymbol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 </a:t>
            </a:r>
            <a:r>
              <a:rPr kumimoji="0" lang="ru-RU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Сарова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iberation Sans"/>
                <a:ea typeface="+mj-ea"/>
                <a:cs typeface="+mj-cs"/>
              </a:rPr>
              <a:t> </a:t>
            </a:r>
          </a:p>
        </p:txBody>
      </p:sp>
      <p:pic>
        <p:nvPicPr>
          <p:cNvPr id="2050" name="Picture 2" descr="F:\снимки с айфона 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176" y="1763613"/>
            <a:ext cx="3215582" cy="2411686"/>
          </a:xfrm>
          <a:prstGeom prst="rect">
            <a:avLst/>
          </a:prstGeom>
          <a:noFill/>
        </p:spPr>
      </p:pic>
      <p:pic>
        <p:nvPicPr>
          <p:cNvPr id="2051" name="Picture 3" descr="F:\снимки с айфона 4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2240" y="4499917"/>
            <a:ext cx="3360373" cy="2520280"/>
          </a:xfrm>
          <a:prstGeom prst="rect">
            <a:avLst/>
          </a:prstGeom>
          <a:noFill/>
        </p:spPr>
      </p:pic>
      <p:pic>
        <p:nvPicPr>
          <p:cNvPr id="2052" name="Picture 4" descr="F:\снимки с айфона 4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808" y="4715941"/>
            <a:ext cx="3455608" cy="2591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одзаголовок 2"/>
          <p:cNvSpPr txBox="1">
            <a:spLocks noGrp="1"/>
          </p:cNvSpPr>
          <p:nvPr>
            <p:ph type="subTitle" idx="4294967295"/>
          </p:nvPr>
        </p:nvSpPr>
        <p:spPr bwMode="auto">
          <a:xfrm>
            <a:off x="0" y="1768475"/>
            <a:ext cx="9072563" cy="4384675"/>
          </a:xfrm>
          <a:noFill/>
        </p:spPr>
        <p:txBody>
          <a:bodyPr vert="horz" wrap="square" numCol="1" anchor="ctr" anchorCtr="0" compatLnSpc="1">
            <a:prstTxWarp prst="textNoShape">
              <a:avLst/>
            </a:prstTxWarp>
          </a:bodyPr>
          <a:lstStyle/>
          <a:p>
            <a:pPr marL="0" indent="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lang="ru-RU" sz="54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До </a:t>
            </a:r>
            <a:r>
              <a:rPr lang="ru-RU" sz="540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новых встреч</a:t>
            </a:r>
            <a:r>
              <a:rPr sz="540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!</a:t>
            </a:r>
            <a:endParaRPr sz="54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301625"/>
            <a:ext cx="9072563" cy="1262063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</a:pP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Родной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 </a:t>
            </a: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город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 — </a:t>
            </a: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Саров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!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59792" y="1187549"/>
            <a:ext cx="4427538" cy="4384675"/>
          </a:xfrm>
        </p:spPr>
        <p:txBody>
          <a:bodyPr>
            <a:noAutofit/>
          </a:bodyPr>
          <a:lstStyle>
            <a:def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None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630"/>
              </a:spcAft>
              <a:buSzPct val="45000"/>
              <a:buFont typeface="StarSymbol"/>
              <a:buChar char="●"/>
              <a:defRPr lang="ru-RU" sz="405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219"/>
              </a:spcAft>
              <a:buSzPct val="75000"/>
              <a:buFont typeface="StarSymbol"/>
              <a:buChar char="–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811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403"/>
              </a:spcAft>
              <a:buSzPct val="75000"/>
              <a:buFont typeface="StarSymbol"/>
              <a:buChar char="–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«</a:t>
            </a:r>
            <a:r>
              <a:rPr sz="1400" dirty="0" err="1" smtClean="0">
                <a:solidFill>
                  <a:sysClr val="windowText" lastClr="000000"/>
                </a:solidFill>
              </a:rPr>
              <a:t>Средь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могучих</a:t>
            </a:r>
            <a:r>
              <a:rPr sz="1400" dirty="0" smtClean="0">
                <a:solidFill>
                  <a:sysClr val="windowText" lastClr="000000"/>
                </a:solidFill>
              </a:rPr>
              <a:t>, </a:t>
            </a:r>
            <a:r>
              <a:rPr sz="1400" dirty="0" err="1" smtClean="0">
                <a:solidFill>
                  <a:sysClr val="windowText" lastClr="000000"/>
                </a:solidFill>
              </a:rPr>
              <a:t>тенистых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лесов</a:t>
            </a:r>
            <a:endParaRPr sz="1400" dirty="0" smtClean="0">
              <a:solidFill>
                <a:sysClr val="windowText" lastClr="000000"/>
              </a:solidFill>
            </a:endParaRP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Вырос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город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любимый</a:t>
            </a:r>
            <a:r>
              <a:rPr sz="1400" dirty="0" smtClean="0">
                <a:solidFill>
                  <a:sysClr val="windowText" lastClr="000000"/>
                </a:solidFill>
              </a:rPr>
              <a:t> – </a:t>
            </a:r>
            <a:r>
              <a:rPr sz="1400" dirty="0" err="1" smtClean="0">
                <a:solidFill>
                  <a:sysClr val="windowText" lastClr="000000"/>
                </a:solidFill>
              </a:rPr>
              <a:t>Саров</a:t>
            </a:r>
            <a:r>
              <a:rPr sz="1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Я </a:t>
            </a:r>
            <a:r>
              <a:rPr sz="1400" dirty="0" err="1" smtClean="0">
                <a:solidFill>
                  <a:sysClr val="windowText" lastClr="000000"/>
                </a:solidFill>
              </a:rPr>
              <a:t>любуюсь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его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красотой</a:t>
            </a:r>
            <a:endParaRPr sz="1400" dirty="0" smtClean="0">
              <a:solidFill>
                <a:sysClr val="windowText" lastClr="000000"/>
              </a:solidFill>
            </a:endParaRP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Ранним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утром</a:t>
            </a:r>
            <a:r>
              <a:rPr sz="1400" dirty="0" smtClean="0">
                <a:solidFill>
                  <a:sysClr val="windowText" lastClr="000000"/>
                </a:solidFill>
              </a:rPr>
              <a:t>, </a:t>
            </a:r>
            <a:r>
              <a:rPr sz="1400" dirty="0" err="1" smtClean="0">
                <a:solidFill>
                  <a:sysClr val="windowText" lastClr="000000"/>
                </a:solidFill>
              </a:rPr>
              <a:t>вечерней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порой</a:t>
            </a:r>
            <a:r>
              <a:rPr sz="1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Здесь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живут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садоводы</a:t>
            </a:r>
            <a:r>
              <a:rPr sz="1400" dirty="0" smtClean="0">
                <a:solidFill>
                  <a:sysClr val="windowText" lastClr="000000"/>
                </a:solidFill>
              </a:rPr>
              <a:t> и </a:t>
            </a:r>
            <a:r>
              <a:rPr sz="1400" dirty="0" err="1" smtClean="0">
                <a:solidFill>
                  <a:sysClr val="windowText" lastClr="000000"/>
                </a:solidFill>
              </a:rPr>
              <a:t>физики</a:t>
            </a:r>
            <a:r>
              <a:rPr sz="1400" dirty="0" smtClean="0">
                <a:solidFill>
                  <a:sysClr val="windowText" lastClr="000000"/>
                </a:solidFill>
              </a:rPr>
              <a:t>,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Здесь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живут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математики-лирики</a:t>
            </a:r>
            <a:r>
              <a:rPr sz="1400" dirty="0" smtClean="0">
                <a:solidFill>
                  <a:sysClr val="windowText" lastClr="000000"/>
                </a:solidFill>
              </a:rPr>
              <a:t>,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В </a:t>
            </a:r>
            <a:r>
              <a:rPr sz="1400" dirty="0" err="1" smtClean="0">
                <a:solidFill>
                  <a:sysClr val="windowText" lastClr="000000"/>
                </a:solidFill>
              </a:rPr>
              <a:t>своих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песнях</a:t>
            </a:r>
            <a:r>
              <a:rPr sz="1400" dirty="0" smtClean="0">
                <a:solidFill>
                  <a:sysClr val="windowText" lastClr="000000"/>
                </a:solidFill>
              </a:rPr>
              <a:t>, </a:t>
            </a:r>
            <a:r>
              <a:rPr sz="1400" dirty="0" err="1" smtClean="0">
                <a:solidFill>
                  <a:sysClr val="windowText" lastClr="000000"/>
                </a:solidFill>
              </a:rPr>
              <a:t>стихах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вновь</a:t>
            </a:r>
            <a:r>
              <a:rPr sz="1400" dirty="0" smtClean="0">
                <a:solidFill>
                  <a:sysClr val="windowText" lastClr="000000"/>
                </a:solidFill>
              </a:rPr>
              <a:t> и </a:t>
            </a:r>
            <a:r>
              <a:rPr sz="1400" dirty="0" err="1" smtClean="0">
                <a:solidFill>
                  <a:sysClr val="windowText" lastClr="000000"/>
                </a:solidFill>
              </a:rPr>
              <a:t>вновь</a:t>
            </a:r>
            <a:endParaRPr sz="1400" dirty="0" smtClean="0">
              <a:solidFill>
                <a:sysClr val="windowText" lastClr="000000"/>
              </a:solidFill>
            </a:endParaRP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Воспевают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любимый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Саров</a:t>
            </a:r>
            <a:r>
              <a:rPr sz="1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Ты</a:t>
            </a:r>
            <a:r>
              <a:rPr sz="1400" dirty="0" smtClean="0">
                <a:solidFill>
                  <a:sysClr val="windowText" lastClr="000000"/>
                </a:solidFill>
              </a:rPr>
              <a:t>, </a:t>
            </a:r>
            <a:r>
              <a:rPr sz="1400" dirty="0" err="1" smtClean="0">
                <a:solidFill>
                  <a:sysClr val="windowText" lastClr="000000"/>
                </a:solidFill>
              </a:rPr>
              <a:t>мой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город</a:t>
            </a:r>
            <a:r>
              <a:rPr sz="1400" dirty="0" smtClean="0">
                <a:solidFill>
                  <a:sysClr val="windowText" lastClr="000000"/>
                </a:solidFill>
              </a:rPr>
              <a:t>, </a:t>
            </a:r>
            <a:r>
              <a:rPr sz="1400" dirty="0" err="1" smtClean="0">
                <a:solidFill>
                  <a:sysClr val="windowText" lastClr="000000"/>
                </a:solidFill>
              </a:rPr>
              <a:t>легендой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овеян</a:t>
            </a:r>
            <a:r>
              <a:rPr sz="1400" dirty="0" smtClean="0">
                <a:solidFill>
                  <a:sysClr val="windowText" lastClr="000000"/>
                </a:solidFill>
              </a:rPr>
              <a:t>,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В </a:t>
            </a:r>
            <a:r>
              <a:rPr sz="1400" dirty="0" err="1" smtClean="0">
                <a:solidFill>
                  <a:sysClr val="windowText" lastClr="000000"/>
                </a:solidFill>
              </a:rPr>
              <a:t>родниках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здесь</a:t>
            </a:r>
            <a:r>
              <a:rPr sz="1400" dirty="0" smtClean="0">
                <a:solidFill>
                  <a:sysClr val="windowText" lastClr="000000"/>
                </a:solidFill>
              </a:rPr>
              <a:t> – </a:t>
            </a:r>
            <a:r>
              <a:rPr sz="1400" dirty="0" err="1" smtClean="0">
                <a:solidFill>
                  <a:sysClr val="windowText" lastClr="000000"/>
                </a:solidFill>
              </a:rPr>
              <a:t>святая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вода</a:t>
            </a:r>
            <a:r>
              <a:rPr sz="1400" dirty="0" smtClean="0">
                <a:solidFill>
                  <a:sysClr val="windowText" lastClr="000000"/>
                </a:solidFill>
              </a:rPr>
              <a:t>,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И </a:t>
            </a:r>
            <a:r>
              <a:rPr sz="1400" dirty="0" err="1" smtClean="0">
                <a:solidFill>
                  <a:sysClr val="windowText" lastClr="000000"/>
                </a:solidFill>
              </a:rPr>
              <a:t>нас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всех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от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беды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охраняет</a:t>
            </a:r>
            <a:endParaRPr sz="1400" dirty="0" smtClean="0">
              <a:solidFill>
                <a:sysClr val="windowText" lastClr="000000"/>
              </a:solidFill>
            </a:endParaRPr>
          </a:p>
          <a:p>
            <a:pPr eaLnBrk="1" fontAlgn="auto">
              <a:buFont typeface="StarSymbol"/>
              <a:buNone/>
              <a:defRPr/>
            </a:pPr>
            <a:r>
              <a:rPr sz="1400" dirty="0" err="1" smtClean="0">
                <a:solidFill>
                  <a:sysClr val="windowText" lastClr="000000"/>
                </a:solidFill>
              </a:rPr>
              <a:t>Серафим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преподобный</a:t>
            </a:r>
            <a:r>
              <a:rPr sz="1400" dirty="0" smtClean="0">
                <a:solidFill>
                  <a:sysClr val="windowText" lastClr="000000"/>
                </a:solidFill>
              </a:rPr>
              <a:t> </a:t>
            </a:r>
            <a:r>
              <a:rPr sz="1400" dirty="0" err="1" smtClean="0">
                <a:solidFill>
                  <a:sysClr val="windowText" lastClr="000000"/>
                </a:solidFill>
              </a:rPr>
              <a:t>всегда</a:t>
            </a:r>
            <a:r>
              <a:rPr sz="1400" dirty="0" smtClean="0">
                <a:solidFill>
                  <a:sysClr val="windowText" lastClr="000000"/>
                </a:solidFill>
              </a:rPr>
              <a:t>.»</a:t>
            </a:r>
          </a:p>
          <a:p>
            <a:pPr eaLnBrk="1" fontAlgn="auto">
              <a:buFont typeface="StarSymbol"/>
              <a:buNone/>
              <a:defRPr/>
            </a:pPr>
            <a:r>
              <a:rPr sz="1400" dirty="0" smtClean="0">
                <a:solidFill>
                  <a:sysClr val="windowText" lastClr="000000"/>
                </a:solidFill>
              </a:rPr>
              <a:t>                        А. И. </a:t>
            </a:r>
            <a:r>
              <a:rPr sz="1400" dirty="0" err="1" smtClean="0">
                <a:solidFill>
                  <a:sysClr val="windowText" lastClr="000000"/>
                </a:solidFill>
              </a:rPr>
              <a:t>Почекунина</a:t>
            </a:r>
            <a:endParaRPr sz="14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4100" name="Рисунок 3"/>
          <p:cNvSpPr>
            <a:spLocks noChangeAspect="1"/>
          </p:cNvSpPr>
          <p:nvPr/>
        </p:nvSpPr>
        <p:spPr bwMode="auto">
          <a:xfrm>
            <a:off x="6408738" y="4679950"/>
            <a:ext cx="17129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1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200" y="2437959"/>
            <a:ext cx="4046304" cy="26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01625"/>
            <a:ext cx="9072563" cy="126206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340" smtClean="0">
                <a:solidFill>
                  <a:sysClr val="windowText" lastClr="000000"/>
                </a:solidFill>
              </a:rPr>
              <a:t>Участники проекта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87784" y="1449338"/>
            <a:ext cx="9072563" cy="438467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None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630"/>
              </a:spcAft>
              <a:buSzPct val="45000"/>
              <a:buFont typeface="StarSymbol"/>
              <a:buChar char="●"/>
              <a:defRPr lang="ru-RU" sz="405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219"/>
              </a:spcAft>
              <a:buSzPct val="75000"/>
              <a:buFont typeface="StarSymbol"/>
              <a:buChar char="–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811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403"/>
              </a:spcAft>
              <a:buSzPct val="75000"/>
              <a:buFont typeface="StarSymbol"/>
              <a:buChar char="–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eaLnBrk="1" fontAlgn="auto">
              <a:defRPr/>
            </a:pPr>
            <a:r>
              <a:rPr sz="3200" dirty="0" err="1" smtClean="0">
                <a:solidFill>
                  <a:sysClr val="windowText" lastClr="000000"/>
                </a:solidFill>
              </a:rPr>
              <a:t>Воспитатели</a:t>
            </a:r>
            <a:endParaRPr sz="3200" dirty="0" smtClean="0">
              <a:solidFill>
                <a:sysClr val="windowText" lastClr="000000"/>
              </a:solidFill>
            </a:endParaRPr>
          </a:p>
          <a:p>
            <a:pPr algn="ctr" eaLnBrk="1" fontAlgn="auto"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algn="ctr" eaLnBrk="1" fontAlgn="auto">
              <a:defRPr/>
            </a:pPr>
            <a:r>
              <a:rPr sz="3200" dirty="0" err="1" smtClean="0">
                <a:solidFill>
                  <a:sysClr val="windowText" lastClr="000000"/>
                </a:solidFill>
              </a:rPr>
              <a:t>Дети</a:t>
            </a:r>
            <a:endParaRPr sz="3200" dirty="0" smtClean="0">
              <a:solidFill>
                <a:sysClr val="windowText" lastClr="000000"/>
              </a:solidFill>
            </a:endParaRPr>
          </a:p>
          <a:p>
            <a:pPr algn="ctr" eaLnBrk="1" fontAlgn="auto"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eaLnBrk="1" fontAlgn="auto">
              <a:defRPr/>
            </a:pPr>
            <a:r>
              <a:rPr sz="3200" dirty="0" err="1" smtClean="0">
                <a:solidFill>
                  <a:sysClr val="windowText" lastClr="000000"/>
                </a:solidFill>
              </a:rPr>
              <a:t>Родители</a:t>
            </a:r>
            <a:endParaRPr sz="3200" dirty="0" smtClean="0">
              <a:solidFill>
                <a:sysClr val="windowText" lastClr="000000"/>
              </a:solidFill>
            </a:endParaRPr>
          </a:p>
          <a:p>
            <a:pPr algn="ctr" eaLnBrk="1" fontAlgn="auto">
              <a:defRPr/>
            </a:pPr>
            <a:endParaRPr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12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912" y="2942406"/>
            <a:ext cx="21590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8184" y="1407966"/>
            <a:ext cx="229235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6377" y="4787949"/>
            <a:ext cx="2159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301625"/>
            <a:ext cx="9072563" cy="1262063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  <a:spAutoFit/>
          </a:bodyPr>
          <a:lstStyle/>
          <a:p>
            <a:pPr eaLnBrk="1">
              <a:buFont typeface="StarSymbol"/>
              <a:buNone/>
            </a:pPr>
            <a:r>
              <a:rPr sz="5500" smtClean="0">
                <a:solidFill>
                  <a:srgbClr val="000000"/>
                </a:solidFill>
                <a:latin typeface="Liberation Sans"/>
              </a:rPr>
              <a:t>Цель проекта: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9072563" cy="438467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None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630"/>
              </a:spcAft>
              <a:buSzPct val="45000"/>
              <a:buFont typeface="StarSymbol"/>
              <a:buChar char="●"/>
              <a:defRPr lang="ru-RU" sz="405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219"/>
              </a:spcAft>
              <a:buSzPct val="75000"/>
              <a:buFont typeface="StarSymbol"/>
              <a:buChar char="–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811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403"/>
              </a:spcAft>
              <a:buSzPct val="75000"/>
              <a:buFont typeface="StarSymbol"/>
              <a:buChar char="–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eaLnBrk="1" fontAlgn="auto">
              <a:defRPr/>
            </a:pPr>
            <a:r>
              <a:rPr dirty="0" err="1" smtClean="0">
                <a:solidFill>
                  <a:sysClr val="windowText" lastClr="000000"/>
                </a:solidFill>
              </a:rPr>
              <a:t>Ознакомление</a:t>
            </a:r>
            <a:r>
              <a:rPr dirty="0" smtClean="0">
                <a:solidFill>
                  <a:sysClr val="windowText" lastClr="000000"/>
                </a:solidFill>
              </a:rPr>
              <a:t> </a:t>
            </a:r>
            <a:r>
              <a:rPr dirty="0" err="1" smtClean="0">
                <a:solidFill>
                  <a:sysClr val="windowText" lastClr="000000"/>
                </a:solidFill>
              </a:rPr>
              <a:t>детей</a:t>
            </a:r>
            <a:r>
              <a:rPr dirty="0" smtClean="0">
                <a:solidFill>
                  <a:sysClr val="windowText" lastClr="000000"/>
                </a:solidFill>
              </a:rPr>
              <a:t> с </a:t>
            </a:r>
            <a:r>
              <a:rPr dirty="0" err="1" smtClean="0">
                <a:solidFill>
                  <a:sysClr val="windowText" lastClr="000000"/>
                </a:solidFill>
              </a:rPr>
              <a:t>историей</a:t>
            </a:r>
            <a:r>
              <a:rPr dirty="0" smtClean="0">
                <a:solidFill>
                  <a:sysClr val="windowText" lastClr="000000"/>
                </a:solidFill>
              </a:rPr>
              <a:t> </a:t>
            </a:r>
            <a:r>
              <a:rPr dirty="0" err="1" smtClean="0">
                <a:solidFill>
                  <a:sysClr val="windowText" lastClr="000000"/>
                </a:solidFill>
              </a:rPr>
              <a:t>родного</a:t>
            </a:r>
            <a:r>
              <a:rPr dirty="0" smtClean="0">
                <a:solidFill>
                  <a:sysClr val="windowText" lastClr="000000"/>
                </a:solidFill>
              </a:rPr>
              <a:t> </a:t>
            </a:r>
            <a:r>
              <a:rPr dirty="0" err="1" smtClean="0">
                <a:solidFill>
                  <a:sysClr val="windowText" lastClr="000000"/>
                </a:solidFill>
              </a:rPr>
              <a:t>города</a:t>
            </a:r>
            <a:r>
              <a:rPr dirty="0" smtClean="0">
                <a:solidFill>
                  <a:sysClr val="windowText" lastClr="000000"/>
                </a:solidFill>
              </a:rPr>
              <a:t> и </a:t>
            </a:r>
          </a:p>
          <a:p>
            <a:pPr eaLnBrk="1" fontAlgn="auto">
              <a:buNone/>
              <a:defRPr/>
            </a:pPr>
            <a:r>
              <a:rPr lang="ru-RU" dirty="0" smtClean="0">
                <a:solidFill>
                  <a:sysClr val="windowText" lastClr="000000"/>
                </a:solidFill>
              </a:rPr>
              <a:t>  </a:t>
            </a:r>
            <a:r>
              <a:rPr dirty="0" smtClean="0">
                <a:solidFill>
                  <a:sysClr val="windowText" lastClr="000000"/>
                </a:solidFill>
              </a:rPr>
              <a:t>с </a:t>
            </a:r>
            <a:r>
              <a:rPr dirty="0" err="1" smtClean="0">
                <a:solidFill>
                  <a:sysClr val="windowText" lastClr="000000"/>
                </a:solidFill>
              </a:rPr>
              <a:t>памятно-историческими</a:t>
            </a:r>
            <a:r>
              <a:rPr dirty="0" smtClean="0">
                <a:solidFill>
                  <a:sysClr val="windowText" lastClr="000000"/>
                </a:solidFill>
              </a:rPr>
              <a:t> </a:t>
            </a:r>
            <a:r>
              <a:rPr dirty="0" err="1" smtClean="0">
                <a:solidFill>
                  <a:sysClr val="windowText" lastClr="000000"/>
                </a:solidFill>
              </a:rPr>
              <a:t>местами</a:t>
            </a:r>
            <a:r>
              <a:rPr dirty="0" smtClean="0">
                <a:solidFill>
                  <a:sysClr val="windowText" lastClr="000000"/>
                </a:solidFill>
              </a:rPr>
              <a:t>  г. </a:t>
            </a:r>
            <a:r>
              <a:rPr dirty="0" err="1" smtClean="0">
                <a:solidFill>
                  <a:sysClr val="windowText" lastClr="000000"/>
                </a:solidFill>
              </a:rPr>
              <a:t>Саров</a:t>
            </a:r>
            <a:r>
              <a:rPr dirty="0" smtClean="0">
                <a:solidFill>
                  <a:sysClr val="windowText" lastClr="000000"/>
                </a:solidFill>
              </a:rPr>
              <a:t>.</a:t>
            </a: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2320" y="141767"/>
            <a:ext cx="1323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2080" y="5630062"/>
            <a:ext cx="2220838" cy="167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2360" y="5127322"/>
            <a:ext cx="2149971" cy="157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816" y="5147989"/>
            <a:ext cx="2160513" cy="181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301625"/>
            <a:ext cx="9072563" cy="1262063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</a:pP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Задачи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 </a:t>
            </a:r>
            <a:r>
              <a:rPr sz="5500" dirty="0" err="1" smtClean="0">
                <a:solidFill>
                  <a:srgbClr val="000000"/>
                </a:solidFill>
                <a:latin typeface="Liberation Sans"/>
              </a:rPr>
              <a:t>проекта</a:t>
            </a:r>
            <a:r>
              <a:rPr sz="5500" dirty="0" smtClean="0">
                <a:solidFill>
                  <a:srgbClr val="000000"/>
                </a:solidFill>
                <a:latin typeface="Liberation Sans"/>
              </a:rPr>
              <a:t>:</a:t>
            </a:r>
          </a:p>
        </p:txBody>
      </p:sp>
      <p:sp>
        <p:nvSpPr>
          <p:cNvPr id="7171" name="Текст 2"/>
          <p:cNvSpPr txBox="1">
            <a:spLocks noGrp="1"/>
          </p:cNvSpPr>
          <p:nvPr>
            <p:ph type="body" idx="4294967295"/>
          </p:nvPr>
        </p:nvSpPr>
        <p:spPr bwMode="auto">
          <a:xfrm>
            <a:off x="0" y="1768475"/>
            <a:ext cx="9072563" cy="4384675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431800" indent="-323850" eaLnBrk="1">
              <a:spcBef>
                <a:spcPct val="0"/>
              </a:spcBef>
              <a:spcAft>
                <a:spcPts val="2038"/>
              </a:spcAft>
            </a:pP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Дать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детям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знания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о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родном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городе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,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истории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возникновения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,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его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символикой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.</a:t>
            </a:r>
          </a:p>
          <a:p>
            <a:pPr marL="431800" indent="-323850" eaLnBrk="1">
              <a:spcBef>
                <a:spcPct val="0"/>
              </a:spcBef>
              <a:spcAft>
                <a:spcPts val="2038"/>
              </a:spcAft>
            </a:pP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Формирование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представлений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о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достопримечательностях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и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исторических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местах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Сарова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.</a:t>
            </a:r>
          </a:p>
          <a:p>
            <a:pPr marL="431800" indent="-323850" eaLnBrk="1">
              <a:spcBef>
                <a:spcPct val="0"/>
              </a:spcBef>
              <a:spcAft>
                <a:spcPts val="2038"/>
              </a:spcAft>
            </a:pP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Воспитание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любви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и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уважения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к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родному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городу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,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гордости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его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историческим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32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прошлым</a:t>
            </a:r>
            <a:r>
              <a:rPr sz="32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.</a:t>
            </a:r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0392" y="134938"/>
            <a:ext cx="1323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ru-RU" sz="5500" dirty="0" smtClean="0">
                <a:solidFill>
                  <a:srgbClr val="000000"/>
                </a:solidFill>
                <a:latin typeface="Liberation Sans"/>
              </a:rPr>
              <a:t>Геральдика </a:t>
            </a:r>
            <a:r>
              <a:rPr lang="ru-RU" sz="5500" dirty="0" err="1" smtClean="0">
                <a:solidFill>
                  <a:srgbClr val="000000"/>
                </a:solidFill>
                <a:latin typeface="Liberation Sans"/>
              </a:rPr>
              <a:t>Сарова</a:t>
            </a:r>
            <a:endParaRPr lang="ru-RU" sz="5500" dirty="0" smtClean="0">
              <a:solidFill>
                <a:srgbClr val="000000"/>
              </a:solidFill>
              <a:latin typeface="Liberation Sans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87784" y="1259557"/>
            <a:ext cx="7897156" cy="4104456"/>
          </a:xfrm>
        </p:spPr>
        <p:txBody>
          <a:bodyPr>
            <a:normAutofit fontScale="85000"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None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035"/>
              </a:spcAft>
              <a:buSzPct val="45000"/>
              <a:buFont typeface="StarSymbol"/>
              <a:buChar char="●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630"/>
              </a:spcAft>
              <a:buSzPct val="45000"/>
              <a:buFont typeface="StarSymbol"/>
              <a:buChar char="●"/>
              <a:defRPr lang="ru-RU" sz="405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219"/>
              </a:spcAft>
              <a:buSzPct val="75000"/>
              <a:buFont typeface="StarSymbol"/>
              <a:buChar char="–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811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403"/>
              </a:spcAft>
              <a:buSzPct val="75000"/>
              <a:buFont typeface="StarSymbol"/>
              <a:buChar char="–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403"/>
              </a:spcAft>
              <a:buSzPct val="45000"/>
              <a:buFont typeface="StarSymbol"/>
              <a:buChar char="●"/>
              <a:defRPr lang="ru-RU" sz="29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eaLnBrk="1" fontAlgn="auto">
              <a:buFont typeface="StarSymbol"/>
              <a:buNone/>
              <a:defRPr/>
            </a:pPr>
            <a:r>
              <a:rPr sz="2400" dirty="0" err="1" smtClean="0">
                <a:solidFill>
                  <a:sysClr val="windowText" lastClr="000000"/>
                </a:solidFill>
              </a:rPr>
              <a:t>Относительно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недавно</a:t>
            </a:r>
            <a:r>
              <a:rPr sz="2400" dirty="0" smtClean="0">
                <a:solidFill>
                  <a:sysClr val="windowText" lastClr="000000"/>
                </a:solidFill>
              </a:rPr>
              <a:t>, в 2004 </a:t>
            </a:r>
            <a:r>
              <a:rPr sz="2400" dirty="0" err="1" smtClean="0">
                <a:solidFill>
                  <a:sysClr val="windowText" lastClr="000000"/>
                </a:solidFill>
              </a:rPr>
              <a:t>году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Саров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приобрел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свой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герб</a:t>
            </a:r>
            <a:r>
              <a:rPr sz="2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2400" dirty="0" smtClean="0">
                <a:solidFill>
                  <a:sysClr val="windowText" lastClr="000000"/>
                </a:solidFill>
              </a:rPr>
              <a:t>В </a:t>
            </a:r>
            <a:r>
              <a:rPr sz="2400" dirty="0" err="1" smtClean="0">
                <a:solidFill>
                  <a:sysClr val="windowText" lastClr="000000"/>
                </a:solidFill>
              </a:rPr>
              <a:t>нем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отражены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все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аспекты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города</a:t>
            </a:r>
            <a:r>
              <a:rPr sz="2400" dirty="0" smtClean="0">
                <a:solidFill>
                  <a:sysClr val="windowText" lastClr="000000"/>
                </a:solidFill>
              </a:rPr>
              <a:t>: </a:t>
            </a:r>
            <a:r>
              <a:rPr sz="2400" dirty="0" err="1" smtClean="0">
                <a:solidFill>
                  <a:sysClr val="windowText" lastClr="000000"/>
                </a:solidFill>
              </a:rPr>
              <a:t>герб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состоит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из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трех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частей</a:t>
            </a:r>
            <a:r>
              <a:rPr sz="2400" dirty="0" smtClean="0">
                <a:solidFill>
                  <a:sysClr val="windowText" lastClr="000000"/>
                </a:solidFill>
              </a:rPr>
              <a:t>, </a:t>
            </a:r>
            <a:r>
              <a:rPr sz="2400" dirty="0" err="1" smtClean="0">
                <a:solidFill>
                  <a:sysClr val="windowText" lastClr="000000"/>
                </a:solidFill>
              </a:rPr>
              <a:t>каждая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из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которых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имеет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свой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фон</a:t>
            </a:r>
            <a:r>
              <a:rPr sz="2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2400" dirty="0" err="1" smtClean="0">
                <a:solidFill>
                  <a:sysClr val="windowText" lastClr="000000"/>
                </a:solidFill>
              </a:rPr>
              <a:t>Красный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олень</a:t>
            </a:r>
            <a:r>
              <a:rPr sz="2400" dirty="0" smtClean="0">
                <a:solidFill>
                  <a:sysClr val="windowText" lastClr="000000"/>
                </a:solidFill>
              </a:rPr>
              <a:t> — </a:t>
            </a:r>
            <a:r>
              <a:rPr sz="2400" dirty="0" err="1" smtClean="0">
                <a:solidFill>
                  <a:sysClr val="windowText" lastClr="000000"/>
                </a:solidFill>
              </a:rPr>
              <a:t>символ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Нижнего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Новгорода</a:t>
            </a:r>
            <a:r>
              <a:rPr sz="2400" dirty="0" smtClean="0">
                <a:solidFill>
                  <a:sysClr val="windowText" lastClr="000000"/>
                </a:solidFill>
              </a:rPr>
              <a:t>, </a:t>
            </a:r>
            <a:r>
              <a:rPr sz="2400" dirty="0" err="1" smtClean="0">
                <a:solidFill>
                  <a:sysClr val="windowText" lastClr="000000"/>
                </a:solidFill>
              </a:rPr>
              <a:t>говорит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об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административной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принадлежности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Сарова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Нижегородской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области</a:t>
            </a:r>
            <a:r>
              <a:rPr sz="2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2400" dirty="0" smtClean="0">
                <a:solidFill>
                  <a:sysClr val="windowText" lastClr="000000"/>
                </a:solidFill>
              </a:rPr>
              <a:t>В </a:t>
            </a:r>
            <a:r>
              <a:rPr sz="2400" dirty="0" err="1" smtClean="0">
                <a:solidFill>
                  <a:sysClr val="windowText" lastClr="000000"/>
                </a:solidFill>
              </a:rPr>
              <a:t>правой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нижней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части</a:t>
            </a:r>
            <a:r>
              <a:rPr sz="2400" dirty="0" smtClean="0">
                <a:solidFill>
                  <a:sysClr val="windowText" lastClr="000000"/>
                </a:solidFill>
              </a:rPr>
              <a:t>, </a:t>
            </a:r>
            <a:r>
              <a:rPr sz="2400" dirty="0" err="1" smtClean="0">
                <a:solidFill>
                  <a:sysClr val="windowText" lastClr="000000"/>
                </a:solidFill>
              </a:rPr>
              <a:t>на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зеленом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фоне</a:t>
            </a:r>
            <a:r>
              <a:rPr sz="2400" dirty="0" smtClean="0">
                <a:solidFill>
                  <a:sysClr val="windowText" lastClr="000000"/>
                </a:solidFill>
              </a:rPr>
              <a:t> — </a:t>
            </a:r>
            <a:r>
              <a:rPr sz="2400" dirty="0" err="1" smtClean="0">
                <a:solidFill>
                  <a:sysClr val="windowText" lastClr="000000"/>
                </a:solidFill>
              </a:rPr>
              <a:t>Саровская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колокольня</a:t>
            </a:r>
            <a:r>
              <a:rPr sz="2400" dirty="0" smtClean="0">
                <a:solidFill>
                  <a:sysClr val="windowText" lastClr="000000"/>
                </a:solidFill>
              </a:rPr>
              <a:t>, </a:t>
            </a:r>
            <a:r>
              <a:rPr sz="2400" dirty="0" err="1" smtClean="0">
                <a:solidFill>
                  <a:sysClr val="windowText" lastClr="000000"/>
                </a:solidFill>
              </a:rPr>
              <a:t>являющаяся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неофициальным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символом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города</a:t>
            </a:r>
            <a:r>
              <a:rPr sz="2400" dirty="0" smtClean="0">
                <a:solidFill>
                  <a:sysClr val="windowText" lastClr="000000"/>
                </a:solidFill>
              </a:rPr>
              <a:t>.</a:t>
            </a:r>
          </a:p>
          <a:p>
            <a:pPr eaLnBrk="1" fontAlgn="auto">
              <a:buFont typeface="StarSymbol"/>
              <a:buNone/>
              <a:defRPr/>
            </a:pPr>
            <a:r>
              <a:rPr sz="2400" dirty="0" err="1" smtClean="0">
                <a:solidFill>
                  <a:sysClr val="windowText" lastClr="000000"/>
                </a:solidFill>
              </a:rPr>
              <a:t>Левая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нижняя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часть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герба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рассказывает</a:t>
            </a:r>
            <a:r>
              <a:rPr sz="2400" dirty="0" smtClean="0">
                <a:solidFill>
                  <a:sysClr val="windowText" lastClr="000000"/>
                </a:solidFill>
              </a:rPr>
              <a:t> о </a:t>
            </a:r>
            <a:r>
              <a:rPr sz="2400" dirty="0" err="1" smtClean="0">
                <a:solidFill>
                  <a:sysClr val="windowText" lastClr="000000"/>
                </a:solidFill>
              </a:rPr>
              <a:t>современном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значении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города</a:t>
            </a:r>
            <a:r>
              <a:rPr sz="2400" dirty="0" smtClean="0">
                <a:solidFill>
                  <a:sysClr val="windowText" lastClr="000000"/>
                </a:solidFill>
              </a:rPr>
              <a:t>. </a:t>
            </a:r>
            <a:r>
              <a:rPr sz="2400" dirty="0" err="1" smtClean="0">
                <a:solidFill>
                  <a:sysClr val="windowText" lastClr="000000"/>
                </a:solidFill>
              </a:rPr>
              <a:t>На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красном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фоне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изображено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ядро</a:t>
            </a:r>
            <a:r>
              <a:rPr sz="2400" dirty="0" smtClean="0">
                <a:solidFill>
                  <a:sysClr val="windowText" lastClr="000000"/>
                </a:solidFill>
              </a:rPr>
              <a:t> </a:t>
            </a:r>
            <a:r>
              <a:rPr sz="2400" dirty="0" err="1" smtClean="0">
                <a:solidFill>
                  <a:sysClr val="windowText" lastClr="000000"/>
                </a:solidFill>
              </a:rPr>
              <a:t>атома</a:t>
            </a:r>
            <a:r>
              <a:rPr sz="2400" dirty="0" smtClean="0">
                <a:solidFill>
                  <a:sysClr val="windowText" lastClr="000000"/>
                </a:solidFill>
              </a:rPr>
              <a:t>.</a:t>
            </a:r>
          </a:p>
        </p:txBody>
      </p:sp>
      <p:pic>
        <p:nvPicPr>
          <p:cNvPr id="9220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080" y="5463762"/>
            <a:ext cx="167990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145452"/>
            <a:ext cx="9070975" cy="3277820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  <a:spAutoFit/>
          </a:bodyPr>
          <a:lstStyle/>
          <a:p>
            <a:pPr eaLnBrk="1">
              <a:buFont typeface="StarSymbol"/>
              <a:buNone/>
            </a:pPr>
            <a:r>
              <a:rPr sz="5400" dirty="0" err="1" smtClean="0">
                <a:solidFill>
                  <a:srgbClr val="000000"/>
                </a:solidFill>
                <a:latin typeface="Liberation Sans"/>
              </a:rPr>
              <a:t>Некоторые</a:t>
            </a:r>
            <a:r>
              <a:rPr lang="ru-RU" sz="5400" dirty="0">
                <a:solidFill>
                  <a:srgbClr val="000000"/>
                </a:solidFill>
                <a:latin typeface="Liberation Sans"/>
              </a:rPr>
              <a:t> </a:t>
            </a:r>
            <a:r>
              <a:rPr sz="5400" dirty="0" err="1" smtClean="0">
                <a:solidFill>
                  <a:srgbClr val="000000"/>
                </a:solidFill>
                <a:latin typeface="Liberation Sans"/>
              </a:rPr>
              <a:t>достопримечательности</a:t>
            </a:r>
            <a:r>
              <a:rPr sz="5400" dirty="0" smtClean="0">
                <a:solidFill>
                  <a:srgbClr val="000000"/>
                </a:solidFill>
                <a:latin typeface="Liberation Sans"/>
              </a:rPr>
              <a:t> </a:t>
            </a:r>
            <a:r>
              <a:rPr sz="5400" dirty="0" err="1" smtClean="0">
                <a:solidFill>
                  <a:srgbClr val="000000"/>
                </a:solidFill>
                <a:latin typeface="Liberation Sans"/>
              </a:rPr>
              <a:t>Сарова</a:t>
            </a:r>
            <a:r>
              <a:rPr sz="4500" dirty="0" smtClean="0">
                <a:solidFill>
                  <a:srgbClr val="000000"/>
                </a:solidFill>
                <a:latin typeface="Liberation Sans"/>
              </a:rPr>
              <a:t/>
            </a:r>
            <a:br>
              <a:rPr sz="4500" dirty="0" smtClean="0">
                <a:solidFill>
                  <a:srgbClr val="000000"/>
                </a:solidFill>
                <a:latin typeface="Liberation Sans"/>
              </a:rPr>
            </a:br>
            <a:endParaRPr sz="4500" dirty="0" smtClean="0">
              <a:solidFill>
                <a:srgbClr val="000000"/>
              </a:solidFill>
              <a:latin typeface="Liberation Sans"/>
            </a:endParaRPr>
          </a:p>
        </p:txBody>
      </p:sp>
      <p:pic>
        <p:nvPicPr>
          <p:cNvPr id="10248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5828" y="2015370"/>
            <a:ext cx="24193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4961" y="4155480"/>
            <a:ext cx="1426387" cy="217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7395" y="5940288"/>
            <a:ext cx="2599138" cy="13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1838" y="4591126"/>
            <a:ext cx="2172763" cy="120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Рисунок 1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67904" y="5949262"/>
            <a:ext cx="1450082" cy="148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Рисунок 1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351" y="4121651"/>
            <a:ext cx="1368152" cy="177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Рисунок 13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91339" y="2080184"/>
            <a:ext cx="13468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Рисунок 14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35487" y="4155480"/>
            <a:ext cx="2078626" cy="168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Рисунок 15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1838" y="2790130"/>
            <a:ext cx="2274712" cy="1547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0" y="301625"/>
            <a:ext cx="9072563" cy="1262063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  <a:normAutofit/>
          </a:bodyPr>
          <a:lstStyle/>
          <a:p>
            <a:pPr eaLnBrk="1">
              <a:buFont typeface="StarSymbol"/>
              <a:buNone/>
            </a:pPr>
            <a:r>
              <a:rPr sz="5400" dirty="0" err="1" smtClean="0">
                <a:solidFill>
                  <a:srgbClr val="000000"/>
                </a:solidFill>
                <a:latin typeface="Liberation Sans"/>
              </a:rPr>
              <a:t>Музеи</a:t>
            </a:r>
            <a:r>
              <a:rPr sz="5400" dirty="0" smtClean="0">
                <a:solidFill>
                  <a:srgbClr val="000000"/>
                </a:solidFill>
                <a:latin typeface="Liberation Sans"/>
              </a:rPr>
              <a:t> </a:t>
            </a:r>
            <a:r>
              <a:rPr sz="5400" dirty="0" err="1" smtClean="0">
                <a:solidFill>
                  <a:srgbClr val="000000"/>
                </a:solidFill>
                <a:latin typeface="Liberation Sans"/>
              </a:rPr>
              <a:t>Сарова</a:t>
            </a:r>
            <a:endParaRPr sz="5400" dirty="0" smtClean="0">
              <a:solidFill>
                <a:srgbClr val="000000"/>
              </a:solidFill>
              <a:latin typeface="Liberation Sans"/>
            </a:endParaRPr>
          </a:p>
        </p:txBody>
      </p:sp>
      <p:sp>
        <p:nvSpPr>
          <p:cNvPr id="11267" name="Текст 2"/>
          <p:cNvSpPr txBox="1">
            <a:spLocks noGrp="1"/>
          </p:cNvSpPr>
          <p:nvPr>
            <p:ph type="body" idx="4294967295"/>
          </p:nvPr>
        </p:nvSpPr>
        <p:spPr bwMode="auto">
          <a:xfrm>
            <a:off x="-116341" y="1322568"/>
            <a:ext cx="2921000" cy="2090738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Городской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краеведческий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музей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sp>
        <p:nvSpPr>
          <p:cNvPr id="11268" name="Текст 3"/>
          <p:cNvSpPr txBox="1">
            <a:spLocks noGrp="1"/>
          </p:cNvSpPr>
          <p:nvPr>
            <p:ph type="body" idx="4294967295"/>
          </p:nvPr>
        </p:nvSpPr>
        <p:spPr bwMode="auto">
          <a:xfrm>
            <a:off x="2829324" y="1322568"/>
            <a:ext cx="2921000" cy="2090738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Музей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ядерного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оружия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sp>
        <p:nvSpPr>
          <p:cNvPr id="11269" name="Текст 4"/>
          <p:cNvSpPr txBox="1">
            <a:spLocks noGrp="1"/>
          </p:cNvSpPr>
          <p:nvPr>
            <p:ph type="body" idx="4294967295"/>
          </p:nvPr>
        </p:nvSpPr>
        <p:spPr bwMode="auto">
          <a:xfrm>
            <a:off x="5544368" y="1322568"/>
            <a:ext cx="2921000" cy="2090738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Музей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народной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игрушки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sp>
        <p:nvSpPr>
          <p:cNvPr id="11270" name="Текст 5"/>
          <p:cNvSpPr txBox="1">
            <a:spLocks noGrp="1"/>
          </p:cNvSpPr>
          <p:nvPr>
            <p:ph type="body" idx="4294967295"/>
          </p:nvPr>
        </p:nvSpPr>
        <p:spPr bwMode="auto">
          <a:xfrm>
            <a:off x="4999038" y="4355901"/>
            <a:ext cx="2921000" cy="2090737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Дом-музей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академика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Харитона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sp>
        <p:nvSpPr>
          <p:cNvPr id="11271" name="Текст 6"/>
          <p:cNvSpPr txBox="1">
            <a:spLocks noGrp="1"/>
          </p:cNvSpPr>
          <p:nvPr>
            <p:ph type="body" idx="4294967295"/>
          </p:nvPr>
        </p:nvSpPr>
        <p:spPr bwMode="auto">
          <a:xfrm>
            <a:off x="2401825" y="4355901"/>
            <a:ext cx="2921000" cy="2090737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Музей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подземной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церкви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sp>
        <p:nvSpPr>
          <p:cNvPr id="11272" name="Текст 7"/>
          <p:cNvSpPr txBox="1">
            <a:spLocks noGrp="1"/>
          </p:cNvSpPr>
          <p:nvPr>
            <p:ph type="body" idx="4294967295"/>
          </p:nvPr>
        </p:nvSpPr>
        <p:spPr bwMode="auto">
          <a:xfrm>
            <a:off x="14922" y="4355900"/>
            <a:ext cx="2921000" cy="2090737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431800" indent="-323850" algn="ctr" eaLnBrk="1">
              <a:spcBef>
                <a:spcPct val="0"/>
              </a:spcBef>
              <a:spcAft>
                <a:spcPts val="2038"/>
              </a:spcAft>
              <a:buFont typeface="StarSymbol"/>
              <a:buNone/>
            </a:pP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Музей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Саровской</a:t>
            </a:r>
            <a:r>
              <a:rPr sz="1800" dirty="0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 </a:t>
            </a:r>
            <a:r>
              <a:rPr sz="1800" dirty="0" err="1" smtClean="0">
                <a:solidFill>
                  <a:srgbClr val="000000"/>
                </a:solidFill>
                <a:latin typeface="Liberation Sans"/>
                <a:ea typeface="Droid Sans Fallback"/>
                <a:cs typeface="Lohit Hindi"/>
              </a:rPr>
              <a:t>Пустыни</a:t>
            </a:r>
            <a:endParaRPr sz="1800" dirty="0" smtClean="0">
              <a:solidFill>
                <a:srgbClr val="000000"/>
              </a:solidFill>
              <a:latin typeface="Liberation Sans"/>
              <a:ea typeface="Droid Sans Fallback"/>
              <a:cs typeface="Lohit Hindi"/>
            </a:endParaRPr>
          </a:p>
        </p:txBody>
      </p:sp>
      <p:pic>
        <p:nvPicPr>
          <p:cNvPr id="11273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749" y="2025459"/>
            <a:ext cx="2325923" cy="154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5224" y="1952001"/>
            <a:ext cx="1938437" cy="1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80472" y="2025459"/>
            <a:ext cx="1191238" cy="151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Рисунок 1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909" y="5047688"/>
            <a:ext cx="1315027" cy="17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Рисунок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05224" y="5019019"/>
            <a:ext cx="1178269" cy="177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Рисунок 1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3003" y="5119508"/>
            <a:ext cx="2444793" cy="157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71760" y="179437"/>
            <a:ext cx="9072563" cy="1274763"/>
          </a:xfrm>
          <a:noFill/>
        </p:spPr>
        <p:txBody>
          <a:bodyPr vert="horz" wrap="square" numCol="1" anchorCtr="0" compatLnSpc="1">
            <a:prstTxWarp prst="textNoShape">
              <a:avLst/>
            </a:prstTxWarp>
            <a:noAutofit/>
          </a:bodyPr>
          <a:lstStyle/>
          <a:p>
            <a:pPr eaLnBrk="1">
              <a:buFont typeface="StarSymbol"/>
              <a:buNone/>
            </a:pPr>
            <a:r>
              <a:rPr sz="5400" dirty="0" smtClean="0">
                <a:solidFill>
                  <a:srgbClr val="000000"/>
                </a:solidFill>
                <a:latin typeface="Liberation Sans"/>
              </a:rPr>
              <a:t>Наш мини-музей</a:t>
            </a:r>
            <a:br>
              <a:rPr sz="5400" dirty="0" smtClean="0">
                <a:solidFill>
                  <a:srgbClr val="000000"/>
                </a:solidFill>
                <a:latin typeface="Liberation Sans"/>
              </a:rPr>
            </a:br>
            <a:r>
              <a:rPr sz="5400" dirty="0" smtClean="0">
                <a:solidFill>
                  <a:srgbClr val="000000"/>
                </a:solidFill>
                <a:latin typeface="Liberation Sans"/>
              </a:rPr>
              <a:t> «Мой Саров»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5" y="2267669"/>
            <a:ext cx="4104456" cy="30783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ей-саро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музей-саров</Template>
  <TotalTime>81</TotalTime>
  <Words>289</Words>
  <Application>Microsoft Office PowerPoint</Application>
  <PresentationFormat>Произвольный</PresentationFormat>
  <Paragraphs>54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Microsoft YaHei</vt:lpstr>
      <vt:lpstr>Arial</vt:lpstr>
      <vt:lpstr>Droid Sans Fallback</vt:lpstr>
      <vt:lpstr>Liberation Sans</vt:lpstr>
      <vt:lpstr>Lohit Hindi</vt:lpstr>
      <vt:lpstr>Mangal</vt:lpstr>
      <vt:lpstr>Segoe UI</vt:lpstr>
      <vt:lpstr>StarSymbol</vt:lpstr>
      <vt:lpstr>Tahoma</vt:lpstr>
      <vt:lpstr>Times New Roman</vt:lpstr>
      <vt:lpstr>Trebuchet MS</vt:lpstr>
      <vt:lpstr>Wingdings 3</vt:lpstr>
      <vt:lpstr>музей-саров</vt:lpstr>
      <vt:lpstr>Грань</vt:lpstr>
      <vt:lpstr>  Проект «Мой город». </vt:lpstr>
      <vt:lpstr>Родной город — Саров!</vt:lpstr>
      <vt:lpstr>Участники проекта</vt:lpstr>
      <vt:lpstr>Цель проекта:</vt:lpstr>
      <vt:lpstr>Задачи проекта:</vt:lpstr>
      <vt:lpstr>Геральдика Сарова</vt:lpstr>
      <vt:lpstr>Некоторые достопримечательности Сарова </vt:lpstr>
      <vt:lpstr>Музеи Сарова</vt:lpstr>
      <vt:lpstr>Наш мини-музей  «Мой Саров»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Творческий проект «Мини - музей «Мой Саров»». </dc:title>
  <dc:creator>Копалкина Оксана</dc:creator>
  <cp:lastModifiedBy>Alex</cp:lastModifiedBy>
  <cp:revision>25</cp:revision>
  <dcterms:created xsi:type="dcterms:W3CDTF">2013-03-26T13:43:15Z</dcterms:created>
  <dcterms:modified xsi:type="dcterms:W3CDTF">2014-11-04T19:22:44Z</dcterms:modified>
</cp:coreProperties>
</file>