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E5828D-F9C0-4937-9CA6-92D60291763C}" type="datetimeFigureOut">
              <a:rPr lang="ru-RU" smtClean="0"/>
              <a:pPr/>
              <a:t>04.11.2014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06C92-5B6D-4804-B441-841284B351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E5828D-F9C0-4937-9CA6-92D60291763C}" type="datetimeFigureOut">
              <a:rPr lang="ru-RU" smtClean="0"/>
              <a:pPr/>
              <a:t>04.11.2014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06C92-5B6D-4804-B441-841284B351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E5828D-F9C0-4937-9CA6-92D60291763C}" type="datetimeFigureOut">
              <a:rPr lang="ru-RU" smtClean="0"/>
              <a:pPr/>
              <a:t>04.11.2014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06C92-5B6D-4804-B441-841284B351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E5828D-F9C0-4937-9CA6-92D60291763C}" type="datetimeFigureOut">
              <a:rPr lang="ru-RU" smtClean="0"/>
              <a:pPr/>
              <a:t>04.11.2014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06C92-5B6D-4804-B441-841284B351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E5828D-F9C0-4937-9CA6-92D60291763C}" type="datetimeFigureOut">
              <a:rPr lang="ru-RU" smtClean="0"/>
              <a:pPr/>
              <a:t>04.11.2014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06C92-5B6D-4804-B441-841284B351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E5828D-F9C0-4937-9CA6-92D60291763C}" type="datetimeFigureOut">
              <a:rPr lang="ru-RU" smtClean="0"/>
              <a:pPr/>
              <a:t>04.11.2014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06C92-5B6D-4804-B441-841284B351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E5828D-F9C0-4937-9CA6-92D60291763C}" type="datetimeFigureOut">
              <a:rPr lang="ru-RU" smtClean="0"/>
              <a:pPr/>
              <a:t>04.11.2014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06C92-5B6D-4804-B441-841284B351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E5828D-F9C0-4937-9CA6-92D60291763C}" type="datetimeFigureOut">
              <a:rPr lang="ru-RU" smtClean="0"/>
              <a:pPr/>
              <a:t>04.11.2014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06C92-5B6D-4804-B441-841284B351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E5828D-F9C0-4937-9CA6-92D60291763C}" type="datetimeFigureOut">
              <a:rPr lang="ru-RU" smtClean="0"/>
              <a:pPr/>
              <a:t>04.11.2014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06C92-5B6D-4804-B441-841284B351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E5828D-F9C0-4937-9CA6-92D60291763C}" type="datetimeFigureOut">
              <a:rPr lang="ru-RU" smtClean="0"/>
              <a:pPr/>
              <a:t>04.11.2014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06C92-5B6D-4804-B441-841284B351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E5828D-F9C0-4937-9CA6-92D60291763C}" type="datetimeFigureOut">
              <a:rPr lang="ru-RU" smtClean="0"/>
              <a:pPr/>
              <a:t>04.11.2014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06C92-5B6D-4804-B441-841284B351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E5828D-F9C0-4937-9CA6-92D60291763C}" type="datetimeFigureOut">
              <a:rPr lang="ru-RU" smtClean="0"/>
              <a:pPr/>
              <a:t>04.11.2014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406C92-5B6D-4804-B441-841284B3516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3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5400" b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«Масленица Красная»</a:t>
            </a:r>
            <a:endParaRPr lang="ru-RU" sz="5400" b="1" u="sng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55776" y="3861048"/>
            <a:ext cx="6400800" cy="1752600"/>
          </a:xfrm>
        </p:spPr>
        <p:txBody>
          <a:bodyPr>
            <a:normAutofit/>
          </a:bodyPr>
          <a:lstStyle/>
          <a:p>
            <a:pPr algn="r"/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Проект подготовил воспитатель средней  группы:</a:t>
            </a:r>
          </a:p>
          <a:p>
            <a:pPr algn="r"/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Фатеева Валентина Васильевн</a:t>
            </a: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endParaRPr lang="ru-RU" sz="2400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265" name="Rectangle 1"/>
          <p:cNvSpPr>
            <a:spLocks noChangeArrowheads="1"/>
          </p:cNvSpPr>
          <p:nvPr/>
        </p:nvSpPr>
        <p:spPr bwMode="auto">
          <a:xfrm>
            <a:off x="90645" y="74711"/>
            <a:ext cx="896271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Государственное бюджетное дошкольное образовательное учреждение  детский сад №41 Красногвардейского района Санкт-Петербурга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1266" name="Picture 2" descr="C:\Users\Ирина\Desktop\масленица\10292686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32240" y="404664"/>
            <a:ext cx="2196281" cy="2196281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Наше солнечное творчество!</a:t>
            </a:r>
            <a:endParaRPr lang="ru-RU" b="1" u="sng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2014-02-25 11.48.26.jpg"/>
          <p:cNvPicPr>
            <a:picLocks noGrp="1" noChangeAspect="1"/>
          </p:cNvPicPr>
          <p:nvPr>
            <p:ph sz="half" idx="1"/>
          </p:nvPr>
        </p:nvPicPr>
        <p:blipFill>
          <a:blip r:embed="rId2" cstate="screen"/>
          <a:stretch>
            <a:fillRect/>
          </a:stretch>
        </p:blipFill>
        <p:spPr>
          <a:xfrm>
            <a:off x="395536" y="1844824"/>
            <a:ext cx="4038600" cy="3028950"/>
          </a:xfrm>
        </p:spPr>
      </p:pic>
      <p:pic>
        <p:nvPicPr>
          <p:cNvPr id="6" name="Содержимое 5" descr="20140304_092135.jpg"/>
          <p:cNvPicPr>
            <a:picLocks noGrp="1" noChangeAspect="1"/>
          </p:cNvPicPr>
          <p:nvPr>
            <p:ph sz="half" idx="2"/>
          </p:nvPr>
        </p:nvPicPr>
        <p:blipFill>
          <a:blip r:embed="rId3" cstate="screen"/>
          <a:stretch>
            <a:fillRect/>
          </a:stretch>
        </p:blipFill>
        <p:spPr>
          <a:xfrm>
            <a:off x="4788024" y="1340768"/>
            <a:ext cx="4038600" cy="3028950"/>
          </a:xfrm>
        </p:spPr>
      </p:pic>
      <p:sp>
        <p:nvSpPr>
          <p:cNvPr id="8" name="Прямоугольник 7"/>
          <p:cNvSpPr/>
          <p:nvPr/>
        </p:nvSpPr>
        <p:spPr>
          <a:xfrm>
            <a:off x="2411760" y="4797152"/>
            <a:ext cx="457200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 небе Солнышко взошло,</a:t>
            </a:r>
            <a:b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Всех на праздник собрало!</a:t>
            </a:r>
            <a:b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И достоинства полны</a:t>
            </a:r>
            <a:b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Начинаем есть блины!</a:t>
            </a:r>
            <a:endParaRPr lang="ru-RU" sz="28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Прощай, Масленица!</a:t>
            </a:r>
            <a:endParaRPr lang="ru-RU" b="1" u="sng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211960" y="1844824"/>
            <a:ext cx="45720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А мы Масленицу провожали,</a:t>
            </a:r>
            <a:br>
              <a:rPr lang="ru-RU" sz="24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err="1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Тяжко-важко</a:t>
            </a:r>
            <a:r>
              <a:rPr lang="ru-RU" sz="24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по ней вздыхали:</a:t>
            </a:r>
            <a:br>
              <a:rPr lang="ru-RU" sz="24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-Дорогая </a:t>
            </a:r>
            <a:r>
              <a:rPr lang="ru-RU" sz="2400" b="1" dirty="0" err="1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Масляна</a:t>
            </a:r>
            <a:r>
              <a:rPr lang="ru-RU" sz="24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воротись,</a:t>
            </a:r>
            <a:br>
              <a:rPr lang="ru-RU" sz="24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До красного лета протянись!</a:t>
            </a:r>
            <a:endParaRPr lang="ru-RU" sz="24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Содержимое 5" descr="DSC02061.JPG"/>
          <p:cNvPicPr>
            <a:picLocks noGrp="1" noChangeAspect="1"/>
          </p:cNvPicPr>
          <p:nvPr>
            <p:ph sz="half" idx="2"/>
          </p:nvPr>
        </p:nvPicPr>
        <p:blipFill>
          <a:blip r:embed="rId2" cstate="screen"/>
          <a:stretch>
            <a:fillRect/>
          </a:stretch>
        </p:blipFill>
        <p:spPr>
          <a:xfrm>
            <a:off x="5105400" y="3829050"/>
            <a:ext cx="4038600" cy="3028950"/>
          </a:xfrm>
        </p:spPr>
      </p:pic>
      <p:pic>
        <p:nvPicPr>
          <p:cNvPr id="11" name="Содержимое 10" descr="027.JPG"/>
          <p:cNvPicPr>
            <a:picLocks noGrp="1" noChangeAspect="1"/>
          </p:cNvPicPr>
          <p:nvPr>
            <p:ph sz="half" idx="1"/>
          </p:nvPr>
        </p:nvPicPr>
        <p:blipFill>
          <a:blip r:embed="rId3" cstate="print"/>
          <a:stretch>
            <a:fillRect/>
          </a:stretch>
        </p:blipFill>
        <p:spPr>
          <a:xfrm>
            <a:off x="323528" y="1196752"/>
            <a:ext cx="4038600" cy="3028950"/>
          </a:xfrm>
        </p:spPr>
      </p:pic>
      <p:pic>
        <p:nvPicPr>
          <p:cNvPr id="2050" name="Picture 2" descr="C:\Users\Ирина\Desktop\4\DSC02993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331640" y="3356992"/>
            <a:ext cx="4104457" cy="2736304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620688"/>
            <a:ext cx="8229600" cy="1143000"/>
          </a:xfrm>
        </p:spPr>
        <p:txBody>
          <a:bodyPr/>
          <a:lstStyle/>
          <a:p>
            <a:r>
              <a:rPr lang="ru-RU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b="1" i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C:\Users\Ирина\Desktop\масленица\0d0bc809c0a9dc98154456245c1347ff.jpg"/>
          <p:cNvPicPr>
            <a:picLocks noChangeAspect="1" noChangeArrowheads="1" noCrop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051720" y="1700808"/>
            <a:ext cx="4762500" cy="4762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0066"/>
          </a:xfrm>
        </p:spPr>
        <p:txBody>
          <a:bodyPr>
            <a:normAutofit fontScale="90000"/>
          </a:bodyPr>
          <a:lstStyle/>
          <a:p>
            <a:r>
              <a:rPr lang="ru-RU" b="1" u="sng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Информационная карта проекта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692696"/>
            <a:ext cx="8640960" cy="5832648"/>
          </a:xfrm>
        </p:spPr>
        <p:txBody>
          <a:bodyPr>
            <a:normAutofit fontScale="85000" lnSpcReduction="10000"/>
          </a:bodyPr>
          <a:lstStyle/>
          <a:p>
            <a:r>
              <a:rPr lang="ru-RU" b="1" dirty="0"/>
              <a:t>Проект: </a:t>
            </a:r>
            <a:r>
              <a:rPr lang="ru-RU" b="1" dirty="0" smtClean="0"/>
              <a:t>«</a:t>
            </a:r>
            <a:r>
              <a:rPr lang="ru-RU" dirty="0" smtClean="0"/>
              <a:t>Масленица Красная»</a:t>
            </a:r>
            <a:endParaRPr lang="ru-RU" dirty="0"/>
          </a:p>
          <a:p>
            <a:r>
              <a:rPr lang="ru-RU" b="1" dirty="0"/>
              <a:t>Авторы проекта: </a:t>
            </a:r>
            <a:r>
              <a:rPr lang="ru-RU" dirty="0" smtClean="0"/>
              <a:t>Воспитатель средней группы: Фатеева Валентина Васильевна.</a:t>
            </a:r>
            <a:endParaRPr lang="ru-RU" dirty="0"/>
          </a:p>
          <a:p>
            <a:r>
              <a:rPr lang="ru-RU" b="1" dirty="0"/>
              <a:t>Продолжительность проекта: </a:t>
            </a:r>
            <a:r>
              <a:rPr lang="ru-RU" dirty="0"/>
              <a:t>5 дней</a:t>
            </a:r>
          </a:p>
          <a:p>
            <a:r>
              <a:rPr lang="ru-RU" b="1" dirty="0"/>
              <a:t>Тип проекта: </a:t>
            </a:r>
            <a:r>
              <a:rPr lang="ru-RU" dirty="0"/>
              <a:t>познавательно-творческий</a:t>
            </a:r>
          </a:p>
          <a:p>
            <a:r>
              <a:rPr lang="ru-RU" b="1" dirty="0"/>
              <a:t>Участники проекта (дети, взрослые): </a:t>
            </a:r>
            <a:r>
              <a:rPr lang="ru-RU" dirty="0"/>
              <a:t>воспитанники</a:t>
            </a:r>
            <a:r>
              <a:rPr lang="ru-RU" b="1" dirty="0"/>
              <a:t> </a:t>
            </a:r>
            <a:r>
              <a:rPr lang="ru-RU" dirty="0"/>
              <a:t> и воспитатели группы </a:t>
            </a:r>
            <a:r>
              <a:rPr lang="ru-RU" dirty="0" smtClean="0"/>
              <a:t>№</a:t>
            </a:r>
            <a:r>
              <a:rPr lang="ru-RU" dirty="0"/>
              <a:t>4</a:t>
            </a:r>
            <a:r>
              <a:rPr lang="ru-RU" dirty="0" smtClean="0"/>
              <a:t>, </a:t>
            </a:r>
            <a:r>
              <a:rPr lang="ru-RU" dirty="0"/>
              <a:t>физкультурный работник, родители, музыкальный работник.</a:t>
            </a:r>
          </a:p>
          <a:p>
            <a:r>
              <a:rPr lang="ru-RU" b="1" dirty="0"/>
              <a:t>Возраст детей: </a:t>
            </a:r>
            <a:r>
              <a:rPr lang="ru-RU" dirty="0"/>
              <a:t>4-5 лет</a:t>
            </a:r>
          </a:p>
          <a:p>
            <a:r>
              <a:rPr lang="ru-RU" b="1" dirty="0"/>
              <a:t>Проблема, на которую направлен проект</a:t>
            </a:r>
            <a:r>
              <a:rPr lang="ru-RU" b="1" dirty="0" smtClean="0"/>
              <a:t>:</a:t>
            </a:r>
            <a:endParaRPr lang="ru-RU" dirty="0"/>
          </a:p>
          <a:p>
            <a:r>
              <a:rPr lang="ru-RU" b="1" dirty="0"/>
              <a:t>Цель проекта: </a:t>
            </a:r>
            <a:r>
              <a:rPr lang="ru-RU" dirty="0"/>
              <a:t>формирование этнической толерантности через ознакомление с национальными и семейными традициями празднования Масленицы.</a:t>
            </a:r>
          </a:p>
          <a:p>
            <a:endParaRPr lang="ru-RU" dirty="0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504056"/>
          </a:xfrm>
        </p:spPr>
        <p:txBody>
          <a:bodyPr>
            <a:normAutofit fontScale="90000"/>
          </a:bodyPr>
          <a:lstStyle/>
          <a:p>
            <a:r>
              <a:rPr lang="ru-RU" b="1" u="sng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Задачи проекта</a:t>
            </a: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692696"/>
            <a:ext cx="8424936" cy="5832648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ru-RU" b="1" u="sng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Для детей:</a:t>
            </a:r>
            <a:r>
              <a:rPr lang="ru-RU" u="sng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lvl="0"/>
            <a:r>
              <a:rPr lang="ru-RU" dirty="0"/>
              <a:t>продолжить познакомить с традициями празднования Масленицы, его историей, обычаями; </a:t>
            </a:r>
          </a:p>
          <a:p>
            <a:pPr lvl="0"/>
            <a:r>
              <a:rPr lang="ru-RU" dirty="0"/>
              <a:t>познакомить с правилами и научить играть в русские народные игры;</a:t>
            </a:r>
          </a:p>
          <a:p>
            <a:pPr lvl="0"/>
            <a:r>
              <a:rPr lang="ru-RU" dirty="0"/>
              <a:t>развивать мелкую моторику, творческие способности;</a:t>
            </a:r>
          </a:p>
          <a:p>
            <a:pPr>
              <a:buNone/>
            </a:pPr>
            <a:r>
              <a:rPr lang="ru-RU" dirty="0"/>
              <a:t> </a:t>
            </a:r>
          </a:p>
          <a:p>
            <a:pPr>
              <a:buNone/>
            </a:pPr>
            <a:r>
              <a:rPr lang="ru-RU" dirty="0"/>
              <a:t> </a:t>
            </a:r>
          </a:p>
          <a:p>
            <a:pPr>
              <a:buNone/>
            </a:pPr>
            <a:r>
              <a:rPr lang="ru-RU" b="1" u="sng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Для педагогов:</a:t>
            </a:r>
            <a:endParaRPr lang="ru-RU" u="sng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dirty="0"/>
              <a:t>стимулировать возникший детский интерес;</a:t>
            </a:r>
          </a:p>
          <a:p>
            <a:pPr lvl="0"/>
            <a:r>
              <a:rPr lang="ru-RU" dirty="0"/>
              <a:t>осуществлять реализацию проекта в различных видах детской деятельности,  создавая педагогически целесообразные условия ;</a:t>
            </a:r>
          </a:p>
          <a:p>
            <a:pPr lvl="0"/>
            <a:r>
              <a:rPr lang="ru-RU" dirty="0"/>
              <a:t>привлекать родителей к совместной деятельности с  детьми; </a:t>
            </a:r>
          </a:p>
          <a:p>
            <a:pPr lvl="0"/>
            <a:r>
              <a:rPr lang="ru-RU" dirty="0"/>
              <a:t>уточнение и расширение словаря;</a:t>
            </a:r>
          </a:p>
          <a:p>
            <a:pPr>
              <a:buNone/>
            </a:pPr>
            <a:r>
              <a:rPr lang="ru-RU" dirty="0"/>
              <a:t> </a:t>
            </a:r>
          </a:p>
          <a:p>
            <a:pPr>
              <a:buNone/>
            </a:pPr>
            <a:r>
              <a:rPr lang="ru-RU" b="1" u="sng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Для родителей:</a:t>
            </a:r>
            <a:endParaRPr lang="ru-RU" u="sng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dirty="0"/>
              <a:t>Углубить знания детей о значении и традициях праздника Масленица;</a:t>
            </a:r>
          </a:p>
          <a:p>
            <a:pPr lvl="0"/>
            <a:r>
              <a:rPr lang="ru-RU" dirty="0"/>
              <a:t>Посетить совместно с ребенком праздничные гуляния в нашем городе;</a:t>
            </a:r>
          </a:p>
          <a:p>
            <a:pPr lvl="0"/>
            <a:r>
              <a:rPr lang="ru-RU" dirty="0"/>
              <a:t>организация чаепития « Лакомка» для детей.</a:t>
            </a:r>
          </a:p>
          <a:p>
            <a:endParaRPr lang="ru-RU" dirty="0"/>
          </a:p>
        </p:txBody>
      </p:sp>
    </p:spTree>
  </p:cSld>
  <p:clrMapOvr>
    <a:masterClrMapping/>
  </p:clrMapOvr>
  <p:transition spd="slow"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4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5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3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1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2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3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4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3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8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9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3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31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3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35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36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3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38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0"/>
                            </p:stCondLst>
                            <p:childTnLst>
                              <p:par>
                                <p:cTn id="40" presetID="3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42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43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44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4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6000"/>
                            </p:stCondLst>
                            <p:childTnLst>
                              <p:par>
                                <p:cTn id="47" presetID="3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49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50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51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52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7000"/>
                            </p:stCondLst>
                            <p:childTnLst>
                              <p:par>
                                <p:cTn id="54" presetID="3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56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57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58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5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8000"/>
                            </p:stCondLst>
                            <p:childTnLst>
                              <p:par>
                                <p:cTn id="61" presetID="3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63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64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6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6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9000"/>
                            </p:stCondLst>
                            <p:childTnLst>
                              <p:par>
                                <p:cTn id="68" presetID="3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0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71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72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73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10000"/>
                            </p:stCondLst>
                            <p:childTnLst>
                              <p:par>
                                <p:cTn id="75" presetID="3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7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7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8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11000"/>
                            </p:stCondLst>
                            <p:childTnLst>
                              <p:par>
                                <p:cTn id="82" presetID="3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84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5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8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8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2000"/>
                            </p:stCondLst>
                            <p:childTnLst>
                              <p:par>
                                <p:cTn id="89" presetID="3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91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92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3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94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13000"/>
                            </p:stCondLst>
                            <p:childTnLst>
                              <p:par>
                                <p:cTn id="96" presetID="3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98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99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0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1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14000"/>
                            </p:stCondLst>
                            <p:childTnLst>
                              <p:par>
                                <p:cTn id="103" presetID="3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05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06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0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8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15000"/>
                            </p:stCondLst>
                            <p:childTnLst>
                              <p:par>
                                <p:cTn id="110" presetID="3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12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13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14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1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504056"/>
          </a:xfrm>
        </p:spPr>
        <p:txBody>
          <a:bodyPr>
            <a:normAutofit fontScale="90000"/>
          </a:bodyPr>
          <a:lstStyle/>
          <a:p>
            <a:r>
              <a:rPr lang="ru-RU" sz="4000" b="1" u="sng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Ожидаемые результаты по проекту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692696"/>
            <a:ext cx="8712968" cy="5904656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b="1" u="sng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Для детей:</a:t>
            </a:r>
          </a:p>
          <a:p>
            <a:pPr lvl="0"/>
            <a:r>
              <a:rPr lang="ru-RU" dirty="0"/>
              <a:t>знание таких терминов как: Масленица, скоморохи, </a:t>
            </a:r>
            <a:r>
              <a:rPr lang="ru-RU" dirty="0" err="1"/>
              <a:t>заклички</a:t>
            </a:r>
            <a:endParaRPr lang="ru-RU" dirty="0"/>
          </a:p>
          <a:p>
            <a:pPr lvl="0"/>
            <a:r>
              <a:rPr lang="ru-RU" dirty="0"/>
              <a:t>возрождение  интереса к обрядовым русским праздникам;</a:t>
            </a:r>
          </a:p>
          <a:p>
            <a:pPr lvl="0"/>
            <a:r>
              <a:rPr lang="ru-RU" dirty="0"/>
              <a:t>создание атмосферы радости приобщения к традиционному народному празднику.</a:t>
            </a:r>
          </a:p>
          <a:p>
            <a:pPr>
              <a:buNone/>
            </a:pPr>
            <a:r>
              <a:rPr lang="ru-RU" b="1" dirty="0"/>
              <a:t> </a:t>
            </a:r>
            <a:endParaRPr lang="ru-RU" dirty="0"/>
          </a:p>
          <a:p>
            <a:pPr>
              <a:buNone/>
            </a:pPr>
            <a:r>
              <a:rPr lang="ru-RU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Для педагогов:</a:t>
            </a:r>
          </a:p>
          <a:p>
            <a:pPr lvl="0"/>
            <a:r>
              <a:rPr lang="ru-RU" dirty="0"/>
              <a:t>повышение познавательного интереса к родной истории;</a:t>
            </a:r>
          </a:p>
          <a:p>
            <a:pPr lvl="0"/>
            <a:r>
              <a:rPr lang="ru-RU" dirty="0"/>
              <a:t>создание атмосферы радости приобщения к традиционному народному празднику</a:t>
            </a:r>
            <a:r>
              <a:rPr lang="ru-RU" dirty="0" smtClean="0"/>
              <a:t>.</a:t>
            </a:r>
          </a:p>
          <a:p>
            <a:pPr lvl="0">
              <a:buNone/>
            </a:pPr>
            <a:endParaRPr lang="ru-RU" dirty="0"/>
          </a:p>
          <a:p>
            <a:pPr>
              <a:buNone/>
            </a:pPr>
            <a:r>
              <a:rPr lang="ru-RU" b="1" u="sng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Для родителей:</a:t>
            </a:r>
          </a:p>
          <a:p>
            <a:pPr lvl="0"/>
            <a:r>
              <a:rPr lang="ru-RU" dirty="0"/>
              <a:t>Видеть интерес и уважение у ребенка к культуре и истории своего народа </a:t>
            </a:r>
          </a:p>
          <a:p>
            <a:endParaRPr lang="ru-RU" dirty="0"/>
          </a:p>
        </p:txBody>
      </p:sp>
    </p:spTree>
  </p:cSld>
  <p:clrMapOvr>
    <a:masterClrMapping/>
  </p:clrMapOvr>
  <p:transition spd="slow">
    <p:pull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800" decel="100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8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800" decel="100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8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8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8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800" decel="100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8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8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8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800" decel="100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800" decel="100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800" decel="100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800" decel="100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0"/>
                            </p:stCondLst>
                            <p:childTnLst>
                              <p:par>
                                <p:cTn id="50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800" decel="100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800" decel="100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800" decel="100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800" decel="100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000"/>
                            </p:stCondLst>
                            <p:childTnLst>
                              <p:par>
                                <p:cTn id="59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800" decel="100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800" decel="100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800" decel="100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800" decel="100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7000"/>
                            </p:stCondLst>
                            <p:childTnLst>
                              <p:par>
                                <p:cTn id="68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800" decel="100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800" decel="100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800" decel="100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800" decel="100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8000"/>
                            </p:stCondLst>
                            <p:childTnLst>
                              <p:par>
                                <p:cTn id="77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800" decel="100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800" decel="100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800" decel="100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800" decel="100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9000"/>
                            </p:stCondLst>
                            <p:childTnLst>
                              <p:par>
                                <p:cTn id="86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800" decel="100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" dur="800" decel="100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800" decel="100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800" decel="100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576064"/>
          </a:xfrm>
        </p:spPr>
        <p:txBody>
          <a:bodyPr>
            <a:normAutofit fontScale="90000"/>
          </a:bodyPr>
          <a:lstStyle/>
          <a:p>
            <a:r>
              <a:rPr lang="ru-RU" sz="3600" b="1" u="sng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Алгоритм тематического планирования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251520" y="692696"/>
          <a:ext cx="8352926" cy="5797088"/>
        </p:xfrm>
        <a:graphic>
          <a:graphicData uri="http://schemas.openxmlformats.org/drawingml/2006/table">
            <a:tbl>
              <a:tblPr/>
              <a:tblGrid>
                <a:gridCol w="2807663"/>
                <a:gridCol w="2807663"/>
                <a:gridCol w="2737600"/>
              </a:tblGrid>
              <a:tr h="21613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Calibri"/>
                          <a:cs typeface="Times New Roman"/>
                        </a:rPr>
                        <a:t>этапы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153" marR="311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/>
                          <a:ea typeface="Calibri"/>
                          <a:cs typeface="Times New Roman"/>
                        </a:rPr>
                        <a:t>мероприятия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153" marR="311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/>
                          <a:ea typeface="Calibri"/>
                          <a:cs typeface="Times New Roman"/>
                        </a:rPr>
                        <a:t>участники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153" marR="311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0376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400"/>
                        </a:spcBef>
                        <a:spcAft>
                          <a:spcPts val="0"/>
                        </a:spcAft>
                      </a:pPr>
                      <a:r>
                        <a:rPr lang="ru-RU" sz="1600" b="1" kern="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Выбор темы проекта</a:t>
                      </a:r>
                      <a:endParaRPr lang="ru-RU" sz="1600" b="1" kern="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1153" marR="311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Calibri"/>
                          <a:cs typeface="Times New Roman"/>
                        </a:rPr>
                        <a:t>Рассматривание </a:t>
                      </a:r>
                      <a:r>
                        <a:rPr lang="ru-RU" sz="1200" b="1" dirty="0" err="1">
                          <a:latin typeface="Times New Roman"/>
                          <a:ea typeface="Calibri"/>
                          <a:cs typeface="Times New Roman"/>
                        </a:rPr>
                        <a:t>этнокалендаря</a:t>
                      </a:r>
                      <a:r>
                        <a:rPr lang="ru-RU" sz="1200" b="1" dirty="0">
                          <a:latin typeface="Times New Roman"/>
                          <a:ea typeface="Calibri"/>
                          <a:cs typeface="Times New Roman"/>
                        </a:rPr>
                        <a:t>, иллюстраций, чтение художественной литературы.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Calibri"/>
                          <a:cs typeface="Times New Roman"/>
                        </a:rPr>
                        <a:t>Формирование традиций русских народных праздников и семейных традиций празднования масленицы.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153" marR="311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Calibri"/>
                          <a:cs typeface="Times New Roman"/>
                        </a:rPr>
                        <a:t>Воспитатели, дети, родители.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153" marR="311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6135">
                <a:tc row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Calibri"/>
                          <a:cs typeface="Times New Roman"/>
                        </a:rPr>
                        <a:t>Планирование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153" marR="311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Calibri"/>
                          <a:cs typeface="Times New Roman"/>
                        </a:rPr>
                        <a:t>Модель  трех вопросов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153" marR="311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400"/>
                        </a:spcBef>
                        <a:spcAft>
                          <a:spcPts val="0"/>
                        </a:spcAft>
                      </a:pPr>
                      <a:r>
                        <a:rPr lang="ru-RU" sz="1200" b="1" kern="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Дети, воспитатели, родители, социальные партнеры</a:t>
                      </a:r>
                      <a:endParaRPr lang="ru-RU" sz="1200" b="1" kern="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1153" marR="311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613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Calibri"/>
                          <a:cs typeface="Times New Roman"/>
                        </a:rPr>
                        <a:t>Системная паутинка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153" marR="311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1613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Calibri"/>
                          <a:cs typeface="Times New Roman"/>
                        </a:rPr>
                        <a:t>Календарное планирование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153" marR="311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4690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Calibri"/>
                          <a:cs typeface="Times New Roman"/>
                        </a:rPr>
                        <a:t>Определение конечного результата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153" marR="311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139203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Calibri"/>
                          <a:cs typeface="Times New Roman"/>
                        </a:rPr>
                        <a:t>Реализация проекта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153" marR="311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Calibri"/>
                          <a:cs typeface="Times New Roman"/>
                        </a:rPr>
                        <a:t>Создание развивающей среды: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1200" b="1" dirty="0">
                          <a:latin typeface="Times New Roman"/>
                          <a:ea typeface="Calibri"/>
                          <a:cs typeface="Times New Roman"/>
                        </a:rPr>
                        <a:t>Иллюстрации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1200" b="1" dirty="0">
                          <a:latin typeface="Times New Roman"/>
                          <a:ea typeface="Calibri"/>
                          <a:cs typeface="Times New Roman"/>
                        </a:rPr>
                        <a:t>Дидактические игры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1200" b="1" dirty="0">
                          <a:latin typeface="Times New Roman"/>
                          <a:ea typeface="Calibri"/>
                          <a:cs typeface="Times New Roman"/>
                        </a:rPr>
                        <a:t>Атрибуты для игр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153" marR="311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Calibri"/>
                          <a:cs typeface="Times New Roman"/>
                        </a:rPr>
                        <a:t>Воспитатели, музыкальный работник, физкультурный работник, родители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153" marR="311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0843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Calibri"/>
                          <a:cs typeface="Times New Roman"/>
                        </a:rPr>
                        <a:t>Совместная деятельность педагога и детей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153" marR="311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Calibri"/>
                          <a:cs typeface="Times New Roman"/>
                        </a:rPr>
                        <a:t>Воспитатель, физкультурный работник, музыкальный работник, дети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153" marR="311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7766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Calibri"/>
                          <a:cs typeface="Times New Roman"/>
                        </a:rPr>
                        <a:t>Продукты проекта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153" marR="311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Calibri"/>
                          <a:cs typeface="Times New Roman"/>
                        </a:rPr>
                        <a:t>Изготовление чучела Масленицы, рисунки, альбом закличек и загадок.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153" marR="311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Calibri"/>
                          <a:cs typeface="Times New Roman"/>
                        </a:rPr>
                        <a:t>Воспитатели, дети, родители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153" marR="311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007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Calibri"/>
                          <a:cs typeface="Times New Roman"/>
                        </a:rPr>
                        <a:t>Презентация проекта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153" marR="311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Calibri"/>
                          <a:cs typeface="Times New Roman"/>
                        </a:rPr>
                        <a:t>Выступление на пед.совете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153" marR="311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Calibri"/>
                          <a:cs typeface="Times New Roman"/>
                        </a:rPr>
                        <a:t>Воспитатели, педагоги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153" marR="311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360040"/>
          </a:xfrm>
        </p:spPr>
        <p:txBody>
          <a:bodyPr>
            <a:normAutofit fontScale="90000"/>
          </a:bodyPr>
          <a:lstStyle/>
          <a:p>
            <a:r>
              <a:rPr lang="ru-RU" sz="3200" b="1" u="sng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Системная паутинка.</a:t>
            </a:r>
            <a:br>
              <a:rPr lang="ru-RU" sz="3200" b="1" u="sng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Авторы проекта:</a:t>
            </a:r>
            <a:br>
              <a:rPr lang="ru-RU" sz="1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                                           Усова Ирина Михайловна</a:t>
            </a:r>
            <a:br>
              <a:rPr lang="ru-RU" sz="1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                               Фатеева Валентина Васильевна.</a:t>
            </a:r>
            <a:br>
              <a:rPr lang="ru-RU" sz="1600" b="1" dirty="0" smtClean="0">
                <a:latin typeface="Times New Roman" pitchFamily="18" charset="0"/>
                <a:cs typeface="Times New Roman" pitchFamily="18" charset="0"/>
              </a:rPr>
            </a:br>
            <a:endParaRPr lang="ru-RU" sz="3200" b="1" u="sng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251520" y="1196752"/>
          <a:ext cx="8640961" cy="5432152"/>
        </p:xfrm>
        <a:graphic>
          <a:graphicData uri="http://schemas.openxmlformats.org/drawingml/2006/table">
            <a:tbl>
              <a:tblPr/>
              <a:tblGrid>
                <a:gridCol w="2307038"/>
                <a:gridCol w="1939658"/>
                <a:gridCol w="145855"/>
                <a:gridCol w="1820625"/>
                <a:gridCol w="2427785"/>
              </a:tblGrid>
              <a:tr h="177418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u="sng" dirty="0">
                          <a:solidFill>
                            <a:srgbClr val="00B05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Познание/область интеграции</a:t>
                      </a:r>
                      <a:endParaRPr lang="ru-RU" sz="1600" dirty="0">
                        <a:solidFill>
                          <a:srgbClr val="00B05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i="1" dirty="0">
                          <a:latin typeface="Times New Roman"/>
                          <a:ea typeface="Calibri"/>
                          <a:cs typeface="Times New Roman"/>
                        </a:rPr>
                        <a:t>Беседа</a:t>
                      </a:r>
                      <a:r>
                        <a:rPr lang="ru-RU" sz="1600" b="1" i="1" dirty="0" smtClean="0">
                          <a:latin typeface="Times New Roman"/>
                          <a:ea typeface="Calibri"/>
                          <a:cs typeface="Times New Roman"/>
                        </a:rPr>
                        <a:t>:</a:t>
                      </a:r>
                      <a:r>
                        <a:rPr lang="ru-RU" sz="1600" b="1" i="1" baseline="0" dirty="0" smtClean="0">
                          <a:latin typeface="Times New Roman"/>
                          <a:ea typeface="Calibri"/>
                          <a:cs typeface="Times New Roman"/>
                        </a:rPr>
                        <a:t> «Здравствуй, Масленица</a:t>
                      </a:r>
                      <a:r>
                        <a:rPr lang="ru-RU" sz="1600" b="1" i="1" dirty="0" smtClean="0">
                          <a:latin typeface="Times New Roman"/>
                          <a:ea typeface="Calibri"/>
                          <a:cs typeface="Times New Roman"/>
                        </a:rPr>
                        <a:t>!»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054" marR="440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u="sng" dirty="0">
                          <a:solidFill>
                            <a:srgbClr val="0070C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Коммуникация/область интеграции</a:t>
                      </a:r>
                      <a:endParaRPr lang="ru-RU" sz="1600" dirty="0">
                        <a:solidFill>
                          <a:srgbClr val="0070C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i="1" dirty="0">
                          <a:latin typeface="Times New Roman"/>
                          <a:ea typeface="Calibri"/>
                          <a:cs typeface="Times New Roman"/>
                        </a:rPr>
                        <a:t>Рассказ о каждом дне Масленицы.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054" marR="440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u="sng" dirty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Здоровье/область интеграции</a:t>
                      </a:r>
                      <a:endParaRPr lang="ru-RU" sz="1600" dirty="0">
                        <a:solidFill>
                          <a:schemeClr val="accent6">
                            <a:lumMod val="75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i="1" dirty="0" smtClean="0">
                          <a:latin typeface="Times New Roman"/>
                          <a:ea typeface="Calibri"/>
                          <a:cs typeface="Times New Roman"/>
                        </a:rPr>
                        <a:t>Еда</a:t>
                      </a:r>
                      <a:r>
                        <a:rPr lang="ru-RU" sz="1600" b="1" i="1" baseline="0" dirty="0" smtClean="0">
                          <a:latin typeface="Times New Roman"/>
                          <a:ea typeface="Calibri"/>
                          <a:cs typeface="Times New Roman"/>
                        </a:rPr>
                        <a:t> для пользы здоровья</a:t>
                      </a:r>
                      <a:r>
                        <a:rPr lang="ru-RU" sz="1600" b="1" i="1" dirty="0" smtClean="0">
                          <a:latin typeface="Times New Roman"/>
                          <a:ea typeface="Calibri"/>
                          <a:cs typeface="Times New Roman"/>
                        </a:rPr>
                        <a:t>.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054" marR="440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u="sng" dirty="0">
                          <a:solidFill>
                            <a:srgbClr val="7030A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Труд/область интеграции</a:t>
                      </a:r>
                      <a:endParaRPr lang="ru-RU" sz="1600" dirty="0">
                        <a:solidFill>
                          <a:srgbClr val="7030A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i="1" dirty="0">
                          <a:latin typeface="Times New Roman"/>
                          <a:ea typeface="Calibri"/>
                          <a:cs typeface="Times New Roman"/>
                        </a:rPr>
                        <a:t>Изготовление 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i="1" dirty="0">
                          <a:latin typeface="Times New Roman"/>
                          <a:ea typeface="Calibri"/>
                          <a:cs typeface="Times New Roman"/>
                        </a:rPr>
                        <a:t>масок и костюмов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054" marR="440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3264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u="sng" dirty="0">
                          <a:solidFill>
                            <a:srgbClr val="7030A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Социализация/ область интеграции</a:t>
                      </a:r>
                      <a:endParaRPr lang="ru-RU" sz="1600" dirty="0">
                        <a:solidFill>
                          <a:srgbClr val="7030A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i="1" dirty="0">
                          <a:latin typeface="Times New Roman"/>
                          <a:ea typeface="Calibri"/>
                          <a:cs typeface="Times New Roman"/>
                        </a:rPr>
                        <a:t>Сюжетно-ролевая игра </a:t>
                      </a:r>
                      <a:r>
                        <a:rPr lang="ru-RU" sz="1600" b="1" i="1" dirty="0" smtClean="0">
                          <a:latin typeface="Times New Roman"/>
                          <a:ea typeface="Calibri"/>
                          <a:cs typeface="Times New Roman"/>
                        </a:rPr>
                        <a:t>«Веселое</a:t>
                      </a:r>
                      <a:r>
                        <a:rPr lang="ru-RU" sz="1600" b="1" i="1" baseline="0" dirty="0" smtClean="0">
                          <a:latin typeface="Times New Roman"/>
                          <a:ea typeface="Calibri"/>
                          <a:cs typeface="Times New Roman"/>
                        </a:rPr>
                        <a:t> чаепитие</a:t>
                      </a:r>
                      <a:r>
                        <a:rPr lang="ru-RU" sz="1600" b="1" i="1" dirty="0" smtClean="0">
                          <a:latin typeface="Times New Roman"/>
                          <a:ea typeface="Calibri"/>
                          <a:cs typeface="Times New Roman"/>
                        </a:rPr>
                        <a:t>»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054" marR="440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400"/>
                        </a:spcBef>
                        <a:spcAft>
                          <a:spcPts val="0"/>
                        </a:spcAft>
                      </a:pPr>
                      <a:r>
                        <a:rPr lang="ru-RU" sz="2400" b="1" kern="0" dirty="0" smtClean="0">
                          <a:solidFill>
                            <a:srgbClr val="365F9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Тема:</a:t>
                      </a:r>
                      <a:r>
                        <a:rPr lang="ru-RU" sz="2400" b="1" kern="0" baseline="0" dirty="0" smtClean="0">
                          <a:solidFill>
                            <a:srgbClr val="365F9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3600" b="1" kern="0" baseline="0" dirty="0" smtClean="0">
                          <a:solidFill>
                            <a:srgbClr val="7030A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«Масленица Красная»</a:t>
                      </a:r>
                      <a:endParaRPr lang="ru-RU" sz="3600" b="1" kern="0" dirty="0">
                        <a:solidFill>
                          <a:srgbClr val="7030A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054" marR="440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u="sng" dirty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Безопасность/ область интеграции</a:t>
                      </a:r>
                      <a:endParaRPr lang="ru-RU" sz="1600" dirty="0">
                        <a:solidFill>
                          <a:schemeClr val="accent6">
                            <a:lumMod val="75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i="1" dirty="0">
                          <a:latin typeface="Times New Roman"/>
                          <a:ea typeface="Calibri"/>
                          <a:cs typeface="Times New Roman"/>
                        </a:rPr>
                        <a:t>Беседа: «Осторожное обращение с огнем»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054" marR="440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2531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u="sng" dirty="0">
                          <a:solidFill>
                            <a:srgbClr val="00B0F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Физическая культура/ область интеграции</a:t>
                      </a:r>
                      <a:endParaRPr lang="ru-RU" sz="1600" dirty="0">
                        <a:solidFill>
                          <a:srgbClr val="00B0F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err="1">
                          <a:latin typeface="Times New Roman"/>
                          <a:ea typeface="Calibri"/>
                          <a:cs typeface="Times New Roman"/>
                        </a:rPr>
                        <a:t>п\и</a:t>
                      </a:r>
                      <a:r>
                        <a:rPr lang="ru-RU" sz="1600" b="1" dirty="0">
                          <a:latin typeface="Times New Roman"/>
                          <a:ea typeface="Calibri"/>
                          <a:cs typeface="Times New Roman"/>
                        </a:rPr>
                        <a:t> «Солнце»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Times New Roman"/>
                          <a:ea typeface="Calibri"/>
                          <a:cs typeface="Times New Roman"/>
                        </a:rPr>
                        <a:t>«Золотые</a:t>
                      </a:r>
                      <a:r>
                        <a:rPr lang="ru-RU" sz="1600" b="1" baseline="0" dirty="0" smtClean="0">
                          <a:latin typeface="Times New Roman"/>
                          <a:ea typeface="Calibri"/>
                          <a:cs typeface="Times New Roman"/>
                        </a:rPr>
                        <a:t> ворота»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Calibri"/>
                          <a:cs typeface="Times New Roman"/>
                        </a:rPr>
                        <a:t>«Горелки»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Calibri"/>
                          <a:cs typeface="Times New Roman"/>
                        </a:rPr>
                        <a:t>«Карусели»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054" marR="440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u="sng" dirty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Чтение художественной литературы/ область интеграции</a:t>
                      </a:r>
                      <a:endParaRPr lang="ru-RU" sz="1600" dirty="0">
                        <a:solidFill>
                          <a:schemeClr val="accent6">
                            <a:lumMod val="75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i="1" dirty="0" smtClean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600" b="1" i="1" dirty="0" err="1">
                          <a:latin typeface="Times New Roman"/>
                          <a:ea typeface="Calibri"/>
                          <a:cs typeface="Times New Roman"/>
                        </a:rPr>
                        <a:t>заклички</a:t>
                      </a:r>
                      <a:r>
                        <a:rPr lang="ru-RU" sz="1600" b="1" i="1" dirty="0">
                          <a:latin typeface="Times New Roman"/>
                          <a:ea typeface="Calibri"/>
                          <a:cs typeface="Times New Roman"/>
                        </a:rPr>
                        <a:t>, загадки о </a:t>
                      </a:r>
                      <a:r>
                        <a:rPr lang="ru-RU" sz="1600" b="1" i="1" dirty="0" smtClean="0">
                          <a:latin typeface="Times New Roman"/>
                          <a:ea typeface="Calibri"/>
                          <a:cs typeface="Times New Roman"/>
                        </a:rPr>
                        <a:t>весне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054" marR="440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u="sng" dirty="0">
                          <a:solidFill>
                            <a:srgbClr val="00B05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Музыка/ область интеграции</a:t>
                      </a:r>
                      <a:endParaRPr lang="ru-RU" sz="1600" dirty="0">
                        <a:solidFill>
                          <a:srgbClr val="00B05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i="1" dirty="0" smtClean="0">
                          <a:latin typeface="Times New Roman"/>
                          <a:ea typeface="Calibri"/>
                          <a:cs typeface="Times New Roman"/>
                        </a:rPr>
                        <a:t>Хороводные</a:t>
                      </a:r>
                      <a:r>
                        <a:rPr lang="ru-RU" sz="1600" b="1" i="1" baseline="0" dirty="0" smtClean="0">
                          <a:latin typeface="Times New Roman"/>
                          <a:ea typeface="Calibri"/>
                          <a:cs typeface="Times New Roman"/>
                        </a:rPr>
                        <a:t> танцы. </a:t>
                      </a:r>
                      <a:r>
                        <a:rPr lang="ru-RU" sz="1600" b="1" i="1" dirty="0" smtClean="0">
                          <a:latin typeface="Times New Roman"/>
                          <a:ea typeface="Calibri"/>
                          <a:cs typeface="Times New Roman"/>
                        </a:rPr>
                        <a:t>Аудиозаписи </a:t>
                      </a:r>
                      <a:r>
                        <a:rPr lang="ru-RU" sz="1600" b="1" i="1" dirty="0">
                          <a:latin typeface="Times New Roman"/>
                          <a:ea typeface="Calibri"/>
                          <a:cs typeface="Times New Roman"/>
                        </a:rPr>
                        <a:t>русских народных песен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054" marR="440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u="sng" dirty="0">
                          <a:solidFill>
                            <a:srgbClr val="0070C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Художественное творчество/ область </a:t>
                      </a:r>
                      <a:r>
                        <a:rPr lang="ru-RU" sz="1600" b="1" u="sng" dirty="0" smtClean="0">
                          <a:solidFill>
                            <a:srgbClr val="0070C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интеграции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u="none" dirty="0" smtClean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Рисование</a:t>
                      </a:r>
                      <a:r>
                        <a:rPr lang="ru-RU" sz="1600" b="1" u="none" baseline="0" dirty="0" smtClean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«Солнышко»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u="none" baseline="0" dirty="0" smtClean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Лепка «Солнечные блинчики»</a:t>
                      </a:r>
                      <a:endParaRPr lang="ru-RU" sz="1600" u="none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054" marR="440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 spd="slow">
    <p:cover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u="sng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«Здравствуй, Масленица»</a:t>
            </a:r>
            <a:endParaRPr lang="ru-RU" b="1" u="sng" dirty="0">
              <a:solidFill>
                <a:schemeClr val="accent4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7" name="Picture 3" descr="C:\Users\Ирина\Desktop\4\DSC0297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64296" y="3604864"/>
            <a:ext cx="4879704" cy="3253136"/>
          </a:xfrm>
          <a:prstGeom prst="rect">
            <a:avLst/>
          </a:prstGeom>
          <a:noFill/>
        </p:spPr>
      </p:pic>
      <p:sp>
        <p:nvSpPr>
          <p:cNvPr id="5" name="Солнце 4"/>
          <p:cNvSpPr/>
          <p:nvPr/>
        </p:nvSpPr>
        <p:spPr>
          <a:xfrm>
            <a:off x="6372200" y="1484784"/>
            <a:ext cx="1512168" cy="1512168"/>
          </a:xfrm>
          <a:prstGeom prst="sun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 descr="20140304_09231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1520" y="1340768"/>
            <a:ext cx="4032448" cy="3024336"/>
          </a:xfrm>
          <a:prstGeom prst="rect">
            <a:avLst/>
          </a:prstGeom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620688"/>
            <a:ext cx="8229600" cy="706090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 небе Солнышко встаёт,</a:t>
            </a:r>
            <a:b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 хоровод нас всех зовёт!</a:t>
            </a:r>
            <a:b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Веселиться, петь, плясать –</a:t>
            </a:r>
            <a:b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Весну Красную встречать!</a:t>
            </a:r>
            <a:endParaRPr lang="ru-RU" sz="24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2014-02-25 09.48.05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323528" y="1844824"/>
            <a:ext cx="3394472" cy="4525963"/>
          </a:xfrm>
        </p:spPr>
      </p:pic>
      <p:pic>
        <p:nvPicPr>
          <p:cNvPr id="6" name="Содержимое 5" descr="2014-02-25 09.42.49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5436096" y="1916832"/>
            <a:ext cx="3394472" cy="4525963"/>
          </a:xfrm>
        </p:spPr>
      </p:pic>
    </p:spTree>
  </p:cSld>
  <p:clrMapOvr>
    <a:masterClrMapping/>
  </p:clrMapOvr>
  <p:transition spd="slow"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/>
          <a:lstStyle/>
          <a:p>
            <a:r>
              <a:rPr lang="ru-RU" b="1" u="sng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«Веселое чаепитие».</a:t>
            </a:r>
            <a:endParaRPr lang="ru-RU" b="1" u="sng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DSC02975.JPG"/>
          <p:cNvPicPr>
            <a:picLocks noGrp="1" noChangeAspect="1"/>
          </p:cNvPicPr>
          <p:nvPr>
            <p:ph sz="half" idx="1"/>
          </p:nvPr>
        </p:nvPicPr>
        <p:blipFill>
          <a:blip r:embed="rId2" cstate="screen"/>
          <a:stretch>
            <a:fillRect/>
          </a:stretch>
        </p:blipFill>
        <p:spPr>
          <a:xfrm>
            <a:off x="251520" y="1340768"/>
            <a:ext cx="4038600" cy="2692400"/>
          </a:xfrm>
        </p:spPr>
      </p:pic>
      <p:pic>
        <p:nvPicPr>
          <p:cNvPr id="6" name="Содержимое 5" descr="DSC02976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788024" y="3933056"/>
            <a:ext cx="4038600" cy="2692400"/>
          </a:xfrm>
        </p:spPr>
      </p:pic>
      <p:sp>
        <p:nvSpPr>
          <p:cNvPr id="7" name="Прямоугольник 6"/>
          <p:cNvSpPr/>
          <p:nvPr/>
        </p:nvSpPr>
        <p:spPr>
          <a:xfrm>
            <a:off x="4283968" y="1556792"/>
            <a:ext cx="4572000" cy="193899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Пришла </a:t>
            </a:r>
            <a:r>
              <a:rPr lang="ru-RU" sz="2400" b="1" dirty="0" err="1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маслена</a:t>
            </a:r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неделя, -</a:t>
            </a:r>
            <a:b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Позвал в гости кум Емеля.</a:t>
            </a:r>
            <a:b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Ну а кумова сестрица</a:t>
            </a:r>
            <a:b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Печь блины-то мастерица!</a:t>
            </a:r>
            <a:b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Напекла их кучек шесть,</a:t>
            </a:r>
            <a:endParaRPr lang="ru-RU" sz="2400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0" y="4653136"/>
            <a:ext cx="4572000" cy="193899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Семерым их не поесть.</a:t>
            </a:r>
            <a:b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А сели четверо за стол,</a:t>
            </a:r>
            <a:b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Дали душеньке простор,</a:t>
            </a:r>
            <a:b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Друг на друга поглядели</a:t>
            </a:r>
            <a:b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И... блины-то все поели!</a:t>
            </a:r>
            <a:endParaRPr lang="ru-RU" sz="24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189</TotalTime>
  <Words>437</Words>
  <Application>Microsoft Office PowerPoint</Application>
  <PresentationFormat>Экран (4:3)</PresentationFormat>
  <Paragraphs>107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«Масленица Красная»</vt:lpstr>
      <vt:lpstr>Информационная карта проекта </vt:lpstr>
      <vt:lpstr>Задачи проекта: </vt:lpstr>
      <vt:lpstr>Ожидаемые результаты по проекту </vt:lpstr>
      <vt:lpstr>Алгоритм тематического планирования </vt:lpstr>
      <vt:lpstr>Системная паутинка.                                                                       Авторы проекта:                                                                                                                                      Усова Ирина Михайловна                                                                                                                          Фатеева Валентина Васильевна. </vt:lpstr>
      <vt:lpstr>«Здравствуй, Масленица»</vt:lpstr>
      <vt:lpstr>В небе Солнышко встаёт, В хоровод нас всех зовёт! Веселиться, петь, плясать – Весну Красную встречать!</vt:lpstr>
      <vt:lpstr>«Веселое чаепитие».</vt:lpstr>
      <vt:lpstr>Наше солнечное творчество!</vt:lpstr>
      <vt:lpstr>Прощай, Масленица!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«Масленица Красная»</dc:title>
  <dc:creator>Ирина</dc:creator>
  <cp:lastModifiedBy>Ирина</cp:lastModifiedBy>
  <cp:revision>29</cp:revision>
  <dcterms:created xsi:type="dcterms:W3CDTF">2014-03-03T21:13:02Z</dcterms:created>
  <dcterms:modified xsi:type="dcterms:W3CDTF">2014-11-03T22:19:23Z</dcterms:modified>
</cp:coreProperties>
</file>