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  <p:sldMasterId id="2147483821" r:id="rId2"/>
    <p:sldMasterId id="2147483845" r:id="rId3"/>
    <p:sldMasterId id="2147483869" r:id="rId4"/>
    <p:sldMasterId id="2147483881" r:id="rId5"/>
    <p:sldMasterId id="2147483893" r:id="rId6"/>
    <p:sldMasterId id="2147483905" r:id="rId7"/>
  </p:sldMasterIdLst>
  <p:sldIdLst>
    <p:sldId id="256" r:id="rId8"/>
    <p:sldId id="257" r:id="rId9"/>
    <p:sldId id="259" r:id="rId10"/>
    <p:sldId id="258" r:id="rId11"/>
    <p:sldId id="262" r:id="rId12"/>
    <p:sldId id="263" r:id="rId13"/>
    <p:sldId id="264" r:id="rId14"/>
    <p:sldId id="267" r:id="rId15"/>
    <p:sldId id="268" r:id="rId16"/>
    <p:sldId id="269" r:id="rId17"/>
    <p:sldId id="265" r:id="rId18"/>
    <p:sldId id="266" r:id="rId19"/>
    <p:sldId id="27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1062" y="-96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D463D06-09C9-4397-A0B5-89E9A771607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F6435-0428-4980-89A7-47283EB593C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ABD27-5CD5-4493-A99E-A68589E920E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D463D06-09C9-4397-A0B5-89E9A771607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96F33B29-7D08-4873-9272-B2EE2CB846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FA54929-0CC3-4F46-A44D-A9F320ACFCE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1B8E7-2DAA-43AE-A8B1-1E45F9F165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002CA88-A14D-40DB-B633-ACD500E85F4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8D289313-B13B-4FC6-A6A4-942731A76EF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D68E06B-603A-4DB5-8DF1-7FB236076C6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FD792AD-0CE0-4DF8-8209-6A0E9BA3A70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33B29-7D08-4873-9272-B2EE2CB846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E6CA218F-2117-4497-B1AE-37FBF701C38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F6435-0428-4980-89A7-47283EB593C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16BABD27-5CD5-4493-A99E-A68589E920E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63D06-09C9-4397-A0B5-89E9A771607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33B29-7D08-4873-9272-B2EE2CB846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A54929-0CC3-4F46-A44D-A9F320ACFCE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1B8E7-2DAA-43AE-A8B1-1E45F9F165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2CA88-A14D-40DB-B633-ACD500E85F4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289313-B13B-4FC6-A6A4-942731A76EF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68E06B-603A-4DB5-8DF1-7FB236076C6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DFA54929-0CC3-4F46-A44D-A9F320ACFCE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0FD792AD-0CE0-4DF8-8209-6A0E9BA3A70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A218F-2117-4497-B1AE-37FBF701C38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F6435-0428-4980-89A7-47283EB593C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ABD27-5CD5-4493-A99E-A68589E920E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63D06-09C9-4397-A0B5-89E9A771607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33B29-7D08-4873-9272-B2EE2CB846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DFA54929-0CC3-4F46-A44D-A9F320ACFCE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1B8E7-2DAA-43AE-A8B1-1E45F9F165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2CA88-A14D-40DB-B633-ACD500E85F4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89313-B13B-4FC6-A6A4-942731A76EF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22F1B8E7-2DAA-43AE-A8B1-1E45F9F165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68E06B-603A-4DB5-8DF1-7FB236076C6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792AD-0CE0-4DF8-8209-6A0E9BA3A70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A218F-2117-4497-B1AE-37FBF701C38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F6435-0428-4980-89A7-47283EB593C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ABD27-5CD5-4493-A99E-A68589E920E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463D06-09C9-4397-A0B5-89E9A771607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6F33B29-7D08-4873-9272-B2EE2CB846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A54929-0CC3-4F46-A44D-A9F320ACFCE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1B8E7-2DAA-43AE-A8B1-1E45F9F165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2CA88-A14D-40DB-B633-ACD500E85F4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002CA88-A14D-40DB-B633-ACD500E85F4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89313-B13B-4FC6-A6A4-942731A76EF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68E06B-603A-4DB5-8DF1-7FB236076C6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FD792AD-0CE0-4DF8-8209-6A0E9BA3A70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CA218F-2117-4497-B1AE-37FBF701C38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F6435-0428-4980-89A7-47283EB593C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ABD27-5CD5-4493-A99E-A68589E920E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D463D06-09C9-4397-A0B5-89E9A771607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F33B29-7D08-4873-9272-B2EE2CB846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FA54929-0CC3-4F46-A44D-A9F320ACFCE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22F1B8E7-2DAA-43AE-A8B1-1E45F9F165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89313-B13B-4FC6-A6A4-942731A76EF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2002CA88-A14D-40DB-B633-ACD500E85F4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289313-B13B-4FC6-A6A4-942731A76EF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D68E06B-603A-4DB5-8DF1-7FB236076C6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FD792AD-0CE0-4DF8-8209-6A0E9BA3A70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6CA218F-2117-4497-B1AE-37FBF701C38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FF6435-0428-4980-89A7-47283EB593C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BABD27-5CD5-4493-A99E-A68589E920E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63D06-09C9-4397-A0B5-89E9A771607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33B29-7D08-4873-9272-B2EE2CB846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A54929-0CC3-4F46-A44D-A9F320ACFCE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BD68E06B-603A-4DB5-8DF1-7FB236076C6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1B8E7-2DAA-43AE-A8B1-1E45F9F1659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2CA88-A14D-40DB-B633-ACD500E85F4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89313-B13B-4FC6-A6A4-942731A76EF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68E06B-603A-4DB5-8DF1-7FB236076C6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792AD-0CE0-4DF8-8209-6A0E9BA3A70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A218F-2117-4497-B1AE-37FBF701C38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F6435-0428-4980-89A7-47283EB593C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ABD27-5CD5-4493-A99E-A68589E920E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FD792AD-0CE0-4DF8-8209-6A0E9BA3A70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E6CA218F-2117-4497-B1AE-37FBF701C38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95AEFFE-6132-4D0A-8482-6E3E7A0CE1E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95AEFFE-6132-4D0A-8482-6E3E7A0CE1E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95AEFFE-6132-4D0A-8482-6E3E7A0CE1E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95AEFFE-6132-4D0A-8482-6E3E7A0CE1E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95AEFFE-6132-4D0A-8482-6E3E7A0CE1E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595AEFFE-6132-4D0A-8482-6E3E7A0CE1E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5AEFFE-6132-4D0A-8482-6E3E7A0CE1E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7241" y="0"/>
            <a:ext cx="6781800" cy="2579914"/>
          </a:xfrm>
        </p:spPr>
        <p:txBody>
          <a:bodyPr/>
          <a:lstStyle/>
          <a:p>
            <a:pPr eaLnBrk="1" hangingPunct="1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Параллельный перенос</a:t>
            </a:r>
            <a:br>
              <a:rPr lang="ru-RU" sz="3600" dirty="0" smtClean="0"/>
            </a:br>
            <a:r>
              <a:rPr lang="ru-RU" sz="3600" dirty="0" smtClean="0"/>
              <a:t>в пространстве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17028" y="4151086"/>
            <a:ext cx="3526971" cy="2347685"/>
          </a:xfrm>
        </p:spPr>
        <p:txBody>
          <a:bodyPr/>
          <a:lstStyle/>
          <a:p>
            <a:pPr eaLnBrk="1" hangingPunct="1"/>
            <a:r>
              <a:rPr lang="ru-RU" sz="2000" i="1" dirty="0" err="1" smtClean="0"/>
              <a:t>Казеко</a:t>
            </a:r>
            <a:r>
              <a:rPr lang="ru-RU" sz="2000" i="1" dirty="0" smtClean="0"/>
              <a:t> Максим</a:t>
            </a:r>
          </a:p>
          <a:p>
            <a:pPr eaLnBrk="1" hangingPunct="1"/>
            <a:r>
              <a:rPr lang="ru-RU" sz="2000" i="1" dirty="0" smtClean="0"/>
              <a:t>Трофимов Степан</a:t>
            </a:r>
          </a:p>
          <a:p>
            <a:pPr eaLnBrk="1" hangingPunct="1"/>
            <a:r>
              <a:rPr lang="ru-RU" sz="2000" i="1" dirty="0" smtClean="0"/>
              <a:t>Крюков Никита</a:t>
            </a:r>
          </a:p>
          <a:p>
            <a:pPr eaLnBrk="1" hangingPunct="1"/>
            <a:r>
              <a:rPr lang="ru-RU" sz="2000" i="1" dirty="0" smtClean="0"/>
              <a:t>10 Б класс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endParaRPr lang="ru-RU" i="1" kern="0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261938" y="0"/>
            <a:ext cx="8664575" cy="6530975"/>
          </a:xfrm>
        </p:spPr>
        <p:txBody>
          <a:bodyPr/>
          <a:lstStyle/>
          <a:p>
            <a:r>
              <a:rPr lang="ru-RU" dirty="0" smtClean="0"/>
              <a:t>При параллельном переносе в пространстве каждая плоскость переходит либо в себя, либо в параллельную ей плоскость </a:t>
            </a:r>
            <a:endParaRPr lang="ru-RU" dirty="0"/>
          </a:p>
        </p:txBody>
      </p:sp>
      <p:sp>
        <p:nvSpPr>
          <p:cNvPr id="6" name="Параллелограмм 5"/>
          <p:cNvSpPr/>
          <p:nvPr/>
        </p:nvSpPr>
        <p:spPr>
          <a:xfrm>
            <a:off x="979714" y="1741714"/>
            <a:ext cx="2547257" cy="1491343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араллелограмм 6"/>
          <p:cNvSpPr/>
          <p:nvPr/>
        </p:nvSpPr>
        <p:spPr>
          <a:xfrm>
            <a:off x="979715" y="1730828"/>
            <a:ext cx="2547257" cy="1491343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79633" y="2967335"/>
            <a:ext cx="184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0342" y="2623456"/>
            <a:ext cx="8817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ym typeface="Symbol"/>
              </a:rPr>
              <a:t></a:t>
            </a:r>
            <a:endParaRPr lang="ru-RU" sz="28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 flipH="1">
            <a:off x="1360712" y="1730829"/>
            <a:ext cx="2318662" cy="229688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968829" y="3233057"/>
            <a:ext cx="2329542" cy="2286000"/>
          </a:xfrm>
          <a:prstGeom prst="straightConnector1">
            <a:avLst/>
          </a:prstGeom>
          <a:ln w="222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156857" y="3233057"/>
            <a:ext cx="2296886" cy="22860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3526971" y="1730829"/>
            <a:ext cx="2286000" cy="22860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117172" y="4557002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ym typeface="Symbol"/>
              </a:rPr>
              <a:t></a:t>
            </a:r>
            <a:r>
              <a:rPr lang="en-US" dirty="0" smtClean="0">
                <a:sym typeface="Symbol"/>
              </a:rPr>
              <a:t>’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13805" y="990600"/>
            <a:ext cx="8205651" cy="5066647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Задача 1 </a:t>
            </a:r>
            <a:r>
              <a:rPr lang="ru-RU" sz="2600" dirty="0" smtClean="0"/>
              <a:t>Найдите значения а, </a:t>
            </a:r>
            <a:r>
              <a:rPr lang="ru-RU" sz="2600" dirty="0" err="1" smtClean="0"/>
              <a:t>b</a:t>
            </a:r>
            <a:r>
              <a:rPr lang="ru-RU" sz="2600" dirty="0" smtClean="0"/>
              <a:t>, с в формулах параллельного переноса </a:t>
            </a:r>
            <a:r>
              <a:rPr lang="ru-RU" sz="2600" dirty="0" err="1" smtClean="0"/>
              <a:t>х</a:t>
            </a:r>
            <a:r>
              <a:rPr lang="ru-RU" sz="2600" dirty="0" smtClean="0"/>
              <a:t>' = </a:t>
            </a:r>
            <a:r>
              <a:rPr lang="ru-RU" sz="2600" dirty="0" err="1" smtClean="0"/>
              <a:t>х</a:t>
            </a:r>
            <a:r>
              <a:rPr lang="ru-RU" sz="2600" dirty="0" smtClean="0"/>
              <a:t> + а, у' = у + </a:t>
            </a:r>
            <a:r>
              <a:rPr lang="ru-RU" sz="2600" dirty="0" err="1" smtClean="0"/>
              <a:t>b</a:t>
            </a:r>
            <a:r>
              <a:rPr lang="ru-RU" sz="2600" dirty="0" smtClean="0"/>
              <a:t>, </a:t>
            </a:r>
            <a:r>
              <a:rPr lang="ru-RU" sz="2600" dirty="0" err="1" smtClean="0"/>
              <a:t>z</a:t>
            </a:r>
            <a:r>
              <a:rPr lang="ru-RU" sz="2600" dirty="0" smtClean="0"/>
              <a:t>' = </a:t>
            </a:r>
            <a:r>
              <a:rPr lang="ru-RU" sz="2600" dirty="0" err="1" smtClean="0"/>
              <a:t>z</a:t>
            </a:r>
            <a:r>
              <a:rPr lang="ru-RU" sz="2600" dirty="0" smtClean="0"/>
              <a:t> + </a:t>
            </a:r>
            <a:r>
              <a:rPr lang="ru-RU" sz="2600" dirty="0" err="1" smtClean="0"/>
              <a:t>c</a:t>
            </a:r>
            <a:r>
              <a:rPr lang="ru-RU" sz="2600" dirty="0" smtClean="0"/>
              <a:t>, если при этом параллельном переносе точка А(1; 0; 2) переходит в точку А'(2; 1; 0).</a:t>
            </a:r>
          </a:p>
          <a:p>
            <a:r>
              <a:rPr lang="ru-RU" b="1" i="1" dirty="0" smtClean="0"/>
              <a:t>Решение.</a:t>
            </a:r>
            <a:r>
              <a:rPr lang="ru-RU" dirty="0" smtClean="0"/>
              <a:t> Подставляя в формулы параллельного переноса координаты  точек А и А', т. е. х=1, у = 0, </a:t>
            </a:r>
            <a:r>
              <a:rPr lang="ru-RU" dirty="0" err="1" smtClean="0"/>
              <a:t>z</a:t>
            </a:r>
            <a:r>
              <a:rPr lang="ru-RU" dirty="0" smtClean="0"/>
              <a:t> = 2, </a:t>
            </a:r>
            <a:r>
              <a:rPr lang="ru-RU" dirty="0" err="1" smtClean="0"/>
              <a:t>x</a:t>
            </a:r>
            <a:r>
              <a:rPr lang="ru-RU" dirty="0" smtClean="0"/>
              <a:t>' = 2, </a:t>
            </a:r>
            <a:r>
              <a:rPr lang="ru-RU" dirty="0" err="1" smtClean="0"/>
              <a:t>y</a:t>
            </a:r>
            <a:r>
              <a:rPr lang="ru-RU" dirty="0" smtClean="0"/>
              <a:t>' = 1, </a:t>
            </a:r>
            <a:r>
              <a:rPr lang="ru-RU" dirty="0" err="1" smtClean="0"/>
              <a:t>z</a:t>
            </a:r>
            <a:r>
              <a:rPr lang="ru-RU" dirty="0" smtClean="0"/>
              <a:t>' = 0, получим уравнения, из которых определяются а, </a:t>
            </a:r>
            <a:r>
              <a:rPr lang="ru-RU" dirty="0" err="1" smtClean="0"/>
              <a:t>b</a:t>
            </a:r>
            <a:r>
              <a:rPr lang="ru-RU" dirty="0" smtClean="0"/>
              <a:t>, с:</a:t>
            </a:r>
          </a:p>
          <a:p>
            <a:r>
              <a:rPr lang="ru-RU" dirty="0" smtClean="0"/>
              <a:t>2 = 1 + а, 1 = 0 + </a:t>
            </a:r>
            <a:r>
              <a:rPr lang="ru-RU" dirty="0" err="1" smtClean="0"/>
              <a:t>b</a:t>
            </a:r>
            <a:r>
              <a:rPr lang="ru-RU" dirty="0" smtClean="0"/>
              <a:t>, 0 = 2 + с.</a:t>
            </a:r>
          </a:p>
          <a:p>
            <a:r>
              <a:rPr lang="ru-RU" dirty="0" smtClean="0"/>
              <a:t>Отсюда а = 1, </a:t>
            </a:r>
            <a:r>
              <a:rPr lang="ru-RU" dirty="0" err="1" smtClean="0"/>
              <a:t>b</a:t>
            </a:r>
            <a:r>
              <a:rPr lang="ru-RU" dirty="0" smtClean="0"/>
              <a:t> = 1, </a:t>
            </a:r>
            <a:r>
              <a:rPr lang="ru-RU" dirty="0" err="1" smtClean="0"/>
              <a:t>с=</a:t>
            </a:r>
            <a:r>
              <a:rPr lang="ru-RU" dirty="0" smtClean="0"/>
              <a:t> —2.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2520" y="0"/>
            <a:ext cx="8183880" cy="740229"/>
          </a:xfrm>
        </p:spPr>
        <p:txBody>
          <a:bodyPr/>
          <a:lstStyle/>
          <a:p>
            <a:r>
              <a:rPr lang="ru-RU" dirty="0" smtClean="0"/>
              <a:t>        Решение задач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5943"/>
            <a:ext cx="8229600" cy="625886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Задача 2. При параллельном переносе точка А(2;1:-1) </a:t>
            </a:r>
            <a:r>
              <a:rPr lang="ru-RU" sz="2800" dirty="0" smtClean="0"/>
              <a:t>переходи</a:t>
            </a:r>
            <a:r>
              <a:rPr lang="ru-RU" sz="2800" dirty="0" smtClean="0"/>
              <a:t>т</a:t>
            </a:r>
            <a:r>
              <a:rPr lang="ru-RU" sz="2800" dirty="0" smtClean="0"/>
              <a:t> </a:t>
            </a:r>
            <a:r>
              <a:rPr lang="ru-RU" sz="2800" dirty="0" smtClean="0"/>
              <a:t>в точку А</a:t>
            </a:r>
            <a:r>
              <a:rPr lang="en-US" sz="2800" dirty="0" smtClean="0"/>
              <a:t>’</a:t>
            </a:r>
            <a:r>
              <a:rPr lang="ru-RU" sz="2800" dirty="0" smtClean="0"/>
              <a:t>(1;-1;0). В какую точку переходит начало координат?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Решение. По формуле параллельного переноса </a:t>
            </a:r>
            <a:r>
              <a:rPr lang="ru-RU" sz="2400" dirty="0" err="1" smtClean="0"/>
              <a:t>х</a:t>
            </a:r>
            <a:r>
              <a:rPr lang="en-US" sz="2400" dirty="0" smtClean="0"/>
              <a:t>’=</a:t>
            </a:r>
            <a:r>
              <a:rPr lang="en-US" sz="2400" dirty="0" err="1" smtClean="0"/>
              <a:t>x+a</a:t>
            </a:r>
            <a:r>
              <a:rPr lang="en-US" sz="2400" dirty="0" smtClean="0"/>
              <a:t>, y’=</a:t>
            </a:r>
            <a:r>
              <a:rPr lang="en-US" sz="2400" dirty="0" err="1" smtClean="0"/>
              <a:t>y+b</a:t>
            </a:r>
            <a:r>
              <a:rPr lang="en-US" sz="2400" dirty="0" smtClean="0"/>
              <a:t>, z’=</a:t>
            </a:r>
            <a:r>
              <a:rPr lang="en-US" sz="2400" dirty="0" err="1" smtClean="0"/>
              <a:t>z+c</a:t>
            </a:r>
            <a:r>
              <a:rPr lang="en-US" sz="2400" dirty="0" smtClean="0"/>
              <a:t>.</a:t>
            </a:r>
            <a:r>
              <a:rPr lang="ru-RU" sz="2400" dirty="0" smtClean="0"/>
              <a:t> Точка А(2;1;-1)→А</a:t>
            </a:r>
            <a:r>
              <a:rPr lang="en-US" sz="2400" dirty="0" smtClean="0"/>
              <a:t>’(1</a:t>
            </a:r>
            <a:r>
              <a:rPr lang="ru-RU" sz="2400" dirty="0" smtClean="0"/>
              <a:t>;-1;0). </a:t>
            </a:r>
          </a:p>
          <a:p>
            <a:r>
              <a:rPr lang="ru-RU" sz="2400" dirty="0" smtClean="0"/>
              <a:t>Тогда выражаем </a:t>
            </a:r>
            <a:r>
              <a:rPr lang="ru-RU" sz="2400" dirty="0" err="1" smtClean="0"/>
              <a:t>а=</a:t>
            </a:r>
            <a:r>
              <a:rPr lang="en-US" sz="2400" dirty="0" smtClean="0"/>
              <a:t>x’-x, b=y’-y, c=z’-z.</a:t>
            </a:r>
            <a:endParaRPr lang="ru-RU" sz="2400" dirty="0" smtClean="0"/>
          </a:p>
          <a:p>
            <a:r>
              <a:rPr lang="ru-RU" sz="2400" dirty="0" smtClean="0"/>
              <a:t> Подставляем а=1-2=-1, </a:t>
            </a:r>
            <a:r>
              <a:rPr lang="en-US" sz="2400" dirty="0" smtClean="0"/>
              <a:t>b=-1-1=-2, z=0-</a:t>
            </a:r>
            <a:r>
              <a:rPr lang="ru-RU" sz="2400" dirty="0" smtClean="0"/>
              <a:t>(-</a:t>
            </a:r>
            <a:r>
              <a:rPr lang="en-US" sz="2400" dirty="0" smtClean="0"/>
              <a:t>1</a:t>
            </a:r>
            <a:r>
              <a:rPr lang="ru-RU" sz="2400" dirty="0" smtClean="0"/>
              <a:t>)</a:t>
            </a:r>
            <a:r>
              <a:rPr lang="en-US" sz="2400" dirty="0" smtClean="0"/>
              <a:t>=1.</a:t>
            </a:r>
            <a:r>
              <a:rPr lang="ru-RU" sz="2400" dirty="0" smtClean="0"/>
              <a:t> Начало координат О(0;0;0) переходит в точку: О=(</a:t>
            </a:r>
            <a:r>
              <a:rPr lang="en-US" sz="2400" dirty="0" err="1" smtClean="0"/>
              <a:t>0</a:t>
            </a:r>
            <a:r>
              <a:rPr lang="ru-RU" sz="2400" dirty="0" smtClean="0"/>
              <a:t>+а;</a:t>
            </a:r>
            <a:r>
              <a:rPr lang="en-US" sz="2400" dirty="0" smtClean="0"/>
              <a:t> 0+b; 0+c)</a:t>
            </a:r>
            <a:r>
              <a:rPr lang="ru-RU" sz="2400" dirty="0" smtClean="0"/>
              <a:t>=О</a:t>
            </a:r>
            <a:r>
              <a:rPr lang="en-US" sz="2400" dirty="0" smtClean="0"/>
              <a:t>’(-1;-2;1).</a:t>
            </a:r>
            <a:endParaRPr lang="ru-RU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4" y="1440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Параллельный перенос в разных областях науки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1197429"/>
            <a:ext cx="8871856" cy="5529942"/>
          </a:xfrm>
        </p:spPr>
        <p:txBody>
          <a:bodyPr/>
          <a:lstStyle/>
          <a:p>
            <a:r>
              <a:rPr lang="ru-RU" sz="2400" dirty="0" smtClean="0"/>
              <a:t>Поступательное движение — это движение в механике, разница положений при котором в любые 2 момента времени представляет собой параллельный перенос.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smtClean="0"/>
              <a:t>Трансляционная симметрия</a:t>
            </a:r>
            <a:r>
              <a:rPr lang="ru-RU" sz="2400" dirty="0" smtClean="0"/>
              <a:t> — тип симметрии, при которой свойства рассматриваемой системы не изменяются при сдвиге на определённый вектор, который называется </a:t>
            </a:r>
            <a:r>
              <a:rPr lang="ru-RU" sz="2400" i="1" dirty="0" smtClean="0"/>
              <a:t>вектором трансляции.</a:t>
            </a:r>
            <a:endParaRPr lang="ru-RU" sz="24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33462"/>
          </a:xfrm>
        </p:spPr>
        <p:txBody>
          <a:bodyPr/>
          <a:lstStyle/>
          <a:p>
            <a:pPr eaLnBrk="1" hangingPunct="1"/>
            <a:r>
              <a:rPr lang="ru-RU" smtClean="0"/>
              <a:t>      Параллельный перенос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229600" cy="1841500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66"/>
                </a:solidFill>
              </a:rPr>
              <a:t>Параллельным переносом на вектор </a:t>
            </a:r>
            <a:r>
              <a:rPr lang="en-US" sz="2400" i="1" dirty="0" smtClean="0">
                <a:solidFill>
                  <a:srgbClr val="FF0066"/>
                </a:solidFill>
              </a:rPr>
              <a:t>p</a:t>
            </a:r>
            <a:r>
              <a:rPr lang="en-US" sz="2400" dirty="0" smtClean="0"/>
              <a:t> </a:t>
            </a:r>
            <a:r>
              <a:rPr lang="ru-RU" sz="2400" dirty="0" smtClean="0"/>
              <a:t>называется отображение пространства на себя, при котором любая точка </a:t>
            </a:r>
            <a:r>
              <a:rPr lang="ru-RU" sz="2400" i="1" dirty="0" smtClean="0"/>
              <a:t>М</a:t>
            </a:r>
            <a:r>
              <a:rPr lang="ru-RU" sz="2400" dirty="0" smtClean="0"/>
              <a:t> переходит в такую точку </a:t>
            </a:r>
            <a:r>
              <a:rPr lang="ru-RU" sz="2400" i="1" dirty="0" smtClean="0"/>
              <a:t>М</a:t>
            </a:r>
            <a:r>
              <a:rPr lang="ru-RU" sz="2400" i="1" baseline="-25000" dirty="0" smtClean="0"/>
              <a:t>1</a:t>
            </a:r>
            <a:r>
              <a:rPr lang="ru-RU" sz="2400" dirty="0" smtClean="0"/>
              <a:t>, что </a:t>
            </a:r>
            <a:r>
              <a:rPr lang="ru-RU" sz="2400" i="1" dirty="0" smtClean="0"/>
              <a:t>ММ</a:t>
            </a:r>
            <a:r>
              <a:rPr lang="ru-RU" sz="2400" i="1" baseline="-25000" dirty="0" smtClean="0"/>
              <a:t>1</a:t>
            </a:r>
            <a:r>
              <a:rPr lang="ru-RU" sz="2400" i="1" dirty="0" smtClean="0"/>
              <a:t> </a:t>
            </a:r>
            <a:r>
              <a:rPr lang="ru-RU" sz="2400" dirty="0" smtClean="0"/>
              <a:t>= </a:t>
            </a:r>
            <a:r>
              <a:rPr lang="ru-RU" sz="2400" i="1" dirty="0" err="1" smtClean="0"/>
              <a:t>р</a:t>
            </a:r>
            <a:endParaRPr lang="ru-RU" sz="2400" i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7251700" y="253047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4101" name="Line 7"/>
          <p:cNvSpPr>
            <a:spLocks noChangeShapeType="1"/>
          </p:cNvSpPr>
          <p:nvPr/>
        </p:nvSpPr>
        <p:spPr bwMode="auto">
          <a:xfrm>
            <a:off x="6518275" y="1800225"/>
            <a:ext cx="288925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578100" y="3754438"/>
            <a:ext cx="1873250" cy="1873250"/>
            <a:chOff x="748" y="2886"/>
            <a:chExt cx="1180" cy="1180"/>
          </a:xfrm>
        </p:grpSpPr>
        <p:sp>
          <p:nvSpPr>
            <p:cNvPr id="4109" name="Line 17"/>
            <p:cNvSpPr>
              <a:spLocks noChangeShapeType="1"/>
            </p:cNvSpPr>
            <p:nvPr/>
          </p:nvSpPr>
          <p:spPr bwMode="auto">
            <a:xfrm flipV="1">
              <a:off x="748" y="2886"/>
              <a:ext cx="1180" cy="118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10" name="Group 18"/>
            <p:cNvGrpSpPr>
              <a:grpSpLocks/>
            </p:cNvGrpSpPr>
            <p:nvPr/>
          </p:nvGrpSpPr>
          <p:grpSpPr bwMode="auto">
            <a:xfrm>
              <a:off x="1111" y="3066"/>
              <a:ext cx="260" cy="368"/>
              <a:chOff x="838" y="3095"/>
              <a:chExt cx="260" cy="368"/>
            </a:xfrm>
          </p:grpSpPr>
          <p:sp>
            <p:nvSpPr>
              <p:cNvPr id="3" name="Text Box 19"/>
              <p:cNvSpPr txBox="1">
                <a:spLocks noChangeArrowheads="1"/>
              </p:cNvSpPr>
              <p:nvPr/>
            </p:nvSpPr>
            <p:spPr bwMode="auto">
              <a:xfrm>
                <a:off x="838" y="3095"/>
                <a:ext cx="260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i="1" dirty="0">
                    <a:solidFill>
                      <a:schemeClr val="accent2"/>
                    </a:solidFill>
                    <a:latin typeface="+mn-lt"/>
                  </a:rPr>
                  <a:t>p</a:t>
                </a:r>
                <a:endParaRPr lang="ru-RU" sz="3200" i="1" dirty="0">
                  <a:latin typeface="+mn-lt"/>
                </a:endParaRPr>
              </a:p>
            </p:txBody>
          </p:sp>
          <p:sp>
            <p:nvSpPr>
              <p:cNvPr id="4112" name="Line 20"/>
              <p:cNvSpPr>
                <a:spLocks noChangeShapeType="1"/>
              </p:cNvSpPr>
              <p:nvPr/>
            </p:nvSpPr>
            <p:spPr bwMode="auto">
              <a:xfrm>
                <a:off x="884" y="3158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stealth" w="med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6684" name="Line 12"/>
          <p:cNvSpPr>
            <a:spLocks noChangeShapeType="1"/>
          </p:cNvSpPr>
          <p:nvPr/>
        </p:nvSpPr>
        <p:spPr bwMode="auto">
          <a:xfrm flipV="1">
            <a:off x="4810125" y="3898900"/>
            <a:ext cx="1873250" cy="1873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6685" name="Oval 13"/>
          <p:cNvSpPr>
            <a:spLocks noChangeArrowheads="1"/>
          </p:cNvSpPr>
          <p:nvPr/>
        </p:nvSpPr>
        <p:spPr bwMode="auto">
          <a:xfrm>
            <a:off x="4738688" y="5699125"/>
            <a:ext cx="144462" cy="1444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1400" i="1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37038" y="5348288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/>
              <a:t>М 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6430963" y="3421063"/>
            <a:ext cx="6477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i="1"/>
              <a:t>М</a:t>
            </a:r>
            <a:r>
              <a:rPr lang="ru-RU" sz="1600" i="1"/>
              <a:t>1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4237038" y="5356225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/>
              <a:t>М</a:t>
            </a:r>
          </a:p>
        </p:txBody>
      </p:sp>
      <p:cxnSp>
        <p:nvCxnSpPr>
          <p:cNvPr id="4108" name="Прямая со стрелкой 17"/>
          <p:cNvCxnSpPr>
            <a:cxnSpLocks noChangeShapeType="1"/>
          </p:cNvCxnSpPr>
          <p:nvPr/>
        </p:nvCxnSpPr>
        <p:spPr bwMode="auto">
          <a:xfrm>
            <a:off x="6348413" y="2498725"/>
            <a:ext cx="4619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lg"/>
          </a:ln>
        </p:spPr>
      </p:cxn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00858E-6 L 0.20486 -0.2708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13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20659 -0.2770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-13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0.22552 -0.290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-14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4" grpId="0" animBg="1"/>
      <p:bldP spid="156685" grpId="0" animBg="1"/>
      <p:bldP spid="156685" grpId="1" animBg="1"/>
      <p:bldP spid="156685" grpId="2" animBg="1"/>
      <p:bldP spid="3088" grpId="0" build="allAtOnce"/>
      <p:bldP spid="30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11403" y="1132341"/>
            <a:ext cx="8229600" cy="2520950"/>
          </a:xfrm>
        </p:spPr>
        <p:txBody>
          <a:bodyPr>
            <a:normAutofit lnSpcReduction="10000"/>
          </a:bodyPr>
          <a:lstStyle/>
          <a:p>
            <a:pPr marL="571500" indent="-57150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sz="2000" dirty="0" smtClean="0"/>
              <a:t>1</a:t>
            </a:r>
            <a:r>
              <a:rPr lang="ru-RU" sz="2000" i="1" dirty="0" smtClean="0"/>
              <a:t>.  АА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= </a:t>
            </a:r>
            <a:r>
              <a:rPr lang="ru-RU" sz="2000" i="1" dirty="0" err="1" smtClean="0"/>
              <a:t>р</a:t>
            </a:r>
            <a:r>
              <a:rPr lang="ru-RU" sz="2000" dirty="0" smtClean="0"/>
              <a:t>  и  </a:t>
            </a:r>
            <a:r>
              <a:rPr lang="ru-RU" sz="2000" i="1" dirty="0" smtClean="0"/>
              <a:t>ВВ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= </a:t>
            </a:r>
            <a:r>
              <a:rPr lang="ru-RU" sz="2000" i="1" dirty="0" err="1" smtClean="0"/>
              <a:t>р</a:t>
            </a:r>
            <a:r>
              <a:rPr lang="ru-RU" sz="2000" i="1" dirty="0" smtClean="0"/>
              <a:t>   </a:t>
            </a:r>
          </a:p>
          <a:p>
            <a:pPr marL="571500" indent="-57150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sz="2000" dirty="0" smtClean="0"/>
              <a:t> Доказать:  </a:t>
            </a:r>
            <a:r>
              <a:rPr lang="ru-RU" sz="2000" i="1" dirty="0" smtClean="0"/>
              <a:t>А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В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= АВ</a:t>
            </a:r>
          </a:p>
          <a:p>
            <a:pPr marL="571500" indent="-57150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sz="2000" dirty="0" smtClean="0"/>
              <a:t>2.  По правилу треугольника </a:t>
            </a:r>
            <a:r>
              <a:rPr lang="ru-RU" sz="2000" i="1" dirty="0" smtClean="0"/>
              <a:t>АВ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= АА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+ А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В</a:t>
            </a:r>
            <a:r>
              <a:rPr lang="ru-RU" sz="2000" i="1" baseline="-25000" dirty="0" smtClean="0"/>
              <a:t>1</a:t>
            </a:r>
            <a:r>
              <a:rPr lang="ru-RU" sz="2000" dirty="0" smtClean="0"/>
              <a:t>,</a:t>
            </a:r>
          </a:p>
          <a:p>
            <a:pPr marL="571500" indent="-57150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sz="2000" dirty="0" smtClean="0"/>
              <a:t> с другой стороны, </a:t>
            </a:r>
            <a:r>
              <a:rPr lang="ru-RU" sz="2000" i="1" dirty="0" smtClean="0"/>
              <a:t>АВ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= АВ + ВВ</a:t>
            </a:r>
            <a:r>
              <a:rPr lang="ru-RU" sz="2000" i="1" baseline="-25000" dirty="0" smtClean="0"/>
              <a:t>1</a:t>
            </a:r>
            <a:r>
              <a:rPr lang="ru-RU" sz="2000" dirty="0" smtClean="0"/>
              <a:t>.</a:t>
            </a:r>
          </a:p>
          <a:p>
            <a:pPr marL="571500" indent="-571500" eaLnBrk="1" hangingPunct="1">
              <a:buFont typeface="Wingdings" pitchFamily="2" charset="2"/>
              <a:buNone/>
            </a:pPr>
            <a:r>
              <a:rPr lang="ru-RU" sz="2400" dirty="0" smtClean="0">
                <a:sym typeface="Symbol" pitchFamily="18" charset="2"/>
              </a:rPr>
              <a:t></a:t>
            </a:r>
            <a:r>
              <a:rPr lang="ru-RU" sz="2000" dirty="0" smtClean="0">
                <a:sym typeface="Symbol" pitchFamily="18" charset="2"/>
              </a:rPr>
              <a:t>   </a:t>
            </a:r>
            <a:r>
              <a:rPr lang="ru-RU" sz="2000" i="1" dirty="0" smtClean="0"/>
              <a:t>АА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+ А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В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= АВ + ВВ</a:t>
            </a:r>
            <a:r>
              <a:rPr lang="ru-RU" sz="2000" i="1" baseline="-25000" dirty="0" smtClean="0"/>
              <a:t>1</a:t>
            </a:r>
            <a:r>
              <a:rPr lang="en-US" sz="2000" i="1" dirty="0" smtClean="0"/>
              <a:t> </a:t>
            </a:r>
            <a:r>
              <a:rPr lang="ru-RU" sz="2000" i="1" dirty="0" smtClean="0"/>
              <a:t>  </a:t>
            </a:r>
            <a:r>
              <a:rPr lang="ru-RU" sz="2400" dirty="0" smtClean="0">
                <a:sym typeface="Symbol" pitchFamily="18" charset="2"/>
              </a:rPr>
              <a:t></a:t>
            </a:r>
            <a:r>
              <a:rPr lang="ru-RU" sz="2000" dirty="0" smtClean="0">
                <a:sym typeface="Symbol" pitchFamily="18" charset="2"/>
              </a:rPr>
              <a:t>  </a:t>
            </a:r>
            <a:r>
              <a:rPr lang="ru-RU" sz="2000" i="1" dirty="0" smtClean="0"/>
              <a:t>А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В</a:t>
            </a:r>
            <a:r>
              <a:rPr lang="ru-RU" sz="2000" i="1" baseline="-25000" dirty="0" smtClean="0"/>
              <a:t>1</a:t>
            </a:r>
            <a:r>
              <a:rPr lang="ru-RU" sz="2000" i="1" dirty="0" smtClean="0"/>
              <a:t> = АВ.    </a:t>
            </a:r>
          </a:p>
        </p:txBody>
      </p:sp>
      <p:grpSp>
        <p:nvGrpSpPr>
          <p:cNvPr id="5124" name="Group 15"/>
          <p:cNvGrpSpPr>
            <a:grpSpLocks/>
          </p:cNvGrpSpPr>
          <p:nvPr/>
        </p:nvGrpSpPr>
        <p:grpSpPr bwMode="auto">
          <a:xfrm>
            <a:off x="2199368" y="4516438"/>
            <a:ext cx="1425575" cy="1417637"/>
            <a:chOff x="939" y="2795"/>
            <a:chExt cx="898" cy="893"/>
          </a:xfrm>
        </p:grpSpPr>
        <p:sp>
          <p:nvSpPr>
            <p:cNvPr id="5158" name="Line 6"/>
            <p:cNvSpPr>
              <a:spLocks noChangeShapeType="1"/>
            </p:cNvSpPr>
            <p:nvPr/>
          </p:nvSpPr>
          <p:spPr bwMode="auto">
            <a:xfrm flipH="1">
              <a:off x="939" y="2795"/>
              <a:ext cx="898" cy="893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stealth" w="med" len="lg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9" name="Line 10"/>
            <p:cNvSpPr>
              <a:spLocks noChangeShapeType="1"/>
            </p:cNvSpPr>
            <p:nvPr/>
          </p:nvSpPr>
          <p:spPr bwMode="auto">
            <a:xfrm>
              <a:off x="1116" y="3033"/>
              <a:ext cx="18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" name="Text Box 11"/>
            <p:cNvSpPr txBox="1">
              <a:spLocks noChangeArrowheads="1"/>
            </p:cNvSpPr>
            <p:nvPr/>
          </p:nvSpPr>
          <p:spPr bwMode="auto">
            <a:xfrm>
              <a:off x="1059" y="2959"/>
              <a:ext cx="40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i="1" dirty="0">
                  <a:solidFill>
                    <a:schemeClr val="accent2"/>
                  </a:solidFill>
                  <a:latin typeface="+mn-lt"/>
                </a:rPr>
                <a:t>p</a:t>
              </a:r>
              <a:endParaRPr lang="ru-RU" sz="3200" i="1" dirty="0">
                <a:solidFill>
                  <a:schemeClr val="accent2"/>
                </a:solidFill>
                <a:latin typeface="+mn-lt"/>
              </a:endParaRPr>
            </a:p>
          </p:txBody>
        </p:sp>
      </p:grpSp>
      <p:sp>
        <p:nvSpPr>
          <p:cNvPr id="5125" name="Line 2"/>
          <p:cNvSpPr>
            <a:spLocks noChangeShapeType="1"/>
          </p:cNvSpPr>
          <p:nvPr/>
        </p:nvSpPr>
        <p:spPr bwMode="auto">
          <a:xfrm flipH="1">
            <a:off x="2765425" y="4560888"/>
            <a:ext cx="1441450" cy="14398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5126" name="Line 3"/>
          <p:cNvSpPr>
            <a:spLocks noChangeShapeType="1"/>
          </p:cNvSpPr>
          <p:nvPr/>
        </p:nvSpPr>
        <p:spPr bwMode="auto">
          <a:xfrm flipH="1">
            <a:off x="4565650" y="4560888"/>
            <a:ext cx="1441450" cy="14398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cxnSp>
        <p:nvCxnSpPr>
          <p:cNvPr id="5127" name="AutoShape 5"/>
          <p:cNvCxnSpPr>
            <a:cxnSpLocks noChangeShapeType="1"/>
            <a:stCxn id="5125" idx="0"/>
            <a:endCxn id="5126" idx="0"/>
          </p:cNvCxnSpPr>
          <p:nvPr/>
        </p:nvCxnSpPr>
        <p:spPr bwMode="auto">
          <a:xfrm rot="16200000" flipH="1">
            <a:off x="5107782" y="3661569"/>
            <a:ext cx="1587" cy="1800225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</p:cxnSp>
      <p:sp>
        <p:nvSpPr>
          <p:cNvPr id="5128" name="Line 2"/>
          <p:cNvSpPr>
            <a:spLocks noChangeShapeType="1"/>
          </p:cNvSpPr>
          <p:nvPr/>
        </p:nvSpPr>
        <p:spPr bwMode="auto">
          <a:xfrm>
            <a:off x="2765425" y="6000750"/>
            <a:ext cx="18002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2" name="Oval 5"/>
          <p:cNvSpPr>
            <a:spLocks noChangeArrowheads="1"/>
          </p:cNvSpPr>
          <p:nvPr/>
        </p:nvSpPr>
        <p:spPr bwMode="auto">
          <a:xfrm>
            <a:off x="4492625" y="5929313"/>
            <a:ext cx="144463" cy="144462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1400"/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2520950" y="6010275"/>
            <a:ext cx="2763838" cy="727075"/>
            <a:chOff x="504" y="3572"/>
            <a:chExt cx="1741" cy="458"/>
          </a:xfrm>
        </p:grpSpPr>
        <p:sp>
          <p:nvSpPr>
            <p:cNvPr id="5156" name="Text Box 6"/>
            <p:cNvSpPr txBox="1">
              <a:spLocks noChangeArrowheads="1"/>
            </p:cNvSpPr>
            <p:nvPr/>
          </p:nvSpPr>
          <p:spPr bwMode="auto">
            <a:xfrm>
              <a:off x="504" y="3572"/>
              <a:ext cx="49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i="1"/>
                <a:t>А</a:t>
              </a:r>
            </a:p>
          </p:txBody>
        </p:sp>
        <p:sp>
          <p:nvSpPr>
            <p:cNvPr id="5157" name="Text Box 7"/>
            <p:cNvSpPr txBox="1">
              <a:spLocks noChangeArrowheads="1"/>
            </p:cNvSpPr>
            <p:nvPr/>
          </p:nvSpPr>
          <p:spPr bwMode="auto">
            <a:xfrm>
              <a:off x="1520" y="3703"/>
              <a:ext cx="7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800" i="1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3917950" y="4048125"/>
            <a:ext cx="2528888" cy="519113"/>
            <a:chOff x="1423" y="2296"/>
            <a:chExt cx="1593" cy="327"/>
          </a:xfrm>
        </p:grpSpPr>
        <p:sp>
          <p:nvSpPr>
            <p:cNvPr id="5154" name="Text Box 8"/>
            <p:cNvSpPr txBox="1">
              <a:spLocks noChangeArrowheads="1"/>
            </p:cNvSpPr>
            <p:nvPr/>
          </p:nvSpPr>
          <p:spPr bwMode="auto">
            <a:xfrm>
              <a:off x="1423" y="2296"/>
              <a:ext cx="54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i="1"/>
                <a:t>А</a:t>
              </a:r>
              <a:r>
                <a:rPr lang="en-US" sz="2800" i="1" baseline="-25000"/>
                <a:t>1</a:t>
              </a:r>
              <a:endParaRPr lang="ru-RU" sz="2800" i="1" baseline="-25000"/>
            </a:p>
          </p:txBody>
        </p:sp>
        <p:sp>
          <p:nvSpPr>
            <p:cNvPr id="5155" name="Text Box 9"/>
            <p:cNvSpPr txBox="1">
              <a:spLocks noChangeArrowheads="1"/>
            </p:cNvSpPr>
            <p:nvPr/>
          </p:nvSpPr>
          <p:spPr bwMode="auto">
            <a:xfrm>
              <a:off x="2472" y="2296"/>
              <a:ext cx="544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800" baseline="-25000"/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3556000" y="4508500"/>
            <a:ext cx="1519238" cy="1576388"/>
            <a:chOff x="1078" y="2704"/>
            <a:chExt cx="957" cy="993"/>
          </a:xfrm>
        </p:grpSpPr>
        <p:sp>
          <p:nvSpPr>
            <p:cNvPr id="5152" name="Line 13"/>
            <p:cNvSpPr>
              <a:spLocks noChangeShapeType="1"/>
            </p:cNvSpPr>
            <p:nvPr/>
          </p:nvSpPr>
          <p:spPr bwMode="auto">
            <a:xfrm flipH="1" flipV="1">
              <a:off x="1078" y="3606"/>
              <a:ext cx="91" cy="9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3" name="Line 14"/>
            <p:cNvSpPr>
              <a:spLocks noChangeShapeType="1"/>
            </p:cNvSpPr>
            <p:nvPr/>
          </p:nvSpPr>
          <p:spPr bwMode="auto">
            <a:xfrm flipH="1" flipV="1">
              <a:off x="1944" y="2704"/>
              <a:ext cx="91" cy="9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5772150" y="409257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B</a:t>
            </a:r>
            <a:r>
              <a:rPr lang="en-US" i="1"/>
              <a:t>1</a:t>
            </a:r>
            <a:endParaRPr lang="ru-RU" i="1"/>
          </a:p>
        </p:txBody>
      </p:sp>
      <p:sp>
        <p:nvSpPr>
          <p:cNvPr id="27673" name="Text Box 25"/>
          <p:cNvSpPr txBox="1">
            <a:spLocks noChangeArrowheads="1"/>
          </p:cNvSpPr>
          <p:nvPr/>
        </p:nvSpPr>
        <p:spPr bwMode="auto">
          <a:xfrm>
            <a:off x="4376738" y="6003925"/>
            <a:ext cx="571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/>
              <a:t>В</a:t>
            </a:r>
          </a:p>
        </p:txBody>
      </p:sp>
      <p:sp>
        <p:nvSpPr>
          <p:cNvPr id="5135" name="Line 46"/>
          <p:cNvSpPr>
            <a:spLocks noChangeShapeType="1"/>
          </p:cNvSpPr>
          <p:nvPr/>
        </p:nvSpPr>
        <p:spPr bwMode="auto">
          <a:xfrm flipV="1">
            <a:off x="2779713" y="4562475"/>
            <a:ext cx="3227387" cy="14351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27661" name="Oval 4"/>
          <p:cNvSpPr>
            <a:spLocks noChangeArrowheads="1"/>
          </p:cNvSpPr>
          <p:nvPr/>
        </p:nvSpPr>
        <p:spPr bwMode="auto">
          <a:xfrm>
            <a:off x="2711450" y="5919788"/>
            <a:ext cx="144463" cy="144462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1400"/>
          </a:p>
        </p:txBody>
      </p:sp>
      <p:grpSp>
        <p:nvGrpSpPr>
          <p:cNvPr id="5137" name="Группа 55"/>
          <p:cNvGrpSpPr>
            <a:grpSpLocks/>
          </p:cNvGrpSpPr>
          <p:nvPr/>
        </p:nvGrpSpPr>
        <p:grpSpPr bwMode="auto">
          <a:xfrm>
            <a:off x="925286" y="1197428"/>
            <a:ext cx="5102907" cy="1971222"/>
            <a:chOff x="772061" y="1361363"/>
            <a:chExt cx="5103197" cy="1971133"/>
          </a:xfrm>
        </p:grpSpPr>
        <p:sp>
          <p:nvSpPr>
            <p:cNvPr id="5136" name="Line 26"/>
            <p:cNvSpPr>
              <a:spLocks noChangeShapeType="1"/>
            </p:cNvSpPr>
            <p:nvPr/>
          </p:nvSpPr>
          <p:spPr bwMode="auto">
            <a:xfrm flipV="1">
              <a:off x="1490559" y="1404906"/>
              <a:ext cx="283044" cy="108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Line 27"/>
            <p:cNvSpPr>
              <a:spLocks noChangeShapeType="1"/>
            </p:cNvSpPr>
            <p:nvPr/>
          </p:nvSpPr>
          <p:spPr bwMode="auto">
            <a:xfrm>
              <a:off x="2764260" y="1383136"/>
              <a:ext cx="3374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38" name="Line 28"/>
            <p:cNvSpPr>
              <a:spLocks noChangeShapeType="1"/>
            </p:cNvSpPr>
            <p:nvPr/>
          </p:nvSpPr>
          <p:spPr bwMode="auto">
            <a:xfrm flipV="1">
              <a:off x="772061" y="1389029"/>
              <a:ext cx="480360" cy="498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39" name="Line 29"/>
            <p:cNvSpPr>
              <a:spLocks noChangeShapeType="1"/>
            </p:cNvSpPr>
            <p:nvPr/>
          </p:nvSpPr>
          <p:spPr bwMode="auto">
            <a:xfrm flipV="1">
              <a:off x="2078421" y="1361363"/>
              <a:ext cx="446339" cy="1088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 algn="ctr">
                <a:defRPr/>
              </a:pPr>
              <a:endParaRPr lang="ru-RU" dirty="0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40" name="Line 30"/>
            <p:cNvSpPr>
              <a:spLocks noChangeShapeType="1"/>
            </p:cNvSpPr>
            <p:nvPr/>
          </p:nvSpPr>
          <p:spPr bwMode="auto">
            <a:xfrm>
              <a:off x="4132537" y="2354186"/>
              <a:ext cx="36038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41" name="Line 31"/>
            <p:cNvSpPr>
              <a:spLocks noChangeShapeType="1"/>
            </p:cNvSpPr>
            <p:nvPr/>
          </p:nvSpPr>
          <p:spPr bwMode="auto">
            <a:xfrm>
              <a:off x="5514875" y="2351010"/>
              <a:ext cx="3603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42" name="Line 32"/>
            <p:cNvSpPr>
              <a:spLocks noChangeShapeType="1"/>
            </p:cNvSpPr>
            <p:nvPr/>
          </p:nvSpPr>
          <p:spPr bwMode="auto">
            <a:xfrm>
              <a:off x="4660978" y="2375956"/>
              <a:ext cx="4334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43" name="Line 34"/>
            <p:cNvSpPr>
              <a:spLocks noChangeShapeType="1"/>
            </p:cNvSpPr>
            <p:nvPr/>
          </p:nvSpPr>
          <p:spPr bwMode="auto">
            <a:xfrm>
              <a:off x="4178577" y="2823158"/>
              <a:ext cx="3603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44" name="Line 35"/>
            <p:cNvSpPr>
              <a:spLocks noChangeShapeType="1"/>
            </p:cNvSpPr>
            <p:nvPr/>
          </p:nvSpPr>
          <p:spPr bwMode="auto">
            <a:xfrm>
              <a:off x="940799" y="3306190"/>
              <a:ext cx="3603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45" name="Line 36"/>
            <p:cNvSpPr>
              <a:spLocks noChangeShapeType="1"/>
            </p:cNvSpPr>
            <p:nvPr/>
          </p:nvSpPr>
          <p:spPr bwMode="auto">
            <a:xfrm flipV="1">
              <a:off x="1686513" y="3324786"/>
              <a:ext cx="518691" cy="68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48" name="Line 39"/>
            <p:cNvSpPr>
              <a:spLocks noChangeShapeType="1"/>
            </p:cNvSpPr>
            <p:nvPr/>
          </p:nvSpPr>
          <p:spPr bwMode="auto">
            <a:xfrm>
              <a:off x="3686878" y="2837445"/>
              <a:ext cx="28894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49" name="Line 40"/>
            <p:cNvSpPr>
              <a:spLocks noChangeShapeType="1"/>
            </p:cNvSpPr>
            <p:nvPr/>
          </p:nvSpPr>
          <p:spPr bwMode="auto">
            <a:xfrm>
              <a:off x="2803723" y="2827921"/>
              <a:ext cx="3603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4" name="Line 36"/>
            <p:cNvSpPr>
              <a:spLocks noChangeShapeType="1"/>
            </p:cNvSpPr>
            <p:nvPr/>
          </p:nvSpPr>
          <p:spPr bwMode="auto">
            <a:xfrm>
              <a:off x="2589399" y="3326373"/>
              <a:ext cx="3603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5" name="Line 36"/>
            <p:cNvSpPr>
              <a:spLocks noChangeShapeType="1"/>
            </p:cNvSpPr>
            <p:nvPr/>
          </p:nvSpPr>
          <p:spPr bwMode="auto">
            <a:xfrm>
              <a:off x="3133262" y="3332496"/>
              <a:ext cx="3603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pPr>
                <a:defRPr/>
              </a:pPr>
              <a:endParaRPr lang="ru-RU">
                <a:ln w="19050"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42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-1"/>
            <a:ext cx="9144000" cy="1045029"/>
          </a:xfrm>
          <a:prstGeom prst="rect">
            <a:avLst/>
          </a:prstGeom>
        </p:spPr>
        <p:txBody>
          <a:bodyPr vert="horz" anchor="ctr">
            <a:normAutofit fontScale="90000"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0" i="1" dirty="0" smtClean="0"/>
              <a:t>Параллельный перенос – это </a:t>
            </a:r>
            <a:r>
              <a:rPr lang="ru-RU" sz="1800" dirty="0" smtClean="0"/>
              <a:t>частный случай движения , при котором все точки пространства перемещаются в одном и том же направлении на одно и то же расстояние.</a:t>
            </a:r>
            <a:endParaRPr lang="ru-RU" sz="2000" b="0" i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022E-16 L 0.15608 -0.207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10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0023 L 0.15469 -0.2092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6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2" grpId="0" animBg="1"/>
      <p:bldP spid="276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207963"/>
            <a:ext cx="7543800" cy="930275"/>
          </a:xfrm>
        </p:spPr>
        <p:txBody>
          <a:bodyPr>
            <a:normAutofit/>
          </a:bodyPr>
          <a:lstStyle/>
          <a:p>
            <a:pPr eaLnBrk="1" hangingPunct="1"/>
            <a:r>
              <a:rPr lang="ru-RU" smtClean="0"/>
              <a:t>        Параллельный перенос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008438" y="4067175"/>
            <a:ext cx="4840287" cy="1787525"/>
          </a:xfrm>
        </p:spPr>
        <p:txBody>
          <a:bodyPr/>
          <a:lstStyle/>
          <a:p>
            <a:pPr marL="0" indent="0" algn="just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sz="2400" i="1" smtClean="0"/>
              <a:t>Наглядно это движение можно представить себе как сдвиг всей плоскости в  направлении данного вектора на его длину.</a:t>
            </a:r>
          </a:p>
          <a:p>
            <a:pPr marL="0" indent="0" algn="just" eaLnBrk="1" hangingPunct="1"/>
            <a:endParaRPr lang="ru-RU" sz="2400" i="1" smtClean="0"/>
          </a:p>
        </p:txBody>
      </p:sp>
      <p:grpSp>
        <p:nvGrpSpPr>
          <p:cNvPr id="6148" name="Group 15"/>
          <p:cNvGrpSpPr>
            <a:grpSpLocks/>
          </p:cNvGrpSpPr>
          <p:nvPr/>
        </p:nvGrpSpPr>
        <p:grpSpPr bwMode="auto">
          <a:xfrm>
            <a:off x="708025" y="2374900"/>
            <a:ext cx="1425575" cy="1417638"/>
            <a:chOff x="939" y="2795"/>
            <a:chExt cx="898" cy="893"/>
          </a:xfrm>
        </p:grpSpPr>
        <p:sp>
          <p:nvSpPr>
            <p:cNvPr id="6166" name="Line 6"/>
            <p:cNvSpPr>
              <a:spLocks noChangeShapeType="1"/>
            </p:cNvSpPr>
            <p:nvPr/>
          </p:nvSpPr>
          <p:spPr bwMode="auto">
            <a:xfrm flipH="1">
              <a:off x="939" y="2795"/>
              <a:ext cx="898" cy="893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stealth" w="med" len="lg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Line 10"/>
            <p:cNvSpPr>
              <a:spLocks noChangeShapeType="1"/>
            </p:cNvSpPr>
            <p:nvPr/>
          </p:nvSpPr>
          <p:spPr bwMode="auto">
            <a:xfrm>
              <a:off x="1116" y="3033"/>
              <a:ext cx="18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Text Box 11"/>
            <p:cNvSpPr txBox="1">
              <a:spLocks noChangeArrowheads="1"/>
            </p:cNvSpPr>
            <p:nvPr/>
          </p:nvSpPr>
          <p:spPr bwMode="auto">
            <a:xfrm>
              <a:off x="1059" y="2959"/>
              <a:ext cx="40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3200" i="1" dirty="0">
                  <a:solidFill>
                    <a:schemeClr val="accent2"/>
                  </a:solidFill>
                  <a:latin typeface="+mn-lt"/>
                </a:rPr>
                <a:t>а</a:t>
              </a:r>
            </a:p>
          </p:txBody>
        </p:sp>
      </p:grpSp>
      <p:sp>
        <p:nvSpPr>
          <p:cNvPr id="6149" name="Line 2"/>
          <p:cNvSpPr>
            <a:spLocks noChangeShapeType="1"/>
          </p:cNvSpPr>
          <p:nvPr/>
        </p:nvSpPr>
        <p:spPr bwMode="auto">
          <a:xfrm flipH="1">
            <a:off x="1241425" y="2419350"/>
            <a:ext cx="144145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6150" name="Line 3"/>
          <p:cNvSpPr>
            <a:spLocks noChangeShapeType="1"/>
          </p:cNvSpPr>
          <p:nvPr/>
        </p:nvSpPr>
        <p:spPr bwMode="auto">
          <a:xfrm flipH="1">
            <a:off x="3041650" y="2419350"/>
            <a:ext cx="144145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cxnSp>
        <p:nvCxnSpPr>
          <p:cNvPr id="6151" name="AutoShape 5"/>
          <p:cNvCxnSpPr>
            <a:cxnSpLocks noChangeShapeType="1"/>
            <a:stCxn id="6149" idx="0"/>
            <a:endCxn id="6150" idx="0"/>
          </p:cNvCxnSpPr>
          <p:nvPr/>
        </p:nvCxnSpPr>
        <p:spPr bwMode="auto">
          <a:xfrm rot="16200000" flipH="1">
            <a:off x="3583782" y="1518444"/>
            <a:ext cx="1587" cy="1800225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</p:cxnSp>
      <p:sp>
        <p:nvSpPr>
          <p:cNvPr id="6152" name="Line 2"/>
          <p:cNvSpPr>
            <a:spLocks noChangeShapeType="1"/>
          </p:cNvSpPr>
          <p:nvPr/>
        </p:nvSpPr>
        <p:spPr bwMode="auto">
          <a:xfrm>
            <a:off x="1241425" y="3859213"/>
            <a:ext cx="18002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" name="Oval 5"/>
          <p:cNvSpPr>
            <a:spLocks noChangeArrowheads="1"/>
          </p:cNvSpPr>
          <p:nvPr/>
        </p:nvSpPr>
        <p:spPr bwMode="auto">
          <a:xfrm>
            <a:off x="2968625" y="3787775"/>
            <a:ext cx="144463" cy="1444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1400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996950" y="3868738"/>
            <a:ext cx="2763838" cy="727075"/>
            <a:chOff x="504" y="3572"/>
            <a:chExt cx="1741" cy="458"/>
          </a:xfrm>
        </p:grpSpPr>
        <p:sp>
          <p:nvSpPr>
            <p:cNvPr id="6164" name="Text Box 6"/>
            <p:cNvSpPr txBox="1">
              <a:spLocks noChangeArrowheads="1"/>
            </p:cNvSpPr>
            <p:nvPr/>
          </p:nvSpPr>
          <p:spPr bwMode="auto">
            <a:xfrm>
              <a:off x="504" y="3572"/>
              <a:ext cx="49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i="1"/>
                <a:t>А</a:t>
              </a:r>
            </a:p>
          </p:txBody>
        </p:sp>
        <p:sp>
          <p:nvSpPr>
            <p:cNvPr id="6165" name="Text Box 7"/>
            <p:cNvSpPr txBox="1">
              <a:spLocks noChangeArrowheads="1"/>
            </p:cNvSpPr>
            <p:nvPr/>
          </p:nvSpPr>
          <p:spPr bwMode="auto">
            <a:xfrm>
              <a:off x="1520" y="3703"/>
              <a:ext cx="7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800" i="1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2393950" y="1905000"/>
            <a:ext cx="2528888" cy="519113"/>
            <a:chOff x="1423" y="2296"/>
            <a:chExt cx="1593" cy="327"/>
          </a:xfrm>
        </p:grpSpPr>
        <p:sp>
          <p:nvSpPr>
            <p:cNvPr id="6162" name="Text Box 8"/>
            <p:cNvSpPr txBox="1">
              <a:spLocks noChangeArrowheads="1"/>
            </p:cNvSpPr>
            <p:nvPr/>
          </p:nvSpPr>
          <p:spPr bwMode="auto">
            <a:xfrm>
              <a:off x="1423" y="2296"/>
              <a:ext cx="54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i="1"/>
                <a:t>А</a:t>
              </a:r>
              <a:r>
                <a:rPr lang="en-US" sz="2800" i="1" baseline="-25000"/>
                <a:t>1</a:t>
              </a:r>
              <a:endParaRPr lang="ru-RU" sz="2800" i="1" baseline="-25000"/>
            </a:p>
          </p:txBody>
        </p:sp>
        <p:sp>
          <p:nvSpPr>
            <p:cNvPr id="6163" name="Text Box 9"/>
            <p:cNvSpPr txBox="1">
              <a:spLocks noChangeArrowheads="1"/>
            </p:cNvSpPr>
            <p:nvPr/>
          </p:nvSpPr>
          <p:spPr bwMode="auto">
            <a:xfrm>
              <a:off x="2472" y="2296"/>
              <a:ext cx="544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800" baseline="-25000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032000" y="2365375"/>
            <a:ext cx="1519238" cy="1576388"/>
            <a:chOff x="1078" y="2704"/>
            <a:chExt cx="957" cy="993"/>
          </a:xfrm>
        </p:grpSpPr>
        <p:sp>
          <p:nvSpPr>
            <p:cNvPr id="6160" name="Line 13"/>
            <p:cNvSpPr>
              <a:spLocks noChangeShapeType="1"/>
            </p:cNvSpPr>
            <p:nvPr/>
          </p:nvSpPr>
          <p:spPr bwMode="auto">
            <a:xfrm flipH="1" flipV="1">
              <a:off x="1078" y="3606"/>
              <a:ext cx="91" cy="9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Line 14"/>
            <p:cNvSpPr>
              <a:spLocks noChangeShapeType="1"/>
            </p:cNvSpPr>
            <p:nvPr/>
          </p:nvSpPr>
          <p:spPr bwMode="auto">
            <a:xfrm flipH="1" flipV="1">
              <a:off x="1944" y="2704"/>
              <a:ext cx="91" cy="9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" name="Text Box 24"/>
          <p:cNvSpPr txBox="1">
            <a:spLocks noChangeArrowheads="1"/>
          </p:cNvSpPr>
          <p:nvPr/>
        </p:nvSpPr>
        <p:spPr bwMode="auto">
          <a:xfrm>
            <a:off x="4243388" y="1922463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B</a:t>
            </a:r>
            <a:r>
              <a:rPr lang="en-US" i="1"/>
              <a:t>1</a:t>
            </a:r>
            <a:endParaRPr lang="ru-RU" i="1"/>
          </a:p>
        </p:txBody>
      </p:sp>
      <p:sp>
        <p:nvSpPr>
          <p:cNvPr id="43" name="Text Box 25"/>
          <p:cNvSpPr txBox="1">
            <a:spLocks noChangeArrowheads="1"/>
          </p:cNvSpPr>
          <p:nvPr/>
        </p:nvSpPr>
        <p:spPr bwMode="auto">
          <a:xfrm>
            <a:off x="2852738" y="3860800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/>
              <a:t>В</a:t>
            </a:r>
          </a:p>
        </p:txBody>
      </p:sp>
      <p:sp>
        <p:nvSpPr>
          <p:cNvPr id="45" name="Oval 4"/>
          <p:cNvSpPr>
            <a:spLocks noChangeArrowheads="1"/>
          </p:cNvSpPr>
          <p:nvPr/>
        </p:nvSpPr>
        <p:spPr bwMode="auto">
          <a:xfrm>
            <a:off x="1187450" y="3778250"/>
            <a:ext cx="144463" cy="1444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14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0.15659 -0.209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10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0023 L 0.15469 -0.2097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3" name="Freeform 19"/>
          <p:cNvSpPr>
            <a:spLocks/>
          </p:cNvSpPr>
          <p:nvPr/>
        </p:nvSpPr>
        <p:spPr bwMode="auto">
          <a:xfrm>
            <a:off x="4262438" y="3055938"/>
            <a:ext cx="2849562" cy="1457325"/>
          </a:xfrm>
          <a:custGeom>
            <a:avLst/>
            <a:gdLst>
              <a:gd name="T0" fmla="*/ 0 w 1795"/>
              <a:gd name="T1" fmla="*/ 2147483647 h 918"/>
              <a:gd name="T2" fmla="*/ 2147483647 w 1795"/>
              <a:gd name="T3" fmla="*/ 2147483647 h 918"/>
              <a:gd name="T4" fmla="*/ 2147483647 w 1795"/>
              <a:gd name="T5" fmla="*/ 2147483647 h 918"/>
              <a:gd name="T6" fmla="*/ 2147483647 w 1795"/>
              <a:gd name="T7" fmla="*/ 0 h 918"/>
              <a:gd name="T8" fmla="*/ 2147483647 w 1795"/>
              <a:gd name="T9" fmla="*/ 2147483647 h 918"/>
              <a:gd name="T10" fmla="*/ 2147483647 w 1795"/>
              <a:gd name="T11" fmla="*/ 2147483647 h 918"/>
              <a:gd name="T12" fmla="*/ 0 w 1795"/>
              <a:gd name="T13" fmla="*/ 2147483647 h 9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95"/>
              <a:gd name="T22" fmla="*/ 0 h 918"/>
              <a:gd name="T23" fmla="*/ 1795 w 1795"/>
              <a:gd name="T24" fmla="*/ 918 h 9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95" h="918">
                <a:moveTo>
                  <a:pt x="0" y="851"/>
                </a:moveTo>
                <a:lnTo>
                  <a:pt x="693" y="8"/>
                </a:lnTo>
                <a:lnTo>
                  <a:pt x="1277" y="442"/>
                </a:lnTo>
                <a:lnTo>
                  <a:pt x="1795" y="0"/>
                </a:lnTo>
                <a:lnTo>
                  <a:pt x="1628" y="918"/>
                </a:lnTo>
                <a:lnTo>
                  <a:pt x="718" y="593"/>
                </a:lnTo>
                <a:lnTo>
                  <a:pt x="0" y="851"/>
                </a:lnTo>
                <a:close/>
              </a:path>
            </a:pathLst>
          </a:custGeom>
          <a:solidFill>
            <a:srgbClr val="FF6600"/>
          </a:solidFill>
          <a:ln w="190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Freeform 13"/>
          <p:cNvSpPr>
            <a:spLocks/>
          </p:cNvSpPr>
          <p:nvPr/>
        </p:nvSpPr>
        <p:spPr bwMode="auto">
          <a:xfrm>
            <a:off x="4265613" y="3063875"/>
            <a:ext cx="2849562" cy="1457325"/>
          </a:xfrm>
          <a:custGeom>
            <a:avLst/>
            <a:gdLst>
              <a:gd name="T0" fmla="*/ 0 w 1795"/>
              <a:gd name="T1" fmla="*/ 2147483647 h 918"/>
              <a:gd name="T2" fmla="*/ 2147483647 w 1795"/>
              <a:gd name="T3" fmla="*/ 2147483647 h 918"/>
              <a:gd name="T4" fmla="*/ 2147483647 w 1795"/>
              <a:gd name="T5" fmla="*/ 2147483647 h 918"/>
              <a:gd name="T6" fmla="*/ 2147483647 w 1795"/>
              <a:gd name="T7" fmla="*/ 0 h 918"/>
              <a:gd name="T8" fmla="*/ 2147483647 w 1795"/>
              <a:gd name="T9" fmla="*/ 2147483647 h 918"/>
              <a:gd name="T10" fmla="*/ 2147483647 w 1795"/>
              <a:gd name="T11" fmla="*/ 2147483647 h 918"/>
              <a:gd name="T12" fmla="*/ 0 w 1795"/>
              <a:gd name="T13" fmla="*/ 2147483647 h 9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95"/>
              <a:gd name="T22" fmla="*/ 0 h 918"/>
              <a:gd name="T23" fmla="*/ 1795 w 1795"/>
              <a:gd name="T24" fmla="*/ 918 h 9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95" h="918">
                <a:moveTo>
                  <a:pt x="0" y="851"/>
                </a:moveTo>
                <a:lnTo>
                  <a:pt x="693" y="8"/>
                </a:lnTo>
                <a:lnTo>
                  <a:pt x="1277" y="442"/>
                </a:lnTo>
                <a:lnTo>
                  <a:pt x="1795" y="0"/>
                </a:lnTo>
                <a:lnTo>
                  <a:pt x="1628" y="918"/>
                </a:lnTo>
                <a:lnTo>
                  <a:pt x="718" y="593"/>
                </a:lnTo>
                <a:lnTo>
                  <a:pt x="0" y="851"/>
                </a:lnTo>
                <a:close/>
              </a:path>
            </a:pathLst>
          </a:custGeom>
          <a:solidFill>
            <a:srgbClr val="FF00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695099" y="272370"/>
            <a:ext cx="7543800" cy="8651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Параллельный перенос различных фигур</a:t>
            </a:r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>
            <a:off x="4264025" y="4414838"/>
            <a:ext cx="1565275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tx1"/>
                </a:solidFill>
                <a:tailEnd type="stealth" w="med" len="lg"/>
              </a:ln>
            </a:endParaRPr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1604963" y="2141538"/>
            <a:ext cx="1368425" cy="151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>
            <a:off x="1000125" y="3581400"/>
            <a:ext cx="1368425" cy="151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7176" name="AutoShape 25"/>
          <p:cNvSpPr>
            <a:spLocks noChangeArrowheads="1"/>
          </p:cNvSpPr>
          <p:nvPr/>
        </p:nvSpPr>
        <p:spPr bwMode="auto">
          <a:xfrm>
            <a:off x="1000125" y="2141538"/>
            <a:ext cx="1223963" cy="1439862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22" name="AutoShape 26"/>
          <p:cNvSpPr>
            <a:spLocks noChangeArrowheads="1"/>
          </p:cNvSpPr>
          <p:nvPr/>
        </p:nvSpPr>
        <p:spPr bwMode="auto">
          <a:xfrm>
            <a:off x="1000125" y="2141538"/>
            <a:ext cx="1223963" cy="1439862"/>
          </a:xfrm>
          <a:prstGeom prst="triangle">
            <a:avLst>
              <a:gd name="adj" fmla="val 50000"/>
            </a:avLst>
          </a:prstGeom>
          <a:solidFill>
            <a:srgbClr val="CC99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5402263" y="4011613"/>
            <a:ext cx="1565275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tx1"/>
                </a:solidFill>
                <a:tailEnd type="stealth" w="med" len="lg"/>
              </a:ln>
            </a:endParaRP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7116763" y="3055938"/>
            <a:ext cx="1565275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tx1"/>
                </a:solidFill>
                <a:tailEnd type="stealth" w="med" len="lg"/>
              </a:ln>
            </a:endParaRPr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6842125" y="4513263"/>
            <a:ext cx="1565275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tx1"/>
                </a:solidFill>
                <a:tailEnd type="stealth" w="med" len="lg"/>
              </a:ln>
            </a:endParaRPr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>
            <a:off x="6288088" y="3760788"/>
            <a:ext cx="1565275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tx1"/>
                </a:solidFill>
                <a:tailEnd type="stealth" w="med" len="lg"/>
              </a:ln>
            </a:endParaRPr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2224088" y="3567113"/>
            <a:ext cx="1368425" cy="151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44444E-6 L 0.14965 0.2203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17013 0.2127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3" grpId="0" animBg="1"/>
      <p:bldP spid="29717" grpId="0" animBg="1"/>
      <p:bldP spid="29720" grpId="0" animBg="1"/>
      <p:bldP spid="29722" grpId="0" animBg="1"/>
      <p:bldP spid="297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2" name="Line 14"/>
          <p:cNvSpPr>
            <a:spLocks noChangeShapeType="1"/>
          </p:cNvSpPr>
          <p:nvPr/>
        </p:nvSpPr>
        <p:spPr bwMode="auto">
          <a:xfrm flipH="1">
            <a:off x="1423988" y="2324100"/>
            <a:ext cx="2159000" cy="2093913"/>
          </a:xfrm>
          <a:prstGeom prst="line">
            <a:avLst/>
          </a:prstGeom>
          <a:noFill/>
          <a:ln w="762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549275"/>
            <a:ext cx="7029450" cy="868363"/>
          </a:xfrm>
        </p:spPr>
        <p:txBody>
          <a:bodyPr/>
          <a:lstStyle/>
          <a:p>
            <a:r>
              <a:rPr lang="ru-RU" smtClean="0"/>
              <a:t>Параллельный перенос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023938" y="3849688"/>
            <a:ext cx="455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/>
              <a:t>А</a:t>
            </a:r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1439863" y="4418013"/>
            <a:ext cx="1565275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2206625" y="3656013"/>
            <a:ext cx="1565275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2825750" y="3067050"/>
            <a:ext cx="1565275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3586163" y="2328863"/>
            <a:ext cx="1565275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H="1">
            <a:off x="1431925" y="2319338"/>
            <a:ext cx="2159000" cy="2093912"/>
          </a:xfrm>
          <a:prstGeom prst="line">
            <a:avLst/>
          </a:prstGeom>
          <a:noFill/>
          <a:ln w="762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327400" y="1689100"/>
            <a:ext cx="455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/>
              <a:t>В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L 0.17205 0.2134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10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2" grpId="0" animBg="1"/>
      <p:bldP spid="12302" grpId="1" animBg="1"/>
      <p:bldP spid="12294" grpId="0"/>
      <p:bldP spid="12303" grpId="0" animBg="1"/>
      <p:bldP spid="12304" grpId="0" animBg="1"/>
      <p:bldP spid="12305" grpId="0" animBg="1"/>
      <p:bldP spid="12306" grpId="0" animBg="1"/>
      <p:bldP spid="12293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30200"/>
            <a:ext cx="8191500" cy="1176338"/>
          </a:xfrm>
        </p:spPr>
        <p:txBody>
          <a:bodyPr>
            <a:normAutofit fontScale="90000"/>
          </a:bodyPr>
          <a:lstStyle/>
          <a:p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5300" dirty="0" smtClean="0"/>
              <a:t>Параллельный перенос в пространстве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04586" y="2230438"/>
            <a:ext cx="8356600" cy="4627562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i="1" dirty="0" smtClean="0">
                <a:solidFill>
                  <a:srgbClr val="FF0066"/>
                </a:solidFill>
              </a:rPr>
              <a:t>Параллельным переносом</a:t>
            </a:r>
            <a:r>
              <a:rPr lang="ru-RU" sz="2800" i="1" dirty="0" smtClean="0"/>
              <a:t> </a:t>
            </a:r>
            <a:r>
              <a:rPr lang="ru-RU" sz="2400" dirty="0" smtClean="0"/>
              <a:t>в пространстве называется такое преобразование, при котором произвольная точка (</a:t>
            </a:r>
            <a:r>
              <a:rPr lang="ru-RU" sz="2400" i="1" dirty="0" err="1" smtClean="0"/>
              <a:t>x</a:t>
            </a:r>
            <a:r>
              <a:rPr lang="ru-RU" sz="2400" i="1" dirty="0" smtClean="0"/>
              <a:t>; </a:t>
            </a:r>
            <a:r>
              <a:rPr lang="ru-RU" sz="2400" i="1" dirty="0" err="1" smtClean="0"/>
              <a:t>y</a:t>
            </a:r>
            <a:r>
              <a:rPr lang="ru-RU" sz="2400" i="1" dirty="0" smtClean="0"/>
              <a:t>; </a:t>
            </a:r>
            <a:r>
              <a:rPr lang="ru-RU" sz="2400" i="1" dirty="0" err="1" smtClean="0"/>
              <a:t>z</a:t>
            </a:r>
            <a:r>
              <a:rPr lang="ru-RU" sz="2400" dirty="0" smtClean="0"/>
              <a:t>) фигуры переходит в точку (</a:t>
            </a:r>
            <a:r>
              <a:rPr lang="ru-RU" sz="2400" i="1" dirty="0" err="1" smtClean="0"/>
              <a:t>x</a:t>
            </a:r>
            <a:r>
              <a:rPr lang="ru-RU" sz="2400" i="1" dirty="0" smtClean="0"/>
              <a:t> + </a:t>
            </a:r>
            <a:r>
              <a:rPr lang="ru-RU" sz="2400" i="1" dirty="0" err="1" smtClean="0"/>
              <a:t>a</a:t>
            </a:r>
            <a:r>
              <a:rPr lang="ru-RU" sz="2400" i="1" dirty="0" smtClean="0"/>
              <a:t>; </a:t>
            </a:r>
            <a:r>
              <a:rPr lang="ru-RU" sz="2400" i="1" dirty="0" err="1" smtClean="0"/>
              <a:t>y</a:t>
            </a:r>
            <a:r>
              <a:rPr lang="ru-RU" sz="2400" i="1" dirty="0" smtClean="0"/>
              <a:t> + </a:t>
            </a:r>
            <a:r>
              <a:rPr lang="ru-RU" sz="2400" i="1" dirty="0" err="1" smtClean="0"/>
              <a:t>b</a:t>
            </a:r>
            <a:r>
              <a:rPr lang="ru-RU" sz="2400" i="1" dirty="0" smtClean="0"/>
              <a:t>; </a:t>
            </a:r>
            <a:r>
              <a:rPr lang="ru-RU" sz="2400" i="1" dirty="0" err="1" smtClean="0"/>
              <a:t>z</a:t>
            </a:r>
            <a:r>
              <a:rPr lang="ru-RU" sz="2400" i="1" dirty="0" smtClean="0"/>
              <a:t> + </a:t>
            </a:r>
            <a:r>
              <a:rPr lang="ru-RU" sz="2400" i="1" dirty="0" err="1" smtClean="0"/>
              <a:t>c</a:t>
            </a:r>
            <a:r>
              <a:rPr lang="ru-RU" sz="2400" dirty="0" smtClean="0"/>
              <a:t>), где числа </a:t>
            </a:r>
            <a:r>
              <a:rPr lang="ru-RU" sz="2400" i="1" dirty="0" err="1" smtClean="0"/>
              <a:t>a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b</a:t>
            </a:r>
            <a:r>
              <a:rPr lang="ru-RU" sz="2400" i="1" dirty="0" smtClean="0"/>
              <a:t>, с </a:t>
            </a:r>
            <a:r>
              <a:rPr lang="ru-RU" sz="2400" dirty="0" smtClean="0"/>
              <a:t>одни и те же для всех точек (</a:t>
            </a:r>
            <a:r>
              <a:rPr lang="ru-RU" sz="2400" i="1" dirty="0" err="1" smtClean="0"/>
              <a:t>x</a:t>
            </a:r>
            <a:r>
              <a:rPr lang="ru-RU" sz="2400" i="1" dirty="0" smtClean="0"/>
              <a:t>; </a:t>
            </a:r>
            <a:r>
              <a:rPr lang="ru-RU" sz="2400" i="1" dirty="0" err="1" smtClean="0"/>
              <a:t>y</a:t>
            </a:r>
            <a:r>
              <a:rPr lang="ru-RU" sz="2400" i="1" dirty="0" smtClean="0"/>
              <a:t>; </a:t>
            </a:r>
            <a:r>
              <a:rPr lang="ru-RU" sz="2400" i="1" dirty="0" err="1" smtClean="0"/>
              <a:t>z</a:t>
            </a:r>
            <a:r>
              <a:rPr lang="ru-RU" sz="2400" dirty="0" smtClean="0"/>
              <a:t>).  </a:t>
            </a:r>
            <a:endParaRPr lang="ru-RU" sz="2400" b="1" dirty="0" smtClean="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48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Параллельный перенос в пространстве обладает следующими свойствами: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970" y="1066800"/>
            <a:ext cx="8414659" cy="561702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Параллельный перенос есть движение.</a:t>
            </a:r>
          </a:p>
          <a:p>
            <a:r>
              <a:rPr lang="ru-RU" sz="2000" dirty="0" smtClean="0"/>
              <a:t>При параллельном переносе точки смещаются по параллельным (или совпадающим) прямым на одно и то же расстояние.</a:t>
            </a:r>
            <a:endParaRPr lang="ru-RU" sz="2000" dirty="0"/>
          </a:p>
        </p:txBody>
      </p:sp>
      <p:sp>
        <p:nvSpPr>
          <p:cNvPr id="26" name="Полилиния 25"/>
          <p:cNvSpPr/>
          <p:nvPr/>
        </p:nvSpPr>
        <p:spPr>
          <a:xfrm>
            <a:off x="1262743" y="4256314"/>
            <a:ext cx="1970314" cy="2133600"/>
          </a:xfrm>
          <a:custGeom>
            <a:avLst/>
            <a:gdLst>
              <a:gd name="connsiteX0" fmla="*/ 0 w 1970314"/>
              <a:gd name="connsiteY0" fmla="*/ 2133600 h 2133600"/>
              <a:gd name="connsiteX1" fmla="*/ 0 w 1970314"/>
              <a:gd name="connsiteY1" fmla="*/ 0 h 2133600"/>
              <a:gd name="connsiteX2" fmla="*/ 1970314 w 1970314"/>
              <a:gd name="connsiteY2" fmla="*/ 2133600 h 2133600"/>
              <a:gd name="connsiteX3" fmla="*/ 0 w 1970314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0314" h="2133600">
                <a:moveTo>
                  <a:pt x="0" y="2133600"/>
                </a:moveTo>
                <a:lnTo>
                  <a:pt x="0" y="0"/>
                </a:lnTo>
                <a:lnTo>
                  <a:pt x="1970314" y="2133600"/>
                </a:lnTo>
                <a:lnTo>
                  <a:pt x="0" y="213360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flipV="1">
            <a:off x="1273629" y="1959429"/>
            <a:ext cx="2329542" cy="2275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6" idx="2"/>
          </p:cNvCxnSpPr>
          <p:nvPr/>
        </p:nvCxnSpPr>
        <p:spPr>
          <a:xfrm rot="5400000" flipH="1" flipV="1">
            <a:off x="1230087" y="4038599"/>
            <a:ext cx="2383971" cy="2318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6" idx="4"/>
          </p:cNvCxnSpPr>
          <p:nvPr/>
        </p:nvCxnSpPr>
        <p:spPr>
          <a:xfrm rot="5400000" flipH="1" flipV="1">
            <a:off x="3173187" y="4109355"/>
            <a:ext cx="2340428" cy="22206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ый треугольник 7"/>
          <p:cNvSpPr/>
          <p:nvPr/>
        </p:nvSpPr>
        <p:spPr>
          <a:xfrm>
            <a:off x="1230087" y="4191000"/>
            <a:ext cx="2013856" cy="22098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41514"/>
            <a:ext cx="8991600" cy="6574972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*При параллельном переносе каждая прямая переходит в параллельную ей прямую или в себя. </a:t>
            </a:r>
            <a:endParaRPr lang="ru-RU" sz="2000" b="1" dirty="0" smtClean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ru-RU" sz="2000" dirty="0" smtClean="0"/>
              <a:t>* Каковы бы ни были точки A и A', существует единственный параллельный перенос, при котором точка A переходит в точку </a:t>
            </a:r>
            <a:r>
              <a:rPr lang="ru-RU" sz="2000" dirty="0" smtClean="0"/>
              <a:t>A</a:t>
            </a:r>
            <a:r>
              <a:rPr lang="en-US" sz="2000" dirty="0" smtClean="0"/>
              <a:t>’</a:t>
            </a:r>
            <a:r>
              <a:rPr lang="ru-RU" sz="2000" dirty="0" smtClean="0"/>
              <a:t>.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132115" y="2046515"/>
            <a:ext cx="1600200" cy="1469571"/>
          </a:xfrm>
          <a:prstGeom prst="line">
            <a:avLst/>
          </a:prstGeom>
          <a:ln w="53975" cap="flat" cmpd="sng"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1143001" y="2057402"/>
            <a:ext cx="1600200" cy="1469571"/>
          </a:xfrm>
          <a:prstGeom prst="line">
            <a:avLst/>
          </a:prstGeom>
          <a:ln w="53975" cap="flat" cmpd="sng"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6074229" y="2144486"/>
            <a:ext cx="174171" cy="185057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688767" y="1693706"/>
            <a:ext cx="4443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6085116" y="2133600"/>
            <a:ext cx="174171" cy="185057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 стрелкой 37"/>
          <p:cNvCxnSpPr>
            <a:stCxn id="34" idx="6"/>
          </p:cNvCxnSpPr>
          <p:nvPr/>
        </p:nvCxnSpPr>
        <p:spPr>
          <a:xfrm flipV="1">
            <a:off x="6259287" y="2220686"/>
            <a:ext cx="1752599" cy="54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7834315" y="1454220"/>
            <a:ext cx="5293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A’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07407E-6 L 0.225 0.2986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6296E-6 L 0.20347 0.00139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 animBg="1"/>
      <p:bldP spid="34" grpId="1" animBg="1"/>
      <p:bldP spid="3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721</TotalTime>
  <Words>452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Яркая</vt:lpstr>
      <vt:lpstr>Официальная</vt:lpstr>
      <vt:lpstr>Техническая</vt:lpstr>
      <vt:lpstr>Апекс</vt:lpstr>
      <vt:lpstr>Бумажная</vt:lpstr>
      <vt:lpstr>Литейная</vt:lpstr>
      <vt:lpstr>Тема Office</vt:lpstr>
      <vt:lpstr> Параллельный перенос в пространстве</vt:lpstr>
      <vt:lpstr>      Параллельный перенос</vt:lpstr>
      <vt:lpstr>Параллельный перенос – это частный случай движения , при котором все точки пространства перемещаются в одном и том же направлении на одно и то же расстояние.</vt:lpstr>
      <vt:lpstr>        Параллельный перенос</vt:lpstr>
      <vt:lpstr>Параллельный перенос различных фигур</vt:lpstr>
      <vt:lpstr>Параллельный перенос</vt:lpstr>
      <vt:lpstr> Параллельный перенос в пространстве </vt:lpstr>
      <vt:lpstr>Параллельный перенос в пространстве обладает следующими свойствами:</vt:lpstr>
      <vt:lpstr>Слайд 9</vt:lpstr>
      <vt:lpstr>Слайд 10</vt:lpstr>
      <vt:lpstr>        Решение задач</vt:lpstr>
      <vt:lpstr>Слайд 12</vt:lpstr>
      <vt:lpstr>Параллельный перенос в разных областях науки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Движение пространства. Параллельный перенос.</dc:title>
  <dc:creator>Барсук</dc:creator>
  <cp:lastModifiedBy>user</cp:lastModifiedBy>
  <cp:revision>53</cp:revision>
  <dcterms:created xsi:type="dcterms:W3CDTF">2011-11-17T07:54:36Z</dcterms:created>
  <dcterms:modified xsi:type="dcterms:W3CDTF">2014-03-05T17:27:59Z</dcterms:modified>
</cp:coreProperties>
</file>