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8" r:id="rId8"/>
    <p:sldId id="265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1BC4A18-0B66-4A09-8F94-4B490BD9B4D2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0943160-1D6E-4BD4-8419-717941E073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903649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Презентация по геометрии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/>
              <a:t>на тему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«Подобие пространственных фигур» 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941168"/>
            <a:ext cx="3539235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</a:t>
            </a:r>
          </a:p>
          <a:p>
            <a:r>
              <a:rPr lang="ru-RU" dirty="0" smtClean="0"/>
              <a:t>Ученик 10 «Б» класса</a:t>
            </a:r>
          </a:p>
          <a:p>
            <a:r>
              <a:rPr lang="ru-RU" dirty="0" smtClean="0"/>
              <a:t>Куприянов Артем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1323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5020" y="62068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 свойство (с доказательством)</a:t>
            </a:r>
          </a:p>
          <a:p>
            <a:r>
              <a:rPr lang="ru-RU" dirty="0" smtClean="0"/>
              <a:t>Преобразование </a:t>
            </a:r>
            <a:r>
              <a:rPr lang="ru-RU" dirty="0"/>
              <a:t>гомотетии в пространстве переводит любую плоскость, не проходящую через центр гомотетии, в параллельную плоскость (или в себя при k=1).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3"/>
              <p:cNvSpPr>
                <a:spLocks noChangeArrowheads="1"/>
              </p:cNvSpPr>
              <p:nvPr/>
            </p:nvSpPr>
            <p:spPr bwMode="auto">
              <a:xfrm>
                <a:off x="107504" y="2780928"/>
                <a:ext cx="7906093" cy="3899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Действительно, пусть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— центр гомотетии и 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5A3696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l-GR" sz="1600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kumimoji="0" lang="ru-RU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— любая плоскость,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не проходящая через</a:t>
                </a:r>
                <a:r>
                  <a:rPr lang="ru-RU" sz="1400" b="1" dirty="0">
                    <a:solidFill>
                      <a:srgbClr val="5A3696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Возьмем любую прямую </a:t>
                </a:r>
                <a:r>
                  <a:rPr kumimoji="0" lang="ru-RU" sz="16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в плоскости</a:t>
                </a: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l-GR" sz="1600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kumimoji="0" lang="ru-RU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Преобразование гомотетии переводит точку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в точку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на луче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OA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 точку В </a:t>
                </a:r>
                <a:r>
                  <a:rPr kumimoji="0" lang="ru-RU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точку В</a:t>
                </a: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’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ru-RU" sz="14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на луче </a:t>
                </a:r>
                <a:r>
                  <a:rPr lang="en-US" sz="14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OB, </a:t>
                </a:r>
                <a:r>
                  <a:rPr lang="ru-RU" sz="1400" dirty="0" smtClean="0">
                    <a:latin typeface="Arial" pitchFamily="34" charset="0"/>
                    <a:cs typeface="Arial" pitchFamily="34" charset="0"/>
                  </a:rPr>
                  <a:t>причем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600" b="1" i="1" dirty="0" smtClean="0">
                            <a:latin typeface="Cambria Math"/>
                            <a:cs typeface="Arial" pitchFamily="34" charset="0"/>
                          </a:rPr>
                          <m:t>𝑶</m:t>
                        </m:r>
                        <m:sSup>
                          <m:sSupPr>
                            <m:ctrlP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1600" b="1" i="1" dirty="0" smtClean="0">
                            <a:latin typeface="Cambria Math"/>
                            <a:cs typeface="Arial" pitchFamily="34" charset="0"/>
                          </a:rPr>
                          <m:t>𝑶𝑨</m:t>
                        </m:r>
                      </m:den>
                    </m:f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𝒌</m:t>
                    </m:r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 ,   </m:t>
                    </m:r>
                    <m:f>
                      <m:fPr>
                        <m:ctrlPr>
                          <a:rPr lang="en-US" sz="1600" b="1" i="1" dirty="0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1600" b="1" i="1" dirty="0" smtClean="0">
                            <a:latin typeface="Cambria Math"/>
                            <a:cs typeface="Arial" pitchFamily="34" charset="0"/>
                          </a:rPr>
                          <m:t>𝑶</m:t>
                        </m:r>
                        <m:sSup>
                          <m:sSupPr>
                            <m:ctrlP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sz="1600" b="1" i="1" dirty="0" smtClean="0">
                                <a:latin typeface="Cambria Math"/>
                                <a:cs typeface="Arial" pitchFamily="34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1600" b="1" i="1" dirty="0" smtClean="0">
                            <a:latin typeface="Cambria Math"/>
                            <a:cs typeface="Arial" pitchFamily="34" charset="0"/>
                          </a:rPr>
                          <m:t>𝑶𝑩</m:t>
                        </m:r>
                      </m:den>
                    </m:f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𝒌</m:t>
                    </m:r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en-US" sz="1600" b="0" i="1" dirty="0" smtClean="0">
                        <a:latin typeface="Cambria Math"/>
                        <a:cs typeface="Arial" pitchFamily="34" charset="0"/>
                      </a:rPr>
                      <m:t>, </m:t>
                    </m:r>
                  </m:oMath>
                </a14:m>
                <a:endParaRPr lang="en-US" sz="1600" b="0" i="1" dirty="0" smtClean="0">
                  <a:latin typeface="Cambria Math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ru-RU" sz="1600" b="1" i="0" dirty="0" smtClean="0">
                        <a:latin typeface="Cambria Math"/>
                        <a:cs typeface="Arial" pitchFamily="34" charset="0"/>
                      </a:rPr>
                      <m:t>где</m:t>
                    </m:r>
                    <m:r>
                      <a:rPr lang="en-US" sz="1600" b="1" i="1" dirty="0" smtClean="0"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en-US" sz="1600" b="1" i="0" dirty="0" smtClean="0">
                        <a:latin typeface="Cambria Math"/>
                        <a:cs typeface="Arial" pitchFamily="34" charset="0"/>
                      </a:rPr>
                      <m:t>𝐤</m:t>
                    </m:r>
                  </m:oMath>
                </a14:m>
                <a:r>
                  <a:rPr kumimoji="0" lang="ru-RU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— коэффициент гомотетии.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Отсюда следует подобие треугольников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АОВ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и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А'ОВ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’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Из подобия треугольников следует равенство соответственных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углов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ОАВ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и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ОА'В'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 а значит, параллельность прямых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и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А'В'.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 </a:t>
                </a:r>
                <a:endParaRPr kumimoji="0" lang="ru-RU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Возьмем теперь другую прямую АС в плоскости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/>
                        <a:cs typeface="Arial" pitchFamily="34" charset="0"/>
                      </a:rPr>
                      <m:t>α</m:t>
                    </m:r>
                  </m:oMath>
                </a14:m>
                <a:r>
                  <a:rPr kumimoji="0" lang="ru-RU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Она при гомотетии перейдет в параллельную прямую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А'С'. 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При рассматриваемой гомотетии плоскость</a:t>
                </a:r>
                <a:r>
                  <a:rPr lang="ru-RU" sz="14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/>
                        <a:cs typeface="Arial" pitchFamily="34" charset="0"/>
                      </a:rPr>
                      <m:t>α</m:t>
                    </m:r>
                    <m:r>
                      <a:rPr lang="el-GR" sz="1600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перейдет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в плоскость </a:t>
                </a:r>
                <a:r>
                  <a:rPr lang="el-GR" sz="1600" dirty="0">
                    <a:cs typeface="Arial" pitchFamily="34" charset="0"/>
                  </a:rPr>
                  <a:t/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cs typeface="Arial" pitchFamily="34" charset="0"/>
                      </a:rPr>
                      <m:t>α</m:t>
                    </m:r>
                    <m:r>
                      <a:rPr lang="el-GR" i="1"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' 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проходящую через прямые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А'В', А'С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Так как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А'В‘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kumimoji="0" lang="ru-RU" sz="1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ll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АВ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и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’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’ </a:t>
                </a:r>
                <a:r>
                  <a:rPr kumimoji="0" lang="ru-RU" sz="1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ll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АС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 то по 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признаку параллельности плоскостей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плоскости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cs typeface="Arial" pitchFamily="34" charset="0"/>
                      </a:rPr>
                      <m:t>α</m:t>
                    </m:r>
                  </m:oMath>
                </a14:m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и 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5A3696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cs typeface="Arial" pitchFamily="34" charset="0"/>
                      </a:rPr>
                      <m:t>α</m:t>
                    </m:r>
                    <m:r>
                      <a:rPr lang="en-US" b="0" i="0" smtClean="0">
                        <a:latin typeface="Cambria Math"/>
                        <a:cs typeface="Arial" pitchFamily="34" charset="0"/>
                      </a:rPr>
                      <m:t>′</m:t>
                    </m:r>
                  </m:oMath>
                </a14:m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параллельны, </a:t>
                </a:r>
                <a:r>
                  <a:rPr kumimoji="0" lang="ru-RU" sz="1400" b="1" i="1" u="sng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что и требовалось доказать.</a:t>
                </a:r>
                <a:r>
                  <a:rPr kumimoji="0" lang="ru-RU" sz="14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/>
                </a:r>
                <a:br>
                  <a:rPr kumimoji="0" lang="ru-RU" sz="14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</a:b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5A3696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2780928"/>
                <a:ext cx="7906093" cy="3899016"/>
              </a:xfrm>
              <a:prstGeom prst="rect">
                <a:avLst/>
              </a:prstGeom>
              <a:blipFill rotWithShape="1">
                <a:blip r:embed="rId2"/>
                <a:stretch>
                  <a:fillRect l="-23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83" name="Picture 15" descr="D:\группа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5" y="2338203"/>
            <a:ext cx="260771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753428"/>
            <a:ext cx="47557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Дано</a:t>
            </a:r>
          </a:p>
          <a:p>
            <a:r>
              <a:rPr lang="el-GR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α</a:t>
            </a:r>
            <a:endParaRPr lang="en-US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центр гомотетии</a:t>
            </a:r>
          </a:p>
          <a:p>
            <a:r>
              <a:rPr lang="ru-RU" sz="1400" b="1" i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Доказать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el-GR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r>
              <a:rPr lang="ru-RU" sz="1400" b="1" i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Доказательство</a:t>
            </a:r>
            <a:endParaRPr lang="ru-RU" b="1" i="1" u="sng" dirty="0"/>
          </a:p>
        </p:txBody>
      </p:sp>
    </p:spTree>
    <p:extLst>
      <p:ext uri="{BB962C8B-B14F-4D97-AF65-F5344CB8AC3E}">
        <p14:creationId xmlns:p14="http://schemas.microsoft.com/office/powerpoint/2010/main" xmlns="" val="3233288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6663" y="6669088"/>
            <a:ext cx="287337" cy="7461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800" smtClean="0"/>
          </a:p>
        </p:txBody>
      </p:sp>
      <p:pic>
        <p:nvPicPr>
          <p:cNvPr id="132101" name="Picture 5" descr="A1097359"/>
          <p:cNvPicPr>
            <a:picLocks noChangeAspect="1" noChangeArrowheads="1"/>
          </p:cNvPicPr>
          <p:nvPr/>
        </p:nvPicPr>
        <p:blipFill>
          <a:blip r:embed="rId2">
            <a:lum contrast="14000"/>
          </a:blip>
          <a:srcRect/>
          <a:stretch>
            <a:fillRect/>
          </a:stretch>
        </p:blipFill>
        <p:spPr bwMode="auto">
          <a:xfrm>
            <a:off x="4572000" y="115888"/>
            <a:ext cx="4116388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2" name="Picture 6" descr="EF4287CF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79388" y="2565400"/>
            <a:ext cx="38449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3" name="Picture 7" descr="7FB8A9B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lum contrast="14000"/>
          </a:blip>
          <a:srcRect/>
          <a:stretch>
            <a:fillRect/>
          </a:stretch>
        </p:blipFill>
        <p:spPr bwMode="auto">
          <a:xfrm>
            <a:off x="3779838" y="4508500"/>
            <a:ext cx="496728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5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2665412" cy="1541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Кино</a:t>
            </a:r>
          </a:p>
        </p:txBody>
      </p:sp>
      <p:sp>
        <p:nvSpPr>
          <p:cNvPr id="132106" name="WordArt 10"/>
          <p:cNvSpPr>
            <a:spLocks noChangeArrowheads="1" noChangeShapeType="1" noTextEdit="1"/>
          </p:cNvSpPr>
          <p:nvPr/>
        </p:nvSpPr>
        <p:spPr bwMode="auto">
          <a:xfrm>
            <a:off x="3708400" y="2205038"/>
            <a:ext cx="844550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</a:t>
            </a:r>
          </a:p>
        </p:txBody>
      </p:sp>
      <p:sp>
        <p:nvSpPr>
          <p:cNvPr id="132107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4140200" y="4076700"/>
            <a:ext cx="431958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кинотеатрах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5" grpId="0" animBg="1"/>
      <p:bldP spid="132106" grpId="0" animBg="1"/>
      <p:bldP spid="1321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files.school-collection.edu.ru/dlrstore/86803fb0-0927-11dc-a9bd-ddc28aa48d0a/w1060w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87225" y="-130175"/>
            <a:ext cx="36195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iles.school-collection.edu.ru/dlrstore/86803fb0-0927-11dc-a9bd-ddc28aa48d0a/w1060w_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34900" y="-130175"/>
            <a:ext cx="571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files.school-collection.edu.ru/dlrstore/86803fb0-0927-11dc-a9bd-ddc28aa48d0a/w1060w_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79388" y="-130175"/>
            <a:ext cx="8001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iles.school-collection.edu.ru/dlrstore/86803fb0-0927-11dc-a9bd-ddc28aa48d0a/w1060w_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84175" y="-130175"/>
            <a:ext cx="8191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251520" y="162880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Преобразование </a:t>
            </a:r>
            <a:r>
              <a:rPr lang="ru-RU" dirty="0"/>
              <a:t>фигуры F называется преобразованием подобия, если при этом преобразовании расстояния между точками изменяются в одно и то же число раз, т. е. для любых двух точек X и У фигуры F и точек X', У фигуры F', в которые они </a:t>
            </a:r>
            <a:r>
              <a:rPr lang="ru-RU" dirty="0" smtClean="0"/>
              <a:t>переходят</a:t>
            </a:r>
            <a:r>
              <a:rPr lang="ru-RU" dirty="0"/>
              <a:t>, X'Y' = </a:t>
            </a:r>
            <a:r>
              <a:rPr lang="ru-RU" dirty="0" smtClean="0"/>
              <a:t>k</a:t>
            </a:r>
            <a:r>
              <a:rPr lang="ru-RU" b="1" dirty="0" smtClean="0"/>
              <a:t>*</a:t>
            </a:r>
            <a:r>
              <a:rPr lang="ru-RU" dirty="0" smtClean="0"/>
              <a:t>XY</a:t>
            </a:r>
            <a:r>
              <a:rPr lang="ru-RU" dirty="0"/>
              <a:t>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112474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/>
              <a:t>Определение: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620688"/>
            <a:ext cx="6912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Преобразование подобия в пространстве</a:t>
            </a:r>
            <a:endParaRPr lang="ru-RU" sz="2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218336" y="3429000"/>
                <a:ext cx="86021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/>
                  <a:t>Фигура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/>
                </a:r>
                <a:r>
                  <a:rPr lang="ru-RU" dirty="0"/>
                  <a:t>называется подобной фигуре </a:t>
                </a:r>
                <a:r>
                  <a:rPr lang="en-US" dirty="0"/>
                  <a:t>F</a:t>
                </a:r>
                <a:r>
                  <a:rPr lang="ru-RU" dirty="0"/>
                  <a:t>, если существует подобие пространства, отображающая фигуру </a:t>
                </a:r>
                <a:r>
                  <a:rPr lang="en-US" dirty="0"/>
                  <a:t>F </a:t>
                </a:r>
                <a:r>
                  <a:rPr lang="ru-RU" dirty="0"/>
                  <a:t>на фигуру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36" y="3429000"/>
                <a:ext cx="8602136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638" t="-4717" b="-13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51520" y="3029461"/>
            <a:ext cx="1669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/>
              <a:t>Определение:</a:t>
            </a:r>
          </a:p>
        </p:txBody>
      </p:sp>
      <p:pic>
        <p:nvPicPr>
          <p:cNvPr id="2050" name="Picture 2" descr="D:\группа\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1" y="4221087"/>
            <a:ext cx="3744416" cy="231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0547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54629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Свойства подобия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03893"/>
            <a:ext cx="8619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 При подобии прямые переходят в прямые, плоскости, отрезки и лучи отображаются </a:t>
            </a:r>
            <a:r>
              <a:rPr lang="ru-RU" smtClean="0"/>
              <a:t>также в </a:t>
            </a:r>
            <a:r>
              <a:rPr lang="ru-RU" dirty="0" smtClean="0"/>
              <a:t>плоскости, отрезки и лучи соответственно.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050" y="2227223"/>
            <a:ext cx="8763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2)  При подобии сохраняется величина угла (плоского и двухгранного), параллельные прямые(плоскости) отображаются как параллельные прямые (плоскости), перпендикулярная прямая и плоскость – на перпендикулярные прямую и плоскость.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573016"/>
            <a:ext cx="87524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  Из сказанного выше следует, что подобном преобразовании подобия пространства образом любой фигуры является «похожая» на нее фигура, то есть фигура, имеющая такую же форму, что и отображаемая (данная) фигура, но отличающаяся от данной лишь своими «размерами»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30690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0" y="692696"/>
            <a:ext cx="8620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Основные свойства подобных фигур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374043" y="5013176"/>
                <a:ext cx="842560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 smtClean="0"/>
                  <a:t>Свойство транзитивности. </a:t>
                </a:r>
                <a:r>
                  <a:rPr lang="ru-RU" dirty="0" smtClean="0"/>
                  <a:t> Если фигура </a:t>
                </a:r>
                <a:r>
                  <a:rPr lang="en-US" dirty="0" smtClean="0"/>
                  <a:t>F1</a:t>
                </a:r>
                <a:r>
                  <a:rPr lang="ru-RU" dirty="0" smtClean="0"/>
                  <a:t> подобна фигуре </a:t>
                </a:r>
                <a:r>
                  <a:rPr lang="en-US" dirty="0" smtClean="0"/>
                  <a:t>F2 </a:t>
                </a:r>
                <a:r>
                  <a:rPr lang="ru-RU" dirty="0" smtClean="0"/>
                  <a:t>и фигура </a:t>
                </a:r>
                <a:r>
                  <a:rPr lang="en-US" dirty="0" smtClean="0"/>
                  <a:t>F2</a:t>
                </a:r>
                <a:r>
                  <a:rPr lang="ru-RU" dirty="0" smtClean="0"/>
                  <a:t> подобна фигуре</a:t>
                </a:r>
                <a:r>
                  <a:rPr lang="en-US" dirty="0" smtClean="0"/>
                  <a:t> F3</a:t>
                </a:r>
                <a:r>
                  <a:rPr lang="ru-RU" dirty="0" smtClean="0"/>
                  <a:t>, то фигура </a:t>
                </a:r>
                <a:r>
                  <a:rPr lang="en-US" dirty="0" smtClean="0"/>
                  <a:t>F1 </a:t>
                </a:r>
                <a:r>
                  <a:rPr lang="ru-RU" dirty="0" smtClean="0"/>
                  <a:t>подобна фигуре </a:t>
                </a:r>
                <a:r>
                  <a:rPr lang="en-US" dirty="0" smtClean="0"/>
                  <a:t>F3.</a:t>
                </a:r>
              </a:p>
              <a:p>
                <a:r>
                  <a:rPr lang="en-US" dirty="0" smtClean="0"/>
                  <a:t/>
                </a:r>
                <a:endParaRPr lang="ru-RU" b="1" dirty="0" smtClean="0"/>
              </a:p>
              <a:p>
                <a:pPr algn="ctr"/>
                <a:r>
                  <a:rPr lang="ru-RU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ru-RU" b="1" i="1">
                        <a:latin typeface="Cambria Math"/>
                      </a:rPr>
                      <m:t>~</m:t>
                    </m:r>
                  </m:oMath>
                </a14:m>
                <a:r>
                  <a:rPr lang="ru-RU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ru-RU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b="1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,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  <m:r>
                          <a:rPr lang="en-US" b="1" i="1">
                            <a:latin typeface="Cambria Math"/>
                          </a:rPr>
                          <m:t> ~ </m:t>
                        </m:r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b="1" dirty="0"/>
                  <a:t/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→ 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/>
                      </a:rPr>
                      <m:t> ~</m:t>
                    </m:r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43" y="5013176"/>
                <a:ext cx="8425606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578" t="-2538" r="-2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Прямоугольник 6"/>
              <p:cNvSpPr/>
              <p:nvPr/>
            </p:nvSpPr>
            <p:spPr>
              <a:xfrm>
                <a:off x="328450" y="1484784"/>
                <a:ext cx="856402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/>
                  <a:t>Свойство </a:t>
                </a:r>
                <a:r>
                  <a:rPr lang="ru-RU" b="1" dirty="0" smtClean="0"/>
                  <a:t>симметричности.  </a:t>
                </a:r>
                <a:r>
                  <a:rPr lang="ru-RU" dirty="0" smtClean="0"/>
                  <a:t>Если </a:t>
                </a:r>
                <a:r>
                  <a:rPr lang="ru-RU" dirty="0"/>
                  <a:t>фигура </a:t>
                </a:r>
                <a:r>
                  <a:rPr lang="en-US" dirty="0"/>
                  <a:t>F1 </a:t>
                </a:r>
                <a:r>
                  <a:rPr lang="ru-RU" dirty="0"/>
                  <a:t>подобна фигуре </a:t>
                </a:r>
                <a:r>
                  <a:rPr lang="en-US" dirty="0"/>
                  <a:t>F2</a:t>
                </a:r>
                <a:r>
                  <a:rPr lang="ru-RU" dirty="0" smtClean="0"/>
                  <a:t>,</a:t>
                </a:r>
                <a:r>
                  <a:rPr lang="en-US" dirty="0" smtClean="0"/>
                  <a:t/>
                </a:r>
                <a:r>
                  <a:rPr lang="ru-RU" dirty="0" smtClean="0"/>
                  <a:t>то </a:t>
                </a:r>
                <a:r>
                  <a:rPr lang="ru-RU" dirty="0"/>
                  <a:t>и фигура </a:t>
                </a:r>
                <a:r>
                  <a:rPr lang="en-US" dirty="0"/>
                  <a:t>F2 </a:t>
                </a:r>
                <a:r>
                  <a:rPr lang="ru-RU" dirty="0"/>
                  <a:t>подобна фигуре </a:t>
                </a:r>
                <a:r>
                  <a:rPr lang="en-US" dirty="0"/>
                  <a:t>F1</a:t>
                </a:r>
              </a:p>
              <a:p>
                <a:endParaRPr lang="ru-RU" b="1" dirty="0"/>
              </a:p>
              <a:p>
                <a:pPr algn="ctr"/>
                <a:r>
                  <a:rPr lang="ru-RU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ru-RU" b="1" i="1">
                        <a:latin typeface="Cambria Math"/>
                      </a:rPr>
                      <m:t>~</m:t>
                    </m:r>
                  </m:oMath>
                </a14:m>
                <a:r>
                  <a:rPr lang="ru-RU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/>
                      </a:rPr>
                      <m:t> ↔ </m:t>
                    </m:r>
                    <m:sSub>
                      <m:sSubPr>
                        <m:ctrlPr>
                          <a:rPr lang="ru-RU" b="1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en-US" b="1" i="1">
                            <a:latin typeface="Cambria Math"/>
                          </a:rPr>
                          <m:t> ~ </m:t>
                        </m:r>
                        <m:r>
                          <a:rPr lang="en-US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50" y="1484784"/>
                <a:ext cx="8564029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641" t="-25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Прямоугольник 7"/>
              <p:cNvSpPr/>
              <p:nvPr/>
            </p:nvSpPr>
            <p:spPr>
              <a:xfrm>
                <a:off x="328451" y="3355251"/>
                <a:ext cx="8471198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 smtClean="0"/>
                  <a:t>Свойство рефлективности. </a:t>
                </a:r>
                <a:r>
                  <a:rPr lang="ru-RU" dirty="0" smtClean="0"/>
                  <a:t>Фигура подобна сама себе при коэффициенте подобия, равном 1</a:t>
                </a:r>
              </a:p>
              <a:p>
                <a:endParaRPr lang="ru-RU" b="1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ea typeface="Cambria Math"/>
                      </a:rPr>
                      <m:t>𝑭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 ~ 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𝑭</m:t>
                    </m:r>
                  </m:oMath>
                </a14:m>
                <a:r>
                  <a:rPr lang="en-US" b="1" dirty="0" smtClean="0"/>
                  <a:t>  (</a:t>
                </a:r>
                <a:r>
                  <a:rPr lang="ru-RU" b="1" dirty="0" smtClean="0"/>
                  <a:t>при </a:t>
                </a:r>
                <a:r>
                  <a:rPr lang="en-US" b="1" dirty="0" smtClean="0"/>
                  <a:t>k=1)</a:t>
                </a:r>
                <a:endParaRPr lang="ru-RU" b="1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51" y="3355251"/>
                <a:ext cx="8471198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47" t="-2538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578582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9887" y="486916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Замечательным является тот факт, что все фигуры одного и того же класса обладают одними и теми же свойствами с точностью до подобия (имеют одинаковую форму, но отличаются размерами: отношение площадей подобных фигур равно квадрату коэффициента подобия, а отношение объемов – кубу коэффициента подобия)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16" y="62068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/>
              <a:t>свойства отношения подобия фигур позволяют разбить множество всех фигур пространства на подмножества – попарно непересекающиеся классы подобных между собой фигур: каждый класс представляет собой множество всех подобных друг другу фигур пространства. При этом любая фигура пространства принадлежит одному и только одному из этих </a:t>
            </a:r>
            <a:r>
              <a:rPr lang="ru-RU" dirty="0" smtClean="0"/>
              <a:t>классов.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204864"/>
            <a:ext cx="2424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/>
              <a:t>Множество кубов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04864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Пример: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216944"/>
            <a:ext cx="48093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/>
              <a:t>Множество правильных тетраэдров</a:t>
            </a:r>
          </a:p>
        </p:txBody>
      </p:sp>
      <p:pic>
        <p:nvPicPr>
          <p:cNvPr id="7" name="Picture 2" descr="http://panacea.med.uoa.gr/extra/39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451" y="2860104"/>
            <a:ext cx="1446957" cy="144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geometria.at.ua/_si/0/639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3492" y="2619273"/>
            <a:ext cx="2110009" cy="211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6743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1450"/>
            <a:ext cx="8525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Гомотетия </a:t>
            </a:r>
            <a:r>
              <a:rPr lang="ru-RU" sz="2400" dirty="0" smtClean="0"/>
              <a:t>— </a:t>
            </a:r>
            <a:r>
              <a:rPr lang="ru-RU" sz="2400" dirty="0"/>
              <a:t>один из видов преобразований подобия.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179512" y="1412776"/>
                <a:ext cx="8712968" cy="1052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u="sng" dirty="0" smtClean="0"/>
                  <a:t>Определение. </a:t>
                </a:r>
                <a:r>
                  <a:rPr lang="ru-RU" sz="2000" dirty="0" smtClean="0"/>
                  <a:t>Гомотетией пространства с центром О и коэффициентом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≠0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  </m:t>
                    </m:r>
                  </m:oMath>
                </a14:m>
                <a:r>
                  <a:rPr lang="ru-RU" sz="2000" b="0" dirty="0" smtClean="0">
                    <a:ea typeface="Cambria Math"/>
                  </a:rPr>
                  <a:t>называется преобразование пространства, при котором любая точка М отображается на такую точку</a:t>
                </a:r>
                <a:r>
                  <a:rPr lang="en-US" sz="2000" b="0" dirty="0" smtClean="0">
                    <a:ea typeface="Cambria Math"/>
                  </a:rPr>
                  <a:t/>
                </a:r>
                <a:r>
                  <a:rPr lang="ru-RU" sz="2000" b="0" dirty="0" smtClean="0">
                    <a:ea typeface="Cambria Math"/>
                  </a:rPr>
                  <a:t>М</a:t>
                </a:r>
                <a:r>
                  <a:rPr lang="en-US" sz="2000" b="0" dirty="0" smtClean="0">
                    <a:ea typeface="Cambria Math"/>
                  </a:rPr>
                  <a:t>’ </a:t>
                </a:r>
                <a:r>
                  <a:rPr lang="ru-RU" sz="2000" b="0" dirty="0" smtClean="0">
                    <a:ea typeface="Cambria Math"/>
                  </a:rPr>
                  <a:t> , что</a:t>
                </a:r>
                <a:r>
                  <a:rPr lang="en-US" sz="2000" b="0" dirty="0" smtClean="0">
                    <a:ea typeface="Cambria Math"/>
                  </a:rPr>
                  <a:t/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e>
                    </m:bar>
                  </m:oMath>
                </a14:m>
                <a:r>
                  <a:rPr lang="en-US" sz="2000" b="0" dirty="0" smtClean="0">
                    <a:ea typeface="Cambria Math"/>
                  </a:rPr>
                  <a:t> = </a:t>
                </a:r>
                <a:r>
                  <a:rPr lang="en-US" sz="2000" dirty="0">
                    <a:ea typeface="Cambria Math"/>
                  </a:rPr>
                  <a:t>k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𝑂𝑀</m:t>
                        </m:r>
                      </m:e>
                    </m:bar>
                  </m:oMath>
                </a14:m>
                <a:endParaRPr lang="en-US" b="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12776"/>
                <a:ext cx="8712968" cy="1052917"/>
              </a:xfrm>
              <a:prstGeom prst="rect">
                <a:avLst/>
              </a:prstGeom>
              <a:blipFill rotWithShape="1">
                <a:blip r:embed="rId2"/>
                <a:stretch>
                  <a:fillRect l="-699" t="-3488" r="-979" b="-93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179512" y="2659105"/>
                <a:ext cx="7560840" cy="5253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/>
                  <a:t>Гомотетию с центром О и коэффициентом </a:t>
                </a:r>
                <a:r>
                  <a:rPr lang="en-US" sz="2000" dirty="0" smtClean="0"/>
                  <a:t>k </a:t>
                </a:r>
                <a:r>
                  <a:rPr lang="ru-RU" sz="2000" dirty="0" smtClean="0"/>
                  <a:t>обозначают</a:t>
                </a:r>
                <a:r>
                  <a:rPr lang="en-US" sz="2000" dirty="0" smtClean="0"/>
                  <a:t/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𝐻</m:t>
                        </m:r>
                      </m:e>
                      <m:sub/>
                      <m:sup>
                        <m:eqArr>
                          <m:eqArr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𝑘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𝑂</m:t>
                            </m:r>
                          </m:e>
                        </m:eqArr>
                      </m:sup>
                    </m:sSubSup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659105"/>
                <a:ext cx="7560840" cy="525337"/>
              </a:xfrm>
              <a:prstGeom prst="rect">
                <a:avLst/>
              </a:prstGeom>
              <a:blipFill rotWithShape="1">
                <a:blip r:embed="rId3"/>
                <a:stretch>
                  <a:fillRect l="-806" b="-197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4" name="Picture 4" descr="http://cs312617.vk.me/v312617131/9eff/0KS65UXDHJ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4429132"/>
            <a:ext cx="3517421" cy="128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1298" y="3441194"/>
            <a:ext cx="84112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 </a:t>
            </a:r>
            <a:r>
              <a:rPr lang="en-US" sz="2000" dirty="0" smtClean="0"/>
              <a:t>k=1 </a:t>
            </a:r>
            <a:r>
              <a:rPr lang="ru-RU" sz="2000" dirty="0" smtClean="0"/>
              <a:t>гомотетия является тождественным преобразованием, а при</a:t>
            </a:r>
            <a:r>
              <a:rPr lang="en-US" sz="2000" dirty="0" smtClean="0"/>
              <a:t> k=-1 – </a:t>
            </a:r>
            <a:r>
              <a:rPr lang="ru-RU" sz="2000" dirty="0" smtClean="0"/>
              <a:t>центральной симметрией с центром а центре гомотетии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707745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4E11E3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142984"/>
            <a:ext cx="5786478" cy="526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групп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439494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группа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81675"/>
            <a:ext cx="309829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Примеры гомотетии с центром в точке 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207338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0" y="800031"/>
                <a:ext cx="9187130" cy="9778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700" b="1" i="1" dirty="0" smtClean="0"/>
                  <a:t>Формулы гомотетии с центром в начале координат и коэффициентом </a:t>
                </a:r>
                <a:r>
                  <a:rPr lang="en-US" sz="1700" b="1" i="1" dirty="0" smtClean="0"/>
                  <a:t>k</a:t>
                </a:r>
                <a:endParaRPr lang="ru-RU" sz="1700" b="1" i="1" dirty="0" smtClean="0"/>
              </a:p>
              <a:p>
                <a:endParaRPr lang="ru-RU" sz="1700" b="1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US" i="1" smtClean="0">
                              <a:latin typeface="Cambria Math"/>
                            </a:rPr>
                          </m:ctrlPr>
                        </m:borderBoxPr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,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,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𝑘𝑧</m:t>
                          </m:r>
                        </m:e>
                      </m:borderBox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00031"/>
                <a:ext cx="9187130" cy="977896"/>
              </a:xfrm>
              <a:prstGeom prst="rect">
                <a:avLst/>
              </a:prstGeom>
              <a:blipFill rotWithShape="1">
                <a:blip r:embed="rId2"/>
                <a:stretch>
                  <a:fillRect l="-398" t="-18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-8880" y="2351104"/>
                <a:ext cx="8856984" cy="4031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dirty="0" smtClean="0"/>
                  <a:t>                         Свойства гомотетии</a:t>
                </a:r>
              </a:p>
              <a:p>
                <a:endParaRPr lang="ru-RU" sz="2000" b="1" dirty="0" smtClean="0"/>
              </a:p>
              <a:p>
                <a:r>
                  <a:rPr lang="ru-RU" dirty="0" smtClean="0"/>
                  <a:t>1)  При гомотетии величина плоского и двухгранного угла</a:t>
                </a:r>
              </a:p>
              <a:p>
                <a:r>
                  <a:rPr lang="ru-RU" dirty="0" smtClean="0"/>
                  <a:t>сохраняется</a:t>
                </a:r>
              </a:p>
              <a:p>
                <a:r>
                  <a:rPr lang="ru-RU" dirty="0" smtClean="0"/>
                  <a:t>2)  При гомотетии с коэффициентом </a:t>
                </a:r>
                <a:r>
                  <a:rPr lang="en-US" dirty="0" smtClean="0"/>
                  <a:t>k </a:t>
                </a:r>
                <a:r>
                  <a:rPr lang="ru-RU" dirty="0" smtClean="0"/>
                  <a:t>расстояние между </a:t>
                </a:r>
              </a:p>
              <a:p>
                <a:r>
                  <a:rPr lang="ru-RU" dirty="0" smtClean="0"/>
                  <a:t>точками изменяется в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3)  Отношение площадей гомотетических фигур равно </a:t>
                </a:r>
              </a:p>
              <a:p>
                <a:r>
                  <a:rPr lang="ru-RU" dirty="0" smtClean="0"/>
                  <a:t>квадрату коэффициента гомотетии.</a:t>
                </a:r>
              </a:p>
              <a:p>
                <a:r>
                  <a:rPr lang="ru-RU" dirty="0" smtClean="0"/>
                  <a:t>4)  Отношение объемов гомотетических фигур равно модулю куба коэффициента гомотетии</a:t>
                </a:r>
              </a:p>
              <a:p>
                <a:r>
                  <a:rPr lang="ru-RU" dirty="0" smtClean="0"/>
                  <a:t>5)  Гомотетия с положительным коэффициентом не меняет ориентации пространства, а с отрицательным коэффициентом – меняет.</a:t>
                </a:r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880" y="2351104"/>
                <a:ext cx="8856984" cy="4031873"/>
              </a:xfrm>
              <a:prstGeom prst="rect">
                <a:avLst/>
              </a:prstGeom>
              <a:blipFill rotWithShape="1">
                <a:blip r:embed="rId3"/>
                <a:stretch>
                  <a:fillRect l="-620" t="-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http://cs312617.vk.me/v312617131/9f1c/kRiptGir1u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16833"/>
            <a:ext cx="1855293" cy="243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1326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2838</TotalTime>
  <Words>371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Презентация по геометрии на тему «Подобие пространственных фигур»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гометрии на тему</dc:title>
  <dc:creator>Artemkaa</dc:creator>
  <cp:lastModifiedBy>Comp1</cp:lastModifiedBy>
  <cp:revision>29</cp:revision>
  <dcterms:created xsi:type="dcterms:W3CDTF">2014-02-24T16:44:16Z</dcterms:created>
  <dcterms:modified xsi:type="dcterms:W3CDTF">2014-03-04T06:54:47Z</dcterms:modified>
</cp:coreProperties>
</file>