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0" r:id="rId4"/>
    <p:sldId id="261" r:id="rId5"/>
    <p:sldId id="257" r:id="rId6"/>
    <p:sldId id="258" r:id="rId7"/>
    <p:sldId id="259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752600"/>
          </a:xfrm>
        </p:spPr>
        <p:txBody>
          <a:bodyPr>
            <a:noAutofit/>
          </a:bodyPr>
          <a:lstStyle/>
          <a:p>
            <a:r>
              <a:rPr lang="en-US" sz="5400" b="1" dirty="0" err="1" smtClean="0">
                <a:solidFill>
                  <a:schemeClr val="accent2">
                    <a:lumMod val="75000"/>
                  </a:schemeClr>
                </a:solidFill>
              </a:rPr>
              <a:t>Prasens</a:t>
            </a:r>
            <a:r>
              <a:rPr lang="en-US" sz="5400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sz="5400" b="1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sz="5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None/>
            </a:pPr>
            <a:endParaRPr lang="ru-RU" dirty="0" smtClean="0"/>
          </a:p>
          <a:p>
            <a:pPr algn="r">
              <a:buNone/>
            </a:pPr>
            <a:endParaRPr lang="ru-RU" dirty="0" smtClean="0"/>
          </a:p>
          <a:p>
            <a:pPr algn="r">
              <a:buNone/>
            </a:pPr>
            <a:endParaRPr lang="ru-RU" dirty="0" smtClean="0"/>
          </a:p>
          <a:p>
            <a:pPr algn="r">
              <a:buNone/>
            </a:pPr>
            <a:r>
              <a:rPr lang="ru-RU" dirty="0" smtClean="0"/>
              <a:t>Автор</a:t>
            </a:r>
            <a:r>
              <a:rPr lang="ru-RU" dirty="0" smtClean="0"/>
              <a:t>: </a:t>
            </a:r>
            <a:r>
              <a:rPr lang="ru-RU" dirty="0" err="1" smtClean="0"/>
              <a:t>Гусенкова</a:t>
            </a:r>
            <a:r>
              <a:rPr lang="ru-RU" dirty="0" smtClean="0"/>
              <a:t> Т.В.,</a:t>
            </a:r>
          </a:p>
          <a:p>
            <a:pPr algn="r">
              <a:buNone/>
            </a:pPr>
            <a:r>
              <a:rPr lang="ru-RU" dirty="0" smtClean="0"/>
              <a:t>учитель немецкого языка</a:t>
            </a:r>
          </a:p>
          <a:p>
            <a:pPr algn="r">
              <a:buNone/>
            </a:pPr>
            <a:r>
              <a:rPr lang="ru-RU" dirty="0" smtClean="0"/>
              <a:t>МБОУ «</a:t>
            </a:r>
            <a:r>
              <a:rPr lang="ru-RU" dirty="0" err="1" smtClean="0"/>
              <a:t>Улыбышевская</a:t>
            </a:r>
            <a:r>
              <a:rPr lang="ru-RU" dirty="0" smtClean="0"/>
              <a:t> ООШ» </a:t>
            </a:r>
          </a:p>
          <a:p>
            <a:pPr algn="r"/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b="1" dirty="0" err="1" smtClean="0">
                <a:solidFill>
                  <a:schemeClr val="accent2">
                    <a:lumMod val="75000"/>
                  </a:schemeClr>
                </a:solidFill>
              </a:rPr>
              <a:t>Prasens</a:t>
            </a:r>
            <a:r>
              <a:rPr lang="ru-RU" sz="2000" dirty="0" smtClean="0"/>
              <a:t> </a:t>
            </a:r>
            <a:br>
              <a:rPr lang="ru-RU" sz="2000" dirty="0" smtClean="0"/>
            </a:br>
            <a:r>
              <a:rPr lang="ru-RU" sz="2000" dirty="0" smtClean="0"/>
              <a:t>Окончание </a:t>
            </a:r>
            <a:r>
              <a:rPr lang="ru-RU" sz="2000" dirty="0" smtClean="0"/>
              <a:t>инфинитива </a:t>
            </a:r>
            <a:r>
              <a:rPr lang="ru-RU" sz="2000" i="1" dirty="0" err="1" smtClean="0"/>
              <a:t>en</a:t>
            </a:r>
            <a:r>
              <a:rPr lang="ru-RU" sz="2000" i="1" dirty="0" smtClean="0"/>
              <a:t> </a:t>
            </a:r>
            <a:r>
              <a:rPr lang="ru-RU" sz="2000" dirty="0" smtClean="0"/>
              <a:t>опускается и вместо него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ru-RU" sz="2000" dirty="0" smtClean="0"/>
              <a:t>присоединяются следующие окончания:</a:t>
            </a:r>
            <a:endParaRPr lang="ru-RU" sz="2000" dirty="0"/>
          </a:p>
        </p:txBody>
      </p:sp>
      <p:pic>
        <p:nvPicPr>
          <p:cNvPr id="4" name="Picture 2" descr="C:\Users\windows\Desktop\211200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524000"/>
            <a:ext cx="7696200" cy="487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Употребление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04800" y="1600200"/>
            <a:ext cx="8382000" cy="4525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Факт или состояние в настоящий момент времени.</a:t>
            </a:r>
            <a:br>
              <a:rPr lang="ru-RU" dirty="0" smtClean="0"/>
            </a:br>
            <a:r>
              <a:rPr lang="ru-RU" i="1" dirty="0" err="1" smtClean="0"/>
              <a:t>Например:Das</a:t>
            </a:r>
            <a:r>
              <a:rPr lang="ru-RU" i="1" dirty="0" smtClean="0"/>
              <a:t> </a:t>
            </a:r>
            <a:r>
              <a:rPr lang="ru-RU" i="1" u="sng" dirty="0" err="1" smtClean="0"/>
              <a:t>ist</a:t>
            </a:r>
            <a:r>
              <a:rPr lang="ru-RU" i="1" dirty="0" smtClean="0"/>
              <a:t> </a:t>
            </a:r>
            <a:r>
              <a:rPr lang="ru-RU" i="1" dirty="0" err="1" smtClean="0"/>
              <a:t>Felix</a:t>
            </a:r>
            <a:r>
              <a:rPr lang="ru-RU" i="1" dirty="0" smtClean="0"/>
              <a:t>.</a:t>
            </a:r>
          </a:p>
          <a:p>
            <a:r>
              <a:rPr lang="ru-RU" dirty="0" smtClean="0"/>
              <a:t>Действие, происходящее в настоящем однажды или несколько раз, либо никогда не происходящее.</a:t>
            </a:r>
            <a:br>
              <a:rPr lang="ru-RU" dirty="0" smtClean="0"/>
            </a:br>
            <a:r>
              <a:rPr lang="ru-RU" i="1" dirty="0" err="1" smtClean="0"/>
              <a:t>Например:Jeden</a:t>
            </a:r>
            <a:r>
              <a:rPr lang="ru-RU" i="1" dirty="0" smtClean="0"/>
              <a:t> </a:t>
            </a:r>
            <a:r>
              <a:rPr lang="ru-RU" i="1" dirty="0" err="1" smtClean="0"/>
              <a:t>Dienstag</a:t>
            </a:r>
            <a:r>
              <a:rPr lang="ru-RU" i="1" dirty="0" smtClean="0"/>
              <a:t> </a:t>
            </a:r>
            <a:r>
              <a:rPr lang="ru-RU" i="1" u="sng" dirty="0" err="1" smtClean="0"/>
              <a:t>geht</a:t>
            </a:r>
            <a:r>
              <a:rPr lang="ru-RU" i="1" dirty="0" smtClean="0"/>
              <a:t> </a:t>
            </a:r>
            <a:r>
              <a:rPr lang="ru-RU" i="1" dirty="0" err="1" smtClean="0"/>
              <a:t>er</a:t>
            </a:r>
            <a:r>
              <a:rPr lang="ru-RU" i="1" dirty="0" smtClean="0"/>
              <a:t> </a:t>
            </a:r>
            <a:r>
              <a:rPr lang="ru-RU" i="1" dirty="0" err="1" smtClean="0"/>
              <a:t>zum</a:t>
            </a:r>
            <a:r>
              <a:rPr lang="ru-RU" i="1" dirty="0" smtClean="0"/>
              <a:t> </a:t>
            </a:r>
            <a:r>
              <a:rPr lang="ru-RU" i="1" dirty="0" err="1" smtClean="0"/>
              <a:t>Fußballtraining.</a:t>
            </a:r>
            <a:endParaRPr lang="ru-RU" i="1" dirty="0" smtClean="0"/>
          </a:p>
          <a:p>
            <a:r>
              <a:rPr lang="ru-RU" dirty="0" smtClean="0"/>
              <a:t>Действие, которое выражает, как долго что-то уже происходит.</a:t>
            </a:r>
            <a:br>
              <a:rPr lang="ru-RU" dirty="0" smtClean="0"/>
            </a:br>
            <a:r>
              <a:rPr lang="ru-RU" i="1" dirty="0" err="1" smtClean="0"/>
              <a:t>Например:Er</a:t>
            </a:r>
            <a:r>
              <a:rPr lang="ru-RU" i="1" dirty="0" smtClean="0"/>
              <a:t> </a:t>
            </a:r>
            <a:r>
              <a:rPr lang="ru-RU" i="1" u="sng" dirty="0" err="1" smtClean="0"/>
              <a:t>spielt</a:t>
            </a:r>
            <a:r>
              <a:rPr lang="ru-RU" i="1" dirty="0" smtClean="0"/>
              <a:t> </a:t>
            </a:r>
            <a:r>
              <a:rPr lang="ru-RU" i="1" dirty="0" err="1" smtClean="0"/>
              <a:t>schon</a:t>
            </a:r>
            <a:r>
              <a:rPr lang="ru-RU" i="1" dirty="0" smtClean="0"/>
              <a:t> </a:t>
            </a:r>
            <a:r>
              <a:rPr lang="ru-RU" i="1" dirty="0" err="1" smtClean="0"/>
              <a:t>seit</a:t>
            </a:r>
            <a:r>
              <a:rPr lang="ru-RU" i="1" dirty="0" smtClean="0"/>
              <a:t> </a:t>
            </a:r>
            <a:r>
              <a:rPr lang="ru-RU" i="1" dirty="0" err="1" smtClean="0"/>
              <a:t>fünf</a:t>
            </a:r>
            <a:r>
              <a:rPr lang="ru-RU" i="1" dirty="0" smtClean="0"/>
              <a:t> </a:t>
            </a:r>
            <a:r>
              <a:rPr lang="ru-RU" i="1" dirty="0" err="1" smtClean="0"/>
              <a:t>Jahren</a:t>
            </a:r>
            <a:r>
              <a:rPr lang="ru-RU" i="1" dirty="0" smtClean="0"/>
              <a:t> </a:t>
            </a:r>
            <a:r>
              <a:rPr lang="ru-RU" i="1" dirty="0" err="1" smtClean="0"/>
              <a:t>Fußball.</a:t>
            </a:r>
            <a:endParaRPr lang="ru-RU" i="1" dirty="0" smtClean="0"/>
          </a:p>
          <a:p>
            <a:r>
              <a:rPr lang="ru-RU" dirty="0" smtClean="0"/>
              <a:t>Заранее запланированное действие в будущем.</a:t>
            </a:r>
            <a:br>
              <a:rPr lang="ru-RU" dirty="0" smtClean="0"/>
            </a:br>
            <a:r>
              <a:rPr lang="ru-RU" i="1" dirty="0" err="1" smtClean="0"/>
              <a:t>Например:Nächsten</a:t>
            </a:r>
            <a:r>
              <a:rPr lang="ru-RU" i="1" dirty="0" smtClean="0"/>
              <a:t> </a:t>
            </a:r>
            <a:r>
              <a:rPr lang="ru-RU" i="1" dirty="0" err="1" smtClean="0"/>
              <a:t>Sonntag</a:t>
            </a:r>
            <a:r>
              <a:rPr lang="ru-RU" i="1" dirty="0" smtClean="0"/>
              <a:t> </a:t>
            </a:r>
            <a:r>
              <a:rPr lang="ru-RU" i="1" u="sng" dirty="0" err="1" smtClean="0"/>
              <a:t>hat</a:t>
            </a:r>
            <a:r>
              <a:rPr lang="ru-RU" i="1" dirty="0" smtClean="0"/>
              <a:t> </a:t>
            </a:r>
            <a:r>
              <a:rPr lang="ru-RU" i="1" dirty="0" err="1" smtClean="0"/>
              <a:t>seine</a:t>
            </a:r>
            <a:r>
              <a:rPr lang="ru-RU" i="1" dirty="0" smtClean="0"/>
              <a:t> </a:t>
            </a:r>
            <a:r>
              <a:rPr lang="ru-RU" i="1" dirty="0" err="1" smtClean="0"/>
              <a:t>Mannschaft</a:t>
            </a:r>
            <a:r>
              <a:rPr lang="ru-RU" i="1" dirty="0" smtClean="0"/>
              <a:t> </a:t>
            </a:r>
            <a:r>
              <a:rPr lang="ru-RU" i="1" dirty="0" err="1" smtClean="0"/>
              <a:t>ein</a:t>
            </a:r>
            <a:r>
              <a:rPr lang="ru-RU" i="1" dirty="0" smtClean="0"/>
              <a:t> </a:t>
            </a:r>
            <a:r>
              <a:rPr lang="ru-RU" i="1" dirty="0" err="1" smtClean="0"/>
              <a:t>wichtiges</a:t>
            </a:r>
            <a:r>
              <a:rPr lang="ru-RU" i="1" dirty="0" smtClean="0"/>
              <a:t> </a:t>
            </a:r>
            <a:r>
              <a:rPr lang="ru-RU" i="1" dirty="0" err="1" smtClean="0"/>
              <a:t>Spiel</a:t>
            </a:r>
            <a:r>
              <a:rPr lang="ru-RU" i="1" dirty="0" smtClean="0"/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Особенности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054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ru-RU" sz="2800" dirty="0" smtClean="0"/>
          </a:p>
          <a:p>
            <a:r>
              <a:rPr lang="ru-RU" sz="2800" dirty="0" smtClean="0"/>
              <a:t>В глаголах, основы которых оканчиваются на </a:t>
            </a:r>
            <a:r>
              <a:rPr lang="en-US" sz="2800" i="1" dirty="0" smtClean="0"/>
              <a:t>d/t</a:t>
            </a:r>
            <a:r>
              <a:rPr lang="en-US" sz="2800" dirty="0" smtClean="0"/>
              <a:t>, </a:t>
            </a:r>
            <a:r>
              <a:rPr lang="ru-RU" sz="2800" dirty="0" smtClean="0"/>
              <a:t>появляется дополнительная гласная </a:t>
            </a:r>
            <a:r>
              <a:rPr lang="en-US" sz="2800" u="sng" dirty="0" smtClean="0"/>
              <a:t>e</a:t>
            </a:r>
            <a:r>
              <a:rPr lang="ru-RU" sz="2800" u="sng" dirty="0" smtClean="0"/>
              <a:t> </a:t>
            </a:r>
            <a:r>
              <a:rPr lang="ru-RU" sz="2800" dirty="0" smtClean="0"/>
              <a:t>перед окончаниями </a:t>
            </a:r>
            <a:r>
              <a:rPr lang="en-US" sz="2800" i="1" dirty="0" err="1" smtClean="0"/>
              <a:t>st</a:t>
            </a:r>
            <a:r>
              <a:rPr lang="en-US" sz="2800" dirty="0" smtClean="0"/>
              <a:t> </a:t>
            </a:r>
            <a:r>
              <a:rPr lang="ru-RU" sz="2800" dirty="0" smtClean="0"/>
              <a:t>и </a:t>
            </a:r>
            <a:r>
              <a:rPr lang="en-US" sz="2800" i="1" dirty="0" smtClean="0"/>
              <a:t>t.</a:t>
            </a:r>
            <a:r>
              <a:rPr lang="en-US" sz="2800" dirty="0" smtClean="0"/>
              <a:t> </a:t>
            </a:r>
            <a:r>
              <a:rPr lang="ru-RU" sz="2800" dirty="0" smtClean="0"/>
              <a:t>Исключение составляют случаи, когда корневая гласная меняется.</a:t>
            </a:r>
            <a:br>
              <a:rPr lang="ru-RU" sz="2800" dirty="0" smtClean="0"/>
            </a:br>
            <a:r>
              <a:rPr lang="ru-RU" sz="2800" i="1" dirty="0" smtClean="0"/>
              <a:t>Например:</a:t>
            </a:r>
            <a:r>
              <a:rPr lang="en-US" sz="2800" i="1" dirty="0" err="1" smtClean="0"/>
              <a:t>warten</a:t>
            </a:r>
            <a:r>
              <a:rPr lang="en-US" sz="2800" i="1" dirty="0" smtClean="0"/>
              <a:t> – du </a:t>
            </a:r>
            <a:r>
              <a:rPr lang="en-US" sz="2800" i="1" dirty="0" err="1" smtClean="0"/>
              <a:t>wartest</a:t>
            </a:r>
            <a:r>
              <a:rPr lang="en-US" sz="2800" i="1" dirty="0" smtClean="0"/>
              <a:t>, </a:t>
            </a:r>
            <a:r>
              <a:rPr lang="en-US" sz="2800" i="1" dirty="0" err="1" smtClean="0"/>
              <a:t>er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wartet</a:t>
            </a:r>
            <a:r>
              <a:rPr lang="en-US" sz="2800" i="1" dirty="0" smtClean="0"/>
              <a:t>, </a:t>
            </a:r>
            <a:r>
              <a:rPr lang="en-US" sz="2800" i="1" dirty="0" err="1" smtClean="0"/>
              <a:t>ihr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wartet</a:t>
            </a:r>
            <a:r>
              <a:rPr lang="ru-RU" sz="2800" i="1" dirty="0" smtClean="0"/>
              <a:t> но:</a:t>
            </a:r>
            <a:r>
              <a:rPr lang="en-US" sz="2800" i="1" dirty="0" smtClean="0"/>
              <a:t>laden – du </a:t>
            </a:r>
            <a:r>
              <a:rPr lang="en-US" sz="2800" i="1" dirty="0" err="1" smtClean="0"/>
              <a:t>lädst</a:t>
            </a:r>
            <a:r>
              <a:rPr lang="en-US" sz="2800" i="1" dirty="0" smtClean="0"/>
              <a:t>, </a:t>
            </a:r>
            <a:r>
              <a:rPr lang="en-US" sz="2800" i="1" dirty="0" err="1" smtClean="0"/>
              <a:t>er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lädt</a:t>
            </a:r>
            <a:r>
              <a:rPr lang="en-US" sz="2800" i="1" dirty="0" smtClean="0"/>
              <a:t>, </a:t>
            </a:r>
            <a:r>
              <a:rPr lang="en-US" sz="2800" i="1" dirty="0" err="1" smtClean="0"/>
              <a:t>ihr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ladet</a:t>
            </a:r>
            <a:r>
              <a:rPr lang="en-US" sz="2800" i="1" dirty="0" smtClean="0"/>
              <a:t> (</a:t>
            </a:r>
            <a:r>
              <a:rPr lang="ru-RU" sz="2800" i="1" dirty="0" smtClean="0"/>
              <a:t>Изменение гласной </a:t>
            </a:r>
            <a:r>
              <a:rPr lang="en-US" sz="2800" i="1" dirty="0" smtClean="0"/>
              <a:t>a </a:t>
            </a:r>
            <a:r>
              <a:rPr lang="ru-RU" sz="2800" i="1" dirty="0" smtClean="0"/>
              <a:t>на </a:t>
            </a:r>
            <a:r>
              <a:rPr lang="en-US" sz="2800" i="1" dirty="0" smtClean="0"/>
              <a:t>ä)</a:t>
            </a:r>
            <a:r>
              <a:rPr lang="en-US" sz="2800" i="1" dirty="0" err="1" smtClean="0"/>
              <a:t>halten</a:t>
            </a:r>
            <a:r>
              <a:rPr lang="en-US" sz="2800" i="1" dirty="0" smtClean="0"/>
              <a:t> – du </a:t>
            </a:r>
            <a:r>
              <a:rPr lang="en-US" sz="2800" i="1" dirty="0" err="1" smtClean="0"/>
              <a:t>hältst</a:t>
            </a:r>
            <a:r>
              <a:rPr lang="en-US" sz="2800" i="1" dirty="0" smtClean="0"/>
              <a:t>, </a:t>
            </a:r>
            <a:r>
              <a:rPr lang="en-US" sz="2800" i="1" dirty="0" err="1" smtClean="0"/>
              <a:t>er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hält</a:t>
            </a:r>
            <a:r>
              <a:rPr lang="en-US" sz="2800" i="1" dirty="0" smtClean="0"/>
              <a:t>, </a:t>
            </a:r>
            <a:r>
              <a:rPr lang="en-US" sz="2800" i="1" dirty="0" err="1" smtClean="0"/>
              <a:t>ihr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haltet</a:t>
            </a:r>
            <a:endParaRPr lang="en-US" sz="2800" i="1" dirty="0" smtClean="0"/>
          </a:p>
          <a:p>
            <a:r>
              <a:rPr lang="ru-RU" sz="2800" dirty="0" smtClean="0"/>
              <a:t>Если основа слова оканчивается на </a:t>
            </a:r>
            <a:r>
              <a:rPr lang="en-US" sz="2800" i="1" dirty="0" smtClean="0"/>
              <a:t>s/ß/x/z</a:t>
            </a:r>
            <a:r>
              <a:rPr lang="en-US" sz="2800" dirty="0" smtClean="0"/>
              <a:t>, </a:t>
            </a:r>
            <a:r>
              <a:rPr lang="ru-RU" sz="2800" dirty="0" smtClean="0"/>
              <a:t>буква </a:t>
            </a:r>
            <a:r>
              <a:rPr lang="en-US" sz="2800" u="sng" dirty="0" smtClean="0"/>
              <a:t>s</a:t>
            </a:r>
            <a:r>
              <a:rPr lang="en-US" sz="2800" dirty="0" smtClean="0"/>
              <a:t> </a:t>
            </a:r>
            <a:r>
              <a:rPr lang="ru-RU" sz="2800" dirty="0" smtClean="0"/>
              <a:t>в окончании во 2-м лице ед. числа опускается.</a:t>
            </a:r>
            <a:br>
              <a:rPr lang="ru-RU" sz="2800" dirty="0" smtClean="0"/>
            </a:br>
            <a:r>
              <a:rPr lang="ru-RU" sz="2800" i="1" dirty="0" smtClean="0"/>
              <a:t>Например:</a:t>
            </a:r>
            <a:r>
              <a:rPr lang="en-US" sz="2800" i="1" dirty="0" err="1" smtClean="0"/>
              <a:t>tanzen</a:t>
            </a:r>
            <a:r>
              <a:rPr lang="en-US" sz="2800" i="1" dirty="0" smtClean="0"/>
              <a:t> – du </a:t>
            </a:r>
            <a:r>
              <a:rPr lang="en-US" sz="2800" i="1" dirty="0" err="1" smtClean="0"/>
              <a:t>tanzt</a:t>
            </a:r>
            <a:r>
              <a:rPr lang="en-US" sz="2800" i="1" dirty="0" smtClean="0"/>
              <a:t> (</a:t>
            </a:r>
            <a:r>
              <a:rPr lang="ru-RU" sz="2800" i="1" dirty="0" smtClean="0"/>
              <a:t>не: </a:t>
            </a:r>
            <a:r>
              <a:rPr lang="en-US" sz="2800" i="1" dirty="0" err="1" smtClean="0"/>
              <a:t>tanzst</a:t>
            </a:r>
            <a:r>
              <a:rPr lang="en-US" sz="2800" i="1" dirty="0" smtClean="0"/>
              <a:t>)</a:t>
            </a:r>
          </a:p>
          <a:p>
            <a:r>
              <a:rPr lang="ru-RU" sz="2800" dirty="0" smtClean="0"/>
              <a:t>Если основа слова оканчивается на </a:t>
            </a:r>
            <a:r>
              <a:rPr lang="en-US" sz="2800" i="1" dirty="0" err="1" smtClean="0"/>
              <a:t>ie</a:t>
            </a:r>
            <a:r>
              <a:rPr lang="en-US" sz="2800" dirty="0" smtClean="0"/>
              <a:t>, </a:t>
            </a:r>
            <a:r>
              <a:rPr lang="ru-RU" sz="2800" dirty="0" smtClean="0"/>
              <a:t>буква </a:t>
            </a:r>
            <a:r>
              <a:rPr lang="ru-RU" sz="2800" u="sng" dirty="0" smtClean="0"/>
              <a:t>е</a:t>
            </a:r>
            <a:r>
              <a:rPr lang="ru-RU" sz="2800" dirty="0" smtClean="0"/>
              <a:t> в окончании опускается.</a:t>
            </a:r>
            <a:br>
              <a:rPr lang="ru-RU" sz="2800" dirty="0" smtClean="0"/>
            </a:br>
            <a:r>
              <a:rPr lang="ru-RU" sz="2800" i="1" dirty="0" smtClean="0"/>
              <a:t>Например:</a:t>
            </a:r>
            <a:r>
              <a:rPr lang="en-US" sz="2800" i="1" dirty="0" err="1" smtClean="0"/>
              <a:t>knien</a:t>
            </a:r>
            <a:r>
              <a:rPr lang="en-US" sz="2800" i="1" dirty="0" smtClean="0"/>
              <a:t> – </a:t>
            </a:r>
            <a:r>
              <a:rPr lang="en-US" sz="2800" i="1" dirty="0" err="1" smtClean="0"/>
              <a:t>ich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knie</a:t>
            </a:r>
            <a:r>
              <a:rPr lang="en-US" sz="2800" i="1" dirty="0" smtClean="0"/>
              <a:t>, </a:t>
            </a:r>
            <a:r>
              <a:rPr lang="en-US" sz="2800" i="1" dirty="0" err="1" smtClean="0"/>
              <a:t>wir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knie</a:t>
            </a:r>
            <a:r>
              <a:rPr lang="en-US" sz="2800" i="1" u="sng" dirty="0" err="1" smtClean="0"/>
              <a:t>n</a:t>
            </a:r>
            <a:r>
              <a:rPr lang="en-US" sz="2800" i="1" dirty="0" smtClean="0"/>
              <a:t>, </a:t>
            </a:r>
            <a:r>
              <a:rPr lang="en-US" sz="2800" i="1" dirty="0" err="1" smtClean="0"/>
              <a:t>sie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knie</a:t>
            </a:r>
            <a:r>
              <a:rPr lang="en-US" sz="2800" i="1" u="sng" dirty="0" err="1" smtClean="0"/>
              <a:t>n</a:t>
            </a:r>
            <a:r>
              <a:rPr lang="en-US" sz="2800" i="1" dirty="0" smtClean="0"/>
              <a:t> (</a:t>
            </a:r>
            <a:r>
              <a:rPr lang="ru-RU" sz="2800" i="1" dirty="0" smtClean="0"/>
              <a:t>не: </a:t>
            </a:r>
            <a:r>
              <a:rPr lang="en-US" sz="2800" i="1" dirty="0" err="1" smtClean="0"/>
              <a:t>kniee</a:t>
            </a:r>
            <a:r>
              <a:rPr lang="en-US" sz="2800" i="1" dirty="0" smtClean="0"/>
              <a:t>, </a:t>
            </a:r>
            <a:r>
              <a:rPr lang="en-US" sz="2800" i="1" dirty="0" err="1" smtClean="0"/>
              <a:t>knieen</a:t>
            </a:r>
            <a:r>
              <a:rPr lang="en-US" sz="2800" i="1" dirty="0" smtClean="0"/>
              <a:t>)</a:t>
            </a:r>
          </a:p>
          <a:p>
            <a:r>
              <a:rPr lang="ru-RU" sz="2800" dirty="0" smtClean="0"/>
              <a:t>В некоторых сильных глаголах основа слова изменяется.</a:t>
            </a:r>
            <a:br>
              <a:rPr lang="ru-RU" sz="2800" dirty="0" smtClean="0"/>
            </a:br>
            <a:r>
              <a:rPr lang="ru-RU" sz="2800" i="1" dirty="0" smtClean="0"/>
              <a:t>Например:</a:t>
            </a:r>
            <a:r>
              <a:rPr lang="en-US" sz="2800" i="1" dirty="0" err="1" smtClean="0"/>
              <a:t>lesen</a:t>
            </a:r>
            <a:r>
              <a:rPr lang="en-US" sz="2800" i="1" dirty="0" smtClean="0"/>
              <a:t> – </a:t>
            </a:r>
            <a:r>
              <a:rPr lang="en-US" sz="2800" i="1" dirty="0" err="1" smtClean="0"/>
              <a:t>ich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lese</a:t>
            </a:r>
            <a:r>
              <a:rPr lang="en-US" sz="2800" i="1" dirty="0" smtClean="0"/>
              <a:t>, du </a:t>
            </a:r>
            <a:r>
              <a:rPr lang="en-US" sz="2800" i="1" dirty="0" err="1" smtClean="0"/>
              <a:t>l</a:t>
            </a:r>
            <a:r>
              <a:rPr lang="en-US" sz="2800" i="1" u="sng" dirty="0" err="1" smtClean="0"/>
              <a:t>ie</a:t>
            </a:r>
            <a:r>
              <a:rPr lang="en-US" sz="2800" i="1" dirty="0" err="1" smtClean="0"/>
              <a:t>st</a:t>
            </a:r>
            <a:r>
              <a:rPr lang="en-US" sz="2800" i="1" dirty="0" smtClean="0"/>
              <a:t>, </a:t>
            </a:r>
            <a:r>
              <a:rPr lang="en-US" sz="2800" i="1" dirty="0" err="1" smtClean="0"/>
              <a:t>er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l</a:t>
            </a:r>
            <a:r>
              <a:rPr lang="en-US" sz="2800" i="1" u="sng" dirty="0" err="1" smtClean="0"/>
              <a:t>ie</a:t>
            </a:r>
            <a:r>
              <a:rPr lang="en-US" sz="2800" i="1" dirty="0" err="1" smtClean="0"/>
              <a:t>st</a:t>
            </a:r>
            <a:r>
              <a:rPr lang="en-US" sz="2800" i="1" dirty="0" smtClean="0"/>
              <a:t>, </a:t>
            </a:r>
            <a:r>
              <a:rPr lang="en-US" sz="2800" i="1" dirty="0" err="1" smtClean="0"/>
              <a:t>wir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lesen</a:t>
            </a:r>
            <a:r>
              <a:rPr lang="en-US" sz="2800" i="1" dirty="0" smtClean="0"/>
              <a:t>, </a:t>
            </a:r>
            <a:r>
              <a:rPr lang="en-US" sz="2800" i="1" dirty="0" err="1" smtClean="0"/>
              <a:t>ihr</a:t>
            </a:r>
            <a:r>
              <a:rPr lang="en-US" sz="2800" i="1" dirty="0" smtClean="0"/>
              <a:t> lest, </a:t>
            </a:r>
            <a:r>
              <a:rPr lang="en-US" sz="2800" i="1" dirty="0" err="1" smtClean="0"/>
              <a:t>sie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lesen</a:t>
            </a:r>
            <a:endParaRPr lang="en-US" sz="2800" i="1" dirty="0" smtClean="0"/>
          </a:p>
          <a:p>
            <a:r>
              <a:rPr lang="ru-RU" sz="2800" dirty="0" smtClean="0"/>
              <a:t>Если инфинитив оканчивается на </a:t>
            </a:r>
            <a:r>
              <a:rPr lang="en-US" sz="2800" i="1" dirty="0" err="1" smtClean="0"/>
              <a:t>eln</a:t>
            </a:r>
            <a:r>
              <a:rPr lang="en-US" sz="2800" i="1" dirty="0" smtClean="0"/>
              <a:t>/</a:t>
            </a:r>
            <a:r>
              <a:rPr lang="en-US" sz="2800" i="1" dirty="0" err="1" smtClean="0"/>
              <a:t>ern</a:t>
            </a:r>
            <a:r>
              <a:rPr lang="en-US" sz="2800" dirty="0" smtClean="0"/>
              <a:t>, </a:t>
            </a:r>
            <a:r>
              <a:rPr lang="ru-RU" sz="2800" dirty="0" smtClean="0"/>
              <a:t>буква </a:t>
            </a:r>
            <a:r>
              <a:rPr lang="ru-RU" sz="2800" u="sng" dirty="0" smtClean="0"/>
              <a:t>е</a:t>
            </a:r>
            <a:r>
              <a:rPr lang="ru-RU" sz="2800" dirty="0" smtClean="0"/>
              <a:t> в окончании опускается. В словах с окончанием </a:t>
            </a:r>
            <a:r>
              <a:rPr lang="en-US" sz="2800" i="1" dirty="0" err="1" smtClean="0"/>
              <a:t>eln</a:t>
            </a:r>
            <a:r>
              <a:rPr lang="en-US" sz="2800" i="1" dirty="0" smtClean="0"/>
              <a:t> </a:t>
            </a:r>
            <a:r>
              <a:rPr lang="ru-RU" sz="2800" i="1" dirty="0" smtClean="0"/>
              <a:t>в </a:t>
            </a:r>
            <a:r>
              <a:rPr lang="ru-RU" sz="2800" dirty="0" smtClean="0"/>
              <a:t>1-м лице ед. числа также может опускаться буква </a:t>
            </a:r>
            <a:r>
              <a:rPr lang="ru-RU" sz="2800" u="sng" dirty="0" smtClean="0"/>
              <a:t>е</a:t>
            </a:r>
            <a:r>
              <a:rPr lang="ru-RU" sz="2800" dirty="0" smtClean="0"/>
              <a:t> основы слова.</a:t>
            </a:r>
            <a:br>
              <a:rPr lang="ru-RU" sz="2800" dirty="0" smtClean="0"/>
            </a:br>
            <a:r>
              <a:rPr lang="ru-RU" sz="2800" i="1" dirty="0" smtClean="0"/>
              <a:t>Например:</a:t>
            </a:r>
            <a:r>
              <a:rPr lang="en-US" sz="2800" i="1" dirty="0" err="1" smtClean="0"/>
              <a:t>lächeln</a:t>
            </a:r>
            <a:r>
              <a:rPr lang="en-US" sz="2800" i="1" dirty="0" smtClean="0"/>
              <a:t> – </a:t>
            </a:r>
            <a:r>
              <a:rPr lang="en-US" sz="2800" i="1" dirty="0" err="1" smtClean="0"/>
              <a:t>ich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läch</a:t>
            </a:r>
            <a:r>
              <a:rPr lang="en-US" sz="2800" i="1" dirty="0" smtClean="0"/>
              <a:t>(</a:t>
            </a:r>
            <a:r>
              <a:rPr lang="en-US" sz="2800" i="1" u="sng" dirty="0" smtClean="0"/>
              <a:t>e</a:t>
            </a:r>
            <a:r>
              <a:rPr lang="en-US" sz="2800" i="1" dirty="0" smtClean="0"/>
              <a:t>)le, </a:t>
            </a:r>
            <a:r>
              <a:rPr lang="en-US" sz="2800" i="1" dirty="0" err="1" smtClean="0"/>
              <a:t>wir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lächel</a:t>
            </a:r>
            <a:r>
              <a:rPr lang="en-US" sz="2800" i="1" u="sng" dirty="0" err="1" smtClean="0"/>
              <a:t>n</a:t>
            </a:r>
            <a:r>
              <a:rPr lang="en-US" sz="2800" i="1" dirty="0" smtClean="0"/>
              <a:t>, </a:t>
            </a:r>
            <a:r>
              <a:rPr lang="en-US" sz="2800" i="1" dirty="0" err="1" smtClean="0"/>
              <a:t>sie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lächel</a:t>
            </a:r>
            <a:r>
              <a:rPr lang="en-US" sz="2800" i="1" u="sng" dirty="0" err="1" smtClean="0"/>
              <a:t>n</a:t>
            </a:r>
            <a:r>
              <a:rPr lang="ru-RU" sz="2800" i="1" u="sng" dirty="0" smtClean="0"/>
              <a:t> ,</a:t>
            </a:r>
            <a:r>
              <a:rPr lang="en-US" sz="2800" i="1" dirty="0" err="1" smtClean="0"/>
              <a:t>wandern</a:t>
            </a:r>
            <a:r>
              <a:rPr lang="en-US" sz="2800" i="1" dirty="0" smtClean="0"/>
              <a:t> – </a:t>
            </a:r>
            <a:r>
              <a:rPr lang="en-US" sz="2800" i="1" dirty="0" err="1" smtClean="0"/>
              <a:t>ich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wandere</a:t>
            </a:r>
            <a:r>
              <a:rPr lang="en-US" sz="2800" i="1" dirty="0" smtClean="0"/>
              <a:t>, </a:t>
            </a:r>
            <a:r>
              <a:rPr lang="en-US" sz="2800" i="1" dirty="0" err="1" smtClean="0"/>
              <a:t>wir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wander</a:t>
            </a:r>
            <a:r>
              <a:rPr lang="en-US" sz="2800" i="1" u="sng" dirty="0" err="1" smtClean="0"/>
              <a:t>n</a:t>
            </a:r>
            <a:r>
              <a:rPr lang="en-US" sz="2800" i="1" dirty="0" smtClean="0"/>
              <a:t>, </a:t>
            </a:r>
            <a:r>
              <a:rPr lang="en-US" sz="2800" i="1" dirty="0" err="1" smtClean="0"/>
              <a:t>sie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wander</a:t>
            </a:r>
            <a:r>
              <a:rPr lang="en-US" sz="2800" i="1" u="sng" dirty="0" err="1" smtClean="0"/>
              <a:t>n</a:t>
            </a:r>
            <a:endParaRPr lang="en-US" sz="2800" i="1" dirty="0" smtClean="0"/>
          </a:p>
          <a:p>
            <a:endParaRPr lang="ru-RU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chemeClr val="accent2">
                    <a:lumMod val="75000"/>
                  </a:schemeClr>
                </a:solidFill>
              </a:rPr>
              <a:t>Какой глагол использовать — </a:t>
            </a:r>
            <a:r>
              <a:rPr lang="ru-RU" sz="3100" b="1" i="1" dirty="0" err="1" smtClean="0">
                <a:solidFill>
                  <a:schemeClr val="accent2">
                    <a:lumMod val="75000"/>
                  </a:schemeClr>
                </a:solidFill>
              </a:rPr>
              <a:t>haben</a:t>
            </a:r>
            <a:r>
              <a:rPr lang="ru-RU" sz="3100" b="1" dirty="0" smtClean="0">
                <a:solidFill>
                  <a:schemeClr val="accent2">
                    <a:lumMod val="75000"/>
                  </a:schemeClr>
                </a:solidFill>
              </a:rPr>
              <a:t> или </a:t>
            </a:r>
            <a:r>
              <a:rPr lang="ru-RU" sz="3100" b="1" i="1" dirty="0" err="1" smtClean="0">
                <a:solidFill>
                  <a:schemeClr val="accent2">
                    <a:lumMod val="75000"/>
                  </a:schemeClr>
                </a:solidFill>
              </a:rPr>
              <a:t>sein</a:t>
            </a:r>
            <a:r>
              <a:rPr lang="ru-RU" sz="3100" b="1" i="1" dirty="0" smtClean="0">
                <a:solidFill>
                  <a:schemeClr val="accent2">
                    <a:lumMod val="75000"/>
                  </a:schemeClr>
                </a:solidFill>
              </a:rPr>
              <a:t>? </a:t>
            </a:r>
            <a:r>
              <a:rPr lang="ru-RU" sz="3100" b="1" dirty="0" smtClean="0">
                <a:solidFill>
                  <a:schemeClr val="accent2">
                    <a:lumMod val="75000"/>
                  </a:schemeClr>
                </a:solidFill>
              </a:rPr>
              <a:t>Выберите правильную форму.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144963"/>
          </a:xfrm>
        </p:spPr>
        <p:txBody>
          <a:bodyPr>
            <a:normAutofit/>
          </a:bodyPr>
          <a:lstStyle/>
          <a:p>
            <a:pPr lvl="0"/>
            <a:r>
              <a:rPr lang="ru-RU" sz="3600" dirty="0" err="1" smtClean="0"/>
              <a:t>Er</a:t>
            </a:r>
            <a:r>
              <a:rPr lang="ru-RU" sz="3600" dirty="0" smtClean="0"/>
              <a:t>  </a:t>
            </a:r>
            <a:r>
              <a:rPr lang="en-US" sz="3600" dirty="0" smtClean="0">
                <a:solidFill>
                  <a:schemeClr val="accent3">
                    <a:lumMod val="50000"/>
                  </a:schemeClr>
                </a:solidFill>
              </a:rPr>
              <a:t>hat / </a:t>
            </a:r>
            <a:r>
              <a:rPr lang="en-US" sz="3600" dirty="0" err="1" smtClean="0">
                <a:solidFill>
                  <a:schemeClr val="accent3">
                    <a:lumMod val="50000"/>
                  </a:schemeClr>
                </a:solidFill>
              </a:rPr>
              <a:t>ist</a:t>
            </a:r>
            <a:r>
              <a:rPr lang="en-US" sz="36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3600" dirty="0" smtClean="0"/>
              <a:t> </a:t>
            </a:r>
            <a:r>
              <a:rPr lang="ru-RU" sz="3600" dirty="0" err="1" smtClean="0"/>
              <a:t>klug</a:t>
            </a:r>
            <a:r>
              <a:rPr lang="ru-RU" sz="3600" dirty="0" smtClean="0"/>
              <a:t>.</a:t>
            </a:r>
          </a:p>
          <a:p>
            <a:pPr lvl="0"/>
            <a:r>
              <a:rPr lang="ru-RU" sz="3600" dirty="0" err="1" smtClean="0"/>
              <a:t>Ich</a:t>
            </a:r>
            <a:r>
              <a:rPr lang="ru-RU" sz="3600" dirty="0" smtClean="0"/>
              <a:t> </a:t>
            </a:r>
            <a:r>
              <a:rPr lang="en-US" sz="3600" dirty="0" smtClean="0"/>
              <a:t> </a:t>
            </a:r>
            <a:r>
              <a:rPr lang="en-US" sz="3600" dirty="0" err="1" smtClean="0">
                <a:solidFill>
                  <a:schemeClr val="accent3">
                    <a:lumMod val="50000"/>
                  </a:schemeClr>
                </a:solidFill>
              </a:rPr>
              <a:t>habe</a:t>
            </a:r>
            <a:r>
              <a:rPr lang="en-US" sz="3600" dirty="0" smtClean="0">
                <a:solidFill>
                  <a:schemeClr val="accent3">
                    <a:lumMod val="50000"/>
                  </a:schemeClr>
                </a:solidFill>
              </a:rPr>
              <a:t> / bin </a:t>
            </a:r>
            <a:r>
              <a:rPr lang="ru-RU" sz="3600" dirty="0" smtClean="0"/>
              <a:t> </a:t>
            </a:r>
            <a:r>
              <a:rPr lang="ru-RU" sz="3600" dirty="0" err="1" smtClean="0"/>
              <a:t>einen</a:t>
            </a:r>
            <a:r>
              <a:rPr lang="ru-RU" sz="3600" dirty="0" smtClean="0"/>
              <a:t> </a:t>
            </a:r>
            <a:r>
              <a:rPr lang="ru-RU" sz="3600" dirty="0" err="1" smtClean="0"/>
              <a:t>Hund</a:t>
            </a:r>
            <a:r>
              <a:rPr lang="ru-RU" sz="3600" dirty="0" smtClean="0"/>
              <a:t>.</a:t>
            </a:r>
          </a:p>
          <a:p>
            <a:pPr lvl="0"/>
            <a:r>
              <a:rPr lang="en-US" sz="3600" dirty="0" smtClean="0">
                <a:solidFill>
                  <a:schemeClr val="accent3">
                    <a:lumMod val="50000"/>
                  </a:schemeClr>
                </a:solidFill>
              </a:rPr>
              <a:t>Hast / </a:t>
            </a:r>
            <a:r>
              <a:rPr lang="en-US" sz="3600" dirty="0" err="1" smtClean="0">
                <a:solidFill>
                  <a:schemeClr val="accent3">
                    <a:lumMod val="50000"/>
                  </a:schemeClr>
                </a:solidFill>
              </a:rPr>
              <a:t>bist</a:t>
            </a:r>
            <a:r>
              <a:rPr lang="en-US" sz="36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3600" dirty="0" smtClean="0"/>
              <a:t> </a:t>
            </a:r>
            <a:r>
              <a:rPr lang="ru-RU" sz="3600" dirty="0" err="1" smtClean="0"/>
              <a:t>du</a:t>
            </a:r>
            <a:r>
              <a:rPr lang="ru-RU" sz="3600" dirty="0" smtClean="0"/>
              <a:t> </a:t>
            </a:r>
            <a:r>
              <a:rPr lang="ru-RU" sz="3600" dirty="0" err="1" smtClean="0"/>
              <a:t>Hunger</a:t>
            </a:r>
            <a:r>
              <a:rPr lang="ru-RU" sz="3600" dirty="0" smtClean="0"/>
              <a:t>?</a:t>
            </a:r>
          </a:p>
          <a:p>
            <a:pPr lvl="0"/>
            <a:r>
              <a:rPr lang="ru-RU" sz="3600" dirty="0" err="1" smtClean="0"/>
              <a:t>Wir</a:t>
            </a:r>
            <a:r>
              <a:rPr lang="ru-RU" sz="3600" dirty="0" smtClean="0"/>
              <a:t> </a:t>
            </a:r>
            <a:r>
              <a:rPr lang="en-US" sz="3600" dirty="0" smtClean="0"/>
              <a:t> </a:t>
            </a:r>
            <a:r>
              <a:rPr lang="en-US" sz="3600" dirty="0" err="1" smtClean="0">
                <a:solidFill>
                  <a:schemeClr val="accent3">
                    <a:lumMod val="50000"/>
                  </a:schemeClr>
                </a:solidFill>
              </a:rPr>
              <a:t>haben</a:t>
            </a:r>
            <a:r>
              <a:rPr lang="en-US" sz="3600" dirty="0" smtClean="0">
                <a:solidFill>
                  <a:schemeClr val="accent3">
                    <a:lumMod val="50000"/>
                  </a:schemeClr>
                </a:solidFill>
              </a:rPr>
              <a:t> / </a:t>
            </a:r>
            <a:r>
              <a:rPr lang="en-US" sz="3600" dirty="0" err="1" smtClean="0">
                <a:solidFill>
                  <a:schemeClr val="accent3">
                    <a:lumMod val="50000"/>
                  </a:schemeClr>
                </a:solidFill>
              </a:rPr>
              <a:t>sind</a:t>
            </a:r>
            <a:r>
              <a:rPr lang="en-US" sz="36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3600" dirty="0" smtClean="0"/>
              <a:t> </a:t>
            </a:r>
            <a:r>
              <a:rPr lang="ru-RU" sz="3600" dirty="0" err="1" smtClean="0"/>
              <a:t>nicht</a:t>
            </a:r>
            <a:r>
              <a:rPr lang="ru-RU" sz="3600" dirty="0" smtClean="0"/>
              <a:t> </a:t>
            </a:r>
            <a:r>
              <a:rPr lang="ru-RU" sz="3600" dirty="0" err="1" smtClean="0"/>
              <a:t>müde</a:t>
            </a:r>
            <a:r>
              <a:rPr lang="ru-RU" sz="3600" dirty="0" smtClean="0"/>
              <a:t>.</a:t>
            </a:r>
          </a:p>
          <a:p>
            <a:pPr lvl="0"/>
            <a:r>
              <a:rPr lang="en-US" sz="3600" dirty="0" err="1" smtClean="0">
                <a:solidFill>
                  <a:schemeClr val="accent3">
                    <a:lumMod val="50000"/>
                  </a:schemeClr>
                </a:solidFill>
              </a:rPr>
              <a:t>habt</a:t>
            </a:r>
            <a:r>
              <a:rPr lang="en-US" sz="3600" dirty="0" smtClean="0">
                <a:solidFill>
                  <a:schemeClr val="accent3">
                    <a:lumMod val="50000"/>
                  </a:schemeClr>
                </a:solidFill>
              </a:rPr>
              <a:t> / </a:t>
            </a:r>
            <a:r>
              <a:rPr lang="en-US" sz="3600" dirty="0" err="1" smtClean="0">
                <a:solidFill>
                  <a:schemeClr val="accent3">
                    <a:lumMod val="50000"/>
                  </a:schemeClr>
                </a:solidFill>
              </a:rPr>
              <a:t>seid</a:t>
            </a:r>
            <a:r>
              <a:rPr lang="en-US" sz="36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3600" dirty="0" smtClean="0"/>
              <a:t> </a:t>
            </a:r>
            <a:r>
              <a:rPr lang="ru-RU" sz="3600" dirty="0" err="1" smtClean="0"/>
              <a:t>ihr</a:t>
            </a:r>
            <a:r>
              <a:rPr lang="ru-RU" sz="3600" dirty="0" smtClean="0"/>
              <a:t> </a:t>
            </a:r>
            <a:r>
              <a:rPr lang="ru-RU" sz="3600" dirty="0" err="1" smtClean="0"/>
              <a:t>Schweizer</a:t>
            </a:r>
            <a:r>
              <a:rPr lang="ru-RU" sz="3600" dirty="0" smtClean="0"/>
              <a:t>?</a:t>
            </a:r>
            <a:endParaRPr lang="ru-RU" sz="3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Вставьте глаголы в правильной форме презенса.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Das </a:t>
            </a:r>
            <a:r>
              <a:rPr lang="en-US" dirty="0" err="1" smtClean="0"/>
              <a:t>Mädchen</a:t>
            </a:r>
            <a:r>
              <a:rPr lang="en-US" dirty="0" smtClean="0"/>
              <a:t> </a:t>
            </a:r>
            <a:r>
              <a:rPr lang="en-US" i="1" dirty="0" smtClean="0"/>
              <a:t>(</a:t>
            </a:r>
            <a:r>
              <a:rPr lang="en-US" i="1" dirty="0" err="1" smtClean="0"/>
              <a:t>gehen</a:t>
            </a:r>
            <a:r>
              <a:rPr lang="en-US" i="1" dirty="0" smtClean="0"/>
              <a:t>)</a:t>
            </a:r>
            <a:r>
              <a:rPr lang="en-US" dirty="0" smtClean="0"/>
              <a:t>  </a:t>
            </a:r>
            <a:r>
              <a:rPr lang="en-US" dirty="0" err="1" smtClean="0"/>
              <a:t>zur</a:t>
            </a:r>
            <a:r>
              <a:rPr lang="en-US" dirty="0" smtClean="0"/>
              <a:t> </a:t>
            </a:r>
            <a:r>
              <a:rPr lang="en-US" dirty="0" err="1" smtClean="0"/>
              <a:t>Schule</a:t>
            </a:r>
            <a:r>
              <a:rPr lang="en-US" dirty="0" smtClean="0"/>
              <a:t>.</a:t>
            </a:r>
            <a:endParaRPr lang="ru-RU" dirty="0" smtClean="0"/>
          </a:p>
          <a:p>
            <a:pPr lvl="0"/>
            <a:r>
              <a:rPr lang="en-US" dirty="0" err="1" smtClean="0"/>
              <a:t>Ich</a:t>
            </a:r>
            <a:r>
              <a:rPr lang="en-US" dirty="0" smtClean="0"/>
              <a:t> </a:t>
            </a:r>
            <a:r>
              <a:rPr lang="en-US" i="1" dirty="0" smtClean="0"/>
              <a:t>(</a:t>
            </a:r>
            <a:r>
              <a:rPr lang="en-US" i="1" dirty="0" err="1" smtClean="0"/>
              <a:t>kochen</a:t>
            </a:r>
            <a:r>
              <a:rPr lang="en-US" i="1" dirty="0" smtClean="0"/>
              <a:t>)</a:t>
            </a:r>
            <a:r>
              <a:rPr lang="en-US" dirty="0" smtClean="0"/>
              <a:t>  </a:t>
            </a:r>
            <a:r>
              <a:rPr lang="en-US" dirty="0" err="1" smtClean="0"/>
              <a:t>heute</a:t>
            </a:r>
            <a:r>
              <a:rPr lang="en-US" dirty="0" smtClean="0"/>
              <a:t> das Essen.</a:t>
            </a:r>
            <a:endParaRPr lang="ru-RU" dirty="0" smtClean="0"/>
          </a:p>
          <a:p>
            <a:pPr lvl="0"/>
            <a:r>
              <a:rPr lang="ru-RU" dirty="0" err="1" smtClean="0"/>
              <a:t>Er</a:t>
            </a:r>
            <a:r>
              <a:rPr lang="ru-RU" dirty="0" smtClean="0"/>
              <a:t> </a:t>
            </a:r>
            <a:r>
              <a:rPr lang="ru-RU" i="1" dirty="0" smtClean="0"/>
              <a:t>(</a:t>
            </a:r>
            <a:r>
              <a:rPr lang="ru-RU" i="1" dirty="0" err="1" smtClean="0"/>
              <a:t>wohnen</a:t>
            </a:r>
            <a:r>
              <a:rPr lang="ru-RU" i="1" dirty="0" smtClean="0"/>
              <a:t>)</a:t>
            </a:r>
            <a:r>
              <a:rPr lang="ru-RU" dirty="0" smtClean="0"/>
              <a:t>  </a:t>
            </a:r>
            <a:r>
              <a:rPr lang="ru-RU" dirty="0" err="1" smtClean="0"/>
              <a:t>nicht</a:t>
            </a:r>
            <a:r>
              <a:rPr lang="ru-RU" dirty="0" smtClean="0"/>
              <a:t> </a:t>
            </a:r>
            <a:r>
              <a:rPr lang="ru-RU" dirty="0" err="1" smtClean="0"/>
              <a:t>hier</a:t>
            </a:r>
            <a:r>
              <a:rPr lang="ru-RU" dirty="0" smtClean="0"/>
              <a:t>.</a:t>
            </a:r>
          </a:p>
          <a:p>
            <a:pPr lvl="0"/>
            <a:r>
              <a:rPr lang="ru-RU" i="1" dirty="0" smtClean="0"/>
              <a:t>(</a:t>
            </a:r>
            <a:r>
              <a:rPr lang="ru-RU" i="1" dirty="0" err="1" smtClean="0"/>
              <a:t>lernen</a:t>
            </a:r>
            <a:r>
              <a:rPr lang="ru-RU" i="1" dirty="0" smtClean="0"/>
              <a:t>)</a:t>
            </a:r>
            <a:r>
              <a:rPr lang="ru-RU" dirty="0" smtClean="0"/>
              <a:t>  </a:t>
            </a:r>
            <a:r>
              <a:rPr lang="ru-RU" dirty="0" err="1" smtClean="0"/>
              <a:t>ihr</a:t>
            </a:r>
            <a:r>
              <a:rPr lang="ru-RU" dirty="0" smtClean="0"/>
              <a:t> </a:t>
            </a:r>
            <a:r>
              <a:rPr lang="ru-RU" dirty="0" err="1" smtClean="0"/>
              <a:t>Deutsch</a:t>
            </a:r>
            <a:r>
              <a:rPr lang="ru-RU" dirty="0" smtClean="0"/>
              <a:t>?</a:t>
            </a:r>
          </a:p>
          <a:p>
            <a:pPr lvl="0"/>
            <a:r>
              <a:rPr lang="en-US" i="1" dirty="0" smtClean="0"/>
              <a:t>(</a:t>
            </a:r>
            <a:r>
              <a:rPr lang="en-US" i="1" dirty="0" err="1" smtClean="0"/>
              <a:t>Schreiben</a:t>
            </a:r>
            <a:r>
              <a:rPr lang="en-US" i="1" dirty="0" smtClean="0"/>
              <a:t>)</a:t>
            </a:r>
            <a:r>
              <a:rPr lang="en-US" dirty="0" smtClean="0"/>
              <a:t>  du </a:t>
            </a:r>
            <a:r>
              <a:rPr lang="en-US" dirty="0" err="1" smtClean="0"/>
              <a:t>mir</a:t>
            </a:r>
            <a:r>
              <a:rPr lang="en-US" dirty="0" smtClean="0"/>
              <a:t> </a:t>
            </a:r>
            <a:r>
              <a:rPr lang="en-US" dirty="0" err="1" smtClean="0"/>
              <a:t>eine</a:t>
            </a:r>
            <a:r>
              <a:rPr lang="en-US" dirty="0" smtClean="0"/>
              <a:t> E-Mail?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Вставьте глаголы в правильной форме презенса. Обратите внимание на особенности образования.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</p:spPr>
        <p:txBody>
          <a:bodyPr>
            <a:normAutofit/>
          </a:bodyPr>
          <a:lstStyle/>
          <a:p>
            <a:pPr lvl="0"/>
            <a:r>
              <a:rPr lang="ru-RU" sz="4000" dirty="0" err="1" smtClean="0"/>
              <a:t>Du</a:t>
            </a:r>
            <a:r>
              <a:rPr lang="ru-RU" sz="4000" dirty="0" smtClean="0"/>
              <a:t> </a:t>
            </a:r>
            <a:r>
              <a:rPr lang="ru-RU" sz="4000" i="1" dirty="0" smtClean="0"/>
              <a:t>(</a:t>
            </a:r>
            <a:r>
              <a:rPr lang="ru-RU" sz="4000" i="1" dirty="0" err="1" smtClean="0"/>
              <a:t>sprechen</a:t>
            </a:r>
            <a:r>
              <a:rPr lang="ru-RU" sz="4000" i="1" dirty="0" smtClean="0"/>
              <a:t>)</a:t>
            </a:r>
            <a:r>
              <a:rPr lang="ru-RU" sz="4000" dirty="0" smtClean="0"/>
              <a:t>  </a:t>
            </a:r>
            <a:r>
              <a:rPr lang="ru-RU" sz="4000" dirty="0" err="1" smtClean="0"/>
              <a:t>fünf</a:t>
            </a:r>
            <a:r>
              <a:rPr lang="ru-RU" sz="4000" dirty="0" smtClean="0"/>
              <a:t> </a:t>
            </a:r>
            <a:r>
              <a:rPr lang="ru-RU" sz="4000" dirty="0" err="1" smtClean="0"/>
              <a:t>Fremdsprachen</a:t>
            </a:r>
            <a:r>
              <a:rPr lang="ru-RU" sz="4000" dirty="0" smtClean="0"/>
              <a:t>.</a:t>
            </a:r>
          </a:p>
          <a:p>
            <a:pPr lvl="0"/>
            <a:r>
              <a:rPr lang="en-US" sz="4000" dirty="0" err="1" smtClean="0"/>
              <a:t>Der</a:t>
            </a:r>
            <a:r>
              <a:rPr lang="en-US" sz="4000" dirty="0" smtClean="0"/>
              <a:t> Zug </a:t>
            </a:r>
            <a:r>
              <a:rPr lang="en-US" sz="4000" i="1" dirty="0" smtClean="0"/>
              <a:t>(</a:t>
            </a:r>
            <a:r>
              <a:rPr lang="en-US" sz="4000" i="1" dirty="0" err="1" smtClean="0"/>
              <a:t>fahren</a:t>
            </a:r>
            <a:r>
              <a:rPr lang="en-US" sz="4000" i="1" dirty="0" smtClean="0"/>
              <a:t>)</a:t>
            </a:r>
            <a:r>
              <a:rPr lang="en-US" sz="4000" dirty="0" smtClean="0"/>
              <a:t>  in </a:t>
            </a:r>
            <a:r>
              <a:rPr lang="en-US" sz="4000" dirty="0" err="1" smtClean="0"/>
              <a:t>zehn</a:t>
            </a:r>
            <a:r>
              <a:rPr lang="en-US" sz="4000" dirty="0" smtClean="0"/>
              <a:t> </a:t>
            </a:r>
            <a:r>
              <a:rPr lang="en-US" sz="4000" dirty="0" err="1" smtClean="0"/>
              <a:t>Minuten</a:t>
            </a:r>
            <a:r>
              <a:rPr lang="en-US" sz="4000" dirty="0" smtClean="0"/>
              <a:t>.</a:t>
            </a:r>
            <a:endParaRPr lang="ru-RU" sz="4000" dirty="0" smtClean="0"/>
          </a:p>
          <a:p>
            <a:pPr lvl="0"/>
            <a:r>
              <a:rPr lang="ru-RU" sz="4000" dirty="0" err="1" smtClean="0"/>
              <a:t>Ihr</a:t>
            </a:r>
            <a:r>
              <a:rPr lang="ru-RU" sz="4000" dirty="0" smtClean="0"/>
              <a:t> </a:t>
            </a:r>
            <a:r>
              <a:rPr lang="ru-RU" sz="4000" i="1" dirty="0" smtClean="0"/>
              <a:t>(</a:t>
            </a:r>
            <a:r>
              <a:rPr lang="ru-RU" sz="4000" i="1" dirty="0" err="1" smtClean="0"/>
              <a:t>baden</a:t>
            </a:r>
            <a:r>
              <a:rPr lang="ru-RU" sz="4000" i="1" dirty="0" smtClean="0"/>
              <a:t>)</a:t>
            </a:r>
            <a:r>
              <a:rPr lang="ru-RU" sz="4000" dirty="0" smtClean="0"/>
              <a:t>  </a:t>
            </a:r>
            <a:r>
              <a:rPr lang="ru-RU" sz="4000" dirty="0" err="1" smtClean="0"/>
              <a:t>im</a:t>
            </a:r>
            <a:r>
              <a:rPr lang="ru-RU" sz="4000" dirty="0" smtClean="0"/>
              <a:t> </a:t>
            </a:r>
            <a:r>
              <a:rPr lang="ru-RU" sz="4000" dirty="0" err="1" smtClean="0"/>
              <a:t>See</a:t>
            </a:r>
            <a:r>
              <a:rPr lang="ru-RU" sz="4000" dirty="0" smtClean="0"/>
              <a:t>.</a:t>
            </a:r>
          </a:p>
          <a:p>
            <a:pPr lvl="0"/>
            <a:r>
              <a:rPr lang="ru-RU" sz="4000" dirty="0" err="1" smtClean="0"/>
              <a:t>Was</a:t>
            </a:r>
            <a:r>
              <a:rPr lang="ru-RU" sz="4000" dirty="0" smtClean="0"/>
              <a:t> </a:t>
            </a:r>
            <a:r>
              <a:rPr lang="ru-RU" sz="4000" i="1" dirty="0" smtClean="0"/>
              <a:t>(</a:t>
            </a:r>
            <a:r>
              <a:rPr lang="ru-RU" sz="4000" i="1" dirty="0" err="1" smtClean="0"/>
              <a:t>essen</a:t>
            </a:r>
            <a:r>
              <a:rPr lang="ru-RU" sz="4000" i="1" dirty="0" smtClean="0"/>
              <a:t>)</a:t>
            </a:r>
            <a:r>
              <a:rPr lang="ru-RU" sz="4000" dirty="0" smtClean="0"/>
              <a:t>  </a:t>
            </a:r>
            <a:r>
              <a:rPr lang="ru-RU" sz="4000" dirty="0" err="1" smtClean="0"/>
              <a:t>du</a:t>
            </a:r>
            <a:r>
              <a:rPr lang="ru-RU" sz="4000" dirty="0" smtClean="0"/>
              <a:t> </a:t>
            </a:r>
            <a:r>
              <a:rPr lang="ru-RU" sz="4000" dirty="0" err="1" smtClean="0"/>
              <a:t>gerne</a:t>
            </a:r>
            <a:r>
              <a:rPr lang="ru-RU" sz="4000" dirty="0" smtClean="0"/>
              <a:t>?</a:t>
            </a:r>
          </a:p>
          <a:p>
            <a:pPr lvl="0"/>
            <a:r>
              <a:rPr lang="ru-RU" sz="4000" i="1" dirty="0" smtClean="0"/>
              <a:t>(</a:t>
            </a:r>
            <a:r>
              <a:rPr lang="ru-RU" sz="4000" i="1" dirty="0" err="1" smtClean="0"/>
              <a:t>lesen</a:t>
            </a:r>
            <a:r>
              <a:rPr lang="ru-RU" sz="4000" i="1" dirty="0" smtClean="0"/>
              <a:t>)</a:t>
            </a:r>
            <a:r>
              <a:rPr lang="ru-RU" sz="4000" dirty="0" smtClean="0"/>
              <a:t>  </a:t>
            </a:r>
            <a:r>
              <a:rPr lang="ru-RU" sz="4000" dirty="0" err="1" smtClean="0"/>
              <a:t>er</a:t>
            </a:r>
            <a:r>
              <a:rPr lang="ru-RU" sz="4000" dirty="0" smtClean="0"/>
              <a:t> </a:t>
            </a:r>
            <a:r>
              <a:rPr lang="ru-RU" sz="4000" dirty="0" err="1" smtClean="0"/>
              <a:t>gern</a:t>
            </a:r>
            <a:r>
              <a:rPr lang="ru-RU" sz="4000" dirty="0" smtClean="0"/>
              <a:t> </a:t>
            </a:r>
            <a:r>
              <a:rPr lang="ru-RU" sz="4000" dirty="0" err="1" smtClean="0"/>
              <a:t>Krimis</a:t>
            </a:r>
            <a:r>
              <a:rPr lang="ru-RU" sz="4000" dirty="0" smtClean="0"/>
              <a:t>?</a:t>
            </a:r>
            <a:endParaRPr lang="ru-RU" sz="4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60</Words>
  <Application>Microsoft Office PowerPoint</Application>
  <PresentationFormat>Экран (4:3)</PresentationFormat>
  <Paragraphs>39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Office Theme</vt:lpstr>
      <vt:lpstr>Prasens </vt:lpstr>
      <vt:lpstr>Prasens  Окончание инфинитива en опускается и вместо него  присоединяются следующие окончания:</vt:lpstr>
      <vt:lpstr>Употребление</vt:lpstr>
      <vt:lpstr>Особенности</vt:lpstr>
      <vt:lpstr>Какой глагол использовать — haben или sein? Выберите правильную форму. </vt:lpstr>
      <vt:lpstr>Вставьте глаголы в правильной форме презенса.</vt:lpstr>
      <vt:lpstr>Вставьте глаголы в правильной форме презенса. Обратите внимание на особенности образования.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windows</dc:creator>
  <cp:lastModifiedBy>windows</cp:lastModifiedBy>
  <cp:revision>14</cp:revision>
  <dcterms:created xsi:type="dcterms:W3CDTF">2014-11-02T16:55:48Z</dcterms:created>
  <dcterms:modified xsi:type="dcterms:W3CDTF">2014-11-04T16:36:47Z</dcterms:modified>
</cp:coreProperties>
</file>