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  <p:sldId id="266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100" d="100"/>
          <a:sy n="100" d="100"/>
        </p:scale>
        <p:origin x="-516" y="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A751-8E81-4881-B0CD-D8C2C821FEA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B8D0862-F7C9-409A-A980-CCC1AD90A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A751-8E81-4881-B0CD-D8C2C821FEA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0862-F7C9-409A-A980-CCC1AD90A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A751-8E81-4881-B0CD-D8C2C821FEA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0862-F7C9-409A-A980-CCC1AD90A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A751-8E81-4881-B0CD-D8C2C821FEA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B8D0862-F7C9-409A-A980-CCC1AD90A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A751-8E81-4881-B0CD-D8C2C821FEA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0862-F7C9-409A-A980-CCC1AD90AE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A751-8E81-4881-B0CD-D8C2C821FEA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0862-F7C9-409A-A980-CCC1AD90A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A751-8E81-4881-B0CD-D8C2C821FEA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B8D0862-F7C9-409A-A980-CCC1AD90AE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A751-8E81-4881-B0CD-D8C2C821FEA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0862-F7C9-409A-A980-CCC1AD90A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A751-8E81-4881-B0CD-D8C2C821FEA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0862-F7C9-409A-A980-CCC1AD90A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A751-8E81-4881-B0CD-D8C2C821FEA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0862-F7C9-409A-A980-CCC1AD90A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1A751-8E81-4881-B0CD-D8C2C821FEA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0862-F7C9-409A-A980-CCC1AD90AE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7D1A751-8E81-4881-B0CD-D8C2C821FEA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B8D0862-F7C9-409A-A980-CCC1AD90AE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6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060848"/>
            <a:ext cx="6483496" cy="1828800"/>
          </a:xfrm>
          <a:scene3d>
            <a:camera prst="orthographicFront"/>
            <a:lightRig rig="threePt" dir="t"/>
          </a:scene3d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2700" dirty="0" smtClean="0">
                <a:solidFill>
                  <a:srgbClr val="0070C0"/>
                </a:solidFill>
                <a:effectLst/>
              </a:rPr>
              <a:t>ПРЕЗЕНТАЦИЯ</a:t>
            </a:r>
            <a:br>
              <a:rPr lang="ru-RU" sz="2700" dirty="0" smtClean="0">
                <a:solidFill>
                  <a:srgbClr val="0070C0"/>
                </a:solidFill>
                <a:effectLst/>
              </a:rPr>
            </a:br>
            <a:r>
              <a:rPr lang="ru-RU" sz="2700" dirty="0" err="1" smtClean="0">
                <a:solidFill>
                  <a:srgbClr val="0070C0"/>
                </a:solidFill>
                <a:effectLst/>
              </a:rPr>
              <a:t>Коррекционно</a:t>
            </a:r>
            <a:r>
              <a:rPr lang="ru-RU" sz="2700" dirty="0" smtClean="0">
                <a:solidFill>
                  <a:srgbClr val="0070C0"/>
                </a:solidFill>
                <a:effectLst/>
              </a:rPr>
              <a:t> – развивающая  среда</a:t>
            </a:r>
            <a:br>
              <a:rPr lang="ru-RU" sz="2700" dirty="0" smtClean="0">
                <a:solidFill>
                  <a:srgbClr val="0070C0"/>
                </a:solidFill>
                <a:effectLst/>
              </a:rPr>
            </a:br>
            <a:r>
              <a:rPr lang="ru-RU" sz="2700" dirty="0" smtClean="0">
                <a:solidFill>
                  <a:srgbClr val="0070C0"/>
                </a:solidFill>
                <a:effectLst/>
              </a:rPr>
              <a:t>логопедической  зоны</a:t>
            </a:r>
            <a:r>
              <a:rPr lang="ru-RU" sz="2700" dirty="0" smtClean="0">
                <a:solidFill>
                  <a:srgbClr val="0070C0"/>
                </a:solidFill>
              </a:rPr>
              <a:t/>
            </a:r>
            <a:br>
              <a:rPr lang="ru-RU" sz="2700" dirty="0" smtClean="0">
                <a:solidFill>
                  <a:srgbClr val="0070C0"/>
                </a:solidFill>
              </a:rPr>
            </a:br>
            <a:r>
              <a:rPr lang="ru-RU" sz="2700" dirty="0" smtClean="0">
                <a:solidFill>
                  <a:srgbClr val="0070C0"/>
                </a:solidFill>
              </a:rPr>
              <a:t/>
            </a:r>
            <a:br>
              <a:rPr lang="ru-RU" sz="2700" dirty="0" smtClean="0">
                <a:solidFill>
                  <a:srgbClr val="0070C0"/>
                </a:solidFill>
              </a:rPr>
            </a:br>
            <a:endParaRPr lang="ru-RU" sz="27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3645024"/>
            <a:ext cx="5616296" cy="2376264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err="1" smtClean="0">
                <a:solidFill>
                  <a:srgbClr val="002060"/>
                </a:solidFill>
              </a:rPr>
              <a:t>Бодюл</a:t>
            </a:r>
            <a:r>
              <a:rPr lang="ru-RU" dirty="0" smtClean="0">
                <a:solidFill>
                  <a:srgbClr val="002060"/>
                </a:solidFill>
              </a:rPr>
              <a:t>  Татьяна  Александровна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учитель –логопед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второй  квалификационной  категории. </a:t>
            </a:r>
            <a:r>
              <a:rPr lang="ru-RU" dirty="0" err="1" smtClean="0">
                <a:solidFill>
                  <a:srgbClr val="002060"/>
                </a:solidFill>
              </a:rPr>
              <a:t>Логопункт</a:t>
            </a:r>
            <a:r>
              <a:rPr lang="ru-RU" dirty="0" smtClean="0">
                <a:solidFill>
                  <a:srgbClr val="002060"/>
                </a:solidFill>
              </a:rPr>
              <a:t> МБДОУ №13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332656"/>
            <a:ext cx="57606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Муниципальное  бюджетное  дошкольное 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образовательное  учреждение  «Детский сад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присмотра и оздоровления №13 «Солнышко»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г.Губкина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95588" name="Picture 4" descr="http://vitebskschool11.by/VirtCab/Design/Solnce_Main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1" y="404664"/>
            <a:ext cx="1440160" cy="1368586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45000"/>
              </a:srgbClr>
            </a:outerShdw>
          </a:effectLst>
          <a:scene3d>
            <a:camera prst="perspectiveRight"/>
            <a:lightRig rig="balanced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b="1" i="1" cap="none" dirty="0" smtClean="0">
                <a:solidFill>
                  <a:srgbClr val="002060"/>
                </a:solidFill>
                <a:effectLst/>
              </a:rPr>
              <a:t>Зона  формирования  </a:t>
            </a:r>
            <a:r>
              <a:rPr lang="ru-RU" sz="2000" cap="none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2000" cap="none" dirty="0" smtClean="0">
                <a:solidFill>
                  <a:srgbClr val="002060"/>
                </a:solidFill>
                <a:effectLst/>
              </a:rPr>
            </a:br>
            <a:r>
              <a:rPr lang="ru-RU" sz="2000" b="1" i="1" cap="none" dirty="0" smtClean="0">
                <a:solidFill>
                  <a:srgbClr val="002060"/>
                </a:solidFill>
                <a:effectLst/>
              </a:rPr>
              <a:t>                                   дыхательных  функций  у  детей</a:t>
            </a:r>
            <a:endParaRPr lang="ru-RU" sz="2000" cap="none" dirty="0">
              <a:solidFill>
                <a:srgbClr val="002060"/>
              </a:solidFill>
              <a:effectLst/>
            </a:endParaRPr>
          </a:p>
        </p:txBody>
      </p:sp>
      <p:pic>
        <p:nvPicPr>
          <p:cNvPr id="5123" name="Picture 3" descr="E:\DCIM\100CASIO\CIMG34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4005064"/>
            <a:ext cx="3360373" cy="2520280"/>
          </a:xfrm>
          <a:prstGeom prst="rect">
            <a:avLst/>
          </a:prstGeom>
          <a:noFill/>
        </p:spPr>
      </p:pic>
      <p:pic>
        <p:nvPicPr>
          <p:cNvPr id="5125" name="Picture 5" descr="E:\DCIM\100CASIO\CIMG34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908720"/>
            <a:ext cx="3577172" cy="2520280"/>
          </a:xfrm>
          <a:prstGeom prst="rect">
            <a:avLst/>
          </a:prstGeom>
          <a:noFill/>
        </p:spPr>
      </p:pic>
      <p:pic>
        <p:nvPicPr>
          <p:cNvPr id="9" name="Picture 4" descr="http://vitebskschool11.by/VirtCab/Design/Solnce_Main3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260648"/>
            <a:ext cx="1080119" cy="102643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45000"/>
              </a:srgbClr>
            </a:outerShdw>
          </a:effectLst>
          <a:scene3d>
            <a:camera prst="perspectiveRight"/>
            <a:lightRig rig="balanced" dir="t"/>
          </a:scene3d>
          <a:sp3d>
            <a:bevelT prst="angle"/>
          </a:sp3d>
        </p:spPr>
      </p:pic>
      <p:sp>
        <p:nvSpPr>
          <p:cNvPr id="7" name="TextBox 6"/>
          <p:cNvSpPr txBox="1"/>
          <p:nvPr/>
        </p:nvSpPr>
        <p:spPr>
          <a:xfrm>
            <a:off x="4283968" y="1124744"/>
            <a:ext cx="48600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70C0"/>
                </a:solidFill>
              </a:rPr>
              <a:t>Нарушение  дыхательной  функции  наблюдается у  большинства  детей  с  речевой  патологией.</a:t>
            </a:r>
          </a:p>
          <a:p>
            <a:r>
              <a:rPr lang="ru-RU" sz="1600" i="1" dirty="0" smtClean="0">
                <a:solidFill>
                  <a:srgbClr val="0070C0"/>
                </a:solidFill>
              </a:rPr>
              <a:t>Используется  оборудование  и упражнения  на</a:t>
            </a:r>
          </a:p>
          <a:p>
            <a:r>
              <a:rPr lang="ru-RU" sz="1600" i="1" dirty="0" smtClean="0">
                <a:solidFill>
                  <a:srgbClr val="0070C0"/>
                </a:solidFill>
              </a:rPr>
              <a:t>развитие  речевого  дыхания. Такие упражнения   улучшают  ритмы, повышают  энергетическое обеспечение  деятельности  мозга.</a:t>
            </a:r>
          </a:p>
          <a:p>
            <a:r>
              <a:rPr lang="ru-RU" sz="1600" i="1" dirty="0" smtClean="0">
                <a:solidFill>
                  <a:srgbClr val="0070C0"/>
                </a:solidFill>
              </a:rPr>
              <a:t>Обучая  детей  длительному  плавному  выдоху</a:t>
            </a:r>
          </a:p>
          <a:p>
            <a:r>
              <a:rPr lang="ru-RU" sz="1600" i="1" dirty="0" smtClean="0">
                <a:solidFill>
                  <a:srgbClr val="0070C0"/>
                </a:solidFill>
              </a:rPr>
              <a:t>используются игры  на  дутьё. Любят  дети</a:t>
            </a:r>
          </a:p>
          <a:p>
            <a:r>
              <a:rPr lang="ru-RU" sz="1600" i="1" dirty="0" smtClean="0">
                <a:solidFill>
                  <a:srgbClr val="0070C0"/>
                </a:solidFill>
              </a:rPr>
              <a:t>пускать  кораблики  в  тазиках  с  водой,  выдувать морозные  картинки  из  трубочек, играть в  оркестре,  где  каждый  предмет  звучит по  разному. Используются  различные  атрибуты  дыхательной  гимнастики: </a:t>
            </a:r>
            <a:r>
              <a:rPr lang="ru-RU" sz="1600" i="1" dirty="0" err="1" smtClean="0">
                <a:solidFill>
                  <a:srgbClr val="0070C0"/>
                </a:solidFill>
              </a:rPr>
              <a:t>мобиль</a:t>
            </a:r>
            <a:r>
              <a:rPr lang="ru-RU" sz="1600" i="1" dirty="0" smtClean="0">
                <a:solidFill>
                  <a:srgbClr val="0070C0"/>
                </a:solidFill>
              </a:rPr>
              <a:t> – конструктор  для  выработки  воздушной  струи и  пр.</a:t>
            </a:r>
          </a:p>
          <a:p>
            <a:endParaRPr lang="ru-RU" sz="16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8686800" cy="838200"/>
          </a:xfrm>
        </p:spPr>
        <p:txBody>
          <a:bodyPr>
            <a:normAutofit/>
          </a:bodyPr>
          <a:lstStyle/>
          <a:p>
            <a:r>
              <a:rPr lang="ru-RU" sz="2400" b="1" i="1" cap="none" dirty="0" smtClean="0">
                <a:solidFill>
                  <a:srgbClr val="002060"/>
                </a:solidFill>
                <a:effectLst/>
              </a:rPr>
              <a:t>Зона  оздоровительно – развивающей</a:t>
            </a:r>
            <a:r>
              <a:rPr lang="ru-RU" sz="2400" cap="none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2400" cap="none" dirty="0" smtClean="0">
                <a:solidFill>
                  <a:srgbClr val="002060"/>
                </a:solidFill>
                <a:effectLst/>
              </a:rPr>
            </a:br>
            <a:r>
              <a:rPr lang="ru-RU" sz="2400" b="1" i="1" cap="none" dirty="0" smtClean="0">
                <a:solidFill>
                  <a:srgbClr val="002060"/>
                </a:solidFill>
                <a:effectLst/>
              </a:rPr>
              <a:t>                                                     игровой  терапии</a:t>
            </a:r>
            <a:endParaRPr lang="ru-RU" sz="2400" cap="none" dirty="0">
              <a:solidFill>
                <a:srgbClr val="002060"/>
              </a:solidFill>
              <a:effectLst/>
            </a:endParaRPr>
          </a:p>
        </p:txBody>
      </p:sp>
      <p:pic>
        <p:nvPicPr>
          <p:cNvPr id="23554" name="Picture 2" descr="E:\DCIM\100CASIO\CIMG316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96136" y="3717032"/>
            <a:ext cx="3107837" cy="2708920"/>
          </a:xfrm>
          <a:prstGeom prst="rect">
            <a:avLst/>
          </a:prstGeom>
          <a:noFill/>
        </p:spPr>
      </p:pic>
      <p:pic>
        <p:nvPicPr>
          <p:cNvPr id="23555" name="Picture 3" descr="E:\DCIM\100CASIO\CIMG338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7168" y="1052736"/>
            <a:ext cx="2916832" cy="2394266"/>
          </a:xfrm>
          <a:prstGeom prst="rect">
            <a:avLst/>
          </a:prstGeom>
          <a:noFill/>
        </p:spPr>
      </p:pic>
      <p:pic>
        <p:nvPicPr>
          <p:cNvPr id="6" name="Picture 4" descr="http://vitebskschool11.by/VirtCab/Design/Solnce_Main3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32656"/>
            <a:ext cx="1080119" cy="102643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45000"/>
              </a:srgbClr>
            </a:outerShdw>
          </a:effectLst>
          <a:scene3d>
            <a:camera prst="perspectiveRight"/>
            <a:lightRig rig="balanced" dir="t"/>
          </a:scene3d>
          <a:sp3d>
            <a:bevelT prst="angle"/>
          </a:sp3d>
        </p:spPr>
      </p:pic>
      <p:sp>
        <p:nvSpPr>
          <p:cNvPr id="8" name="TextBox 7"/>
          <p:cNvSpPr txBox="1"/>
          <p:nvPr/>
        </p:nvSpPr>
        <p:spPr>
          <a:xfrm>
            <a:off x="323528" y="1772816"/>
            <a:ext cx="49685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err="1" smtClean="0">
                <a:solidFill>
                  <a:srgbClr val="0070C0"/>
                </a:solidFill>
              </a:rPr>
              <a:t>Пескотерапия</a:t>
            </a:r>
            <a:r>
              <a:rPr lang="ru-RU" sz="1400" b="1" i="1" dirty="0" smtClean="0">
                <a:solidFill>
                  <a:srgbClr val="0070C0"/>
                </a:solidFill>
              </a:rPr>
              <a:t> (</a:t>
            </a:r>
            <a:r>
              <a:rPr lang="ru-RU" sz="1400" i="1" dirty="0" smtClean="0">
                <a:solidFill>
                  <a:srgbClr val="0070C0"/>
                </a:solidFill>
              </a:rPr>
              <a:t>ящик  с  песком)</a:t>
            </a:r>
          </a:p>
          <a:p>
            <a:r>
              <a:rPr lang="ru-RU" sz="1400" i="1" dirty="0" smtClean="0">
                <a:solidFill>
                  <a:srgbClr val="0070C0"/>
                </a:solidFill>
              </a:rPr>
              <a:t>это  необыкновенный  «Чудесный  песочек»</a:t>
            </a:r>
          </a:p>
          <a:p>
            <a:r>
              <a:rPr lang="ru-RU" sz="1400" i="1" dirty="0" smtClean="0">
                <a:solidFill>
                  <a:srgbClr val="0070C0"/>
                </a:solidFill>
              </a:rPr>
              <a:t>развивает  у  детей  тактильную  чувствительность,</a:t>
            </a:r>
          </a:p>
          <a:p>
            <a:r>
              <a:rPr lang="ru-RU" sz="1400" i="1" dirty="0" smtClean="0">
                <a:solidFill>
                  <a:srgbClr val="0070C0"/>
                </a:solidFill>
              </a:rPr>
              <a:t>снимает  мышечную  напряжённость  и  полезен  для</a:t>
            </a:r>
          </a:p>
          <a:p>
            <a:r>
              <a:rPr lang="ru-RU" sz="1400" i="1" dirty="0" smtClean="0">
                <a:solidFill>
                  <a:srgbClr val="0070C0"/>
                </a:solidFill>
              </a:rPr>
              <a:t>формообразующих  движений  рук. Песок  помогает</a:t>
            </a:r>
          </a:p>
          <a:p>
            <a:r>
              <a:rPr lang="ru-RU" sz="1400" i="1" dirty="0" smtClean="0">
                <a:solidFill>
                  <a:srgbClr val="0070C0"/>
                </a:solidFill>
              </a:rPr>
              <a:t>снять  напряжение  с  рук,  а  так  же  умственную</a:t>
            </a:r>
          </a:p>
          <a:p>
            <a:r>
              <a:rPr lang="ru-RU" sz="1400" i="1" dirty="0" smtClean="0">
                <a:solidFill>
                  <a:srgbClr val="0070C0"/>
                </a:solidFill>
              </a:rPr>
              <a:t>и  психологическую  усталость.</a:t>
            </a:r>
          </a:p>
          <a:p>
            <a:r>
              <a:rPr lang="ru-RU" sz="1400" b="1" i="1" dirty="0" err="1" smtClean="0">
                <a:solidFill>
                  <a:srgbClr val="0070C0"/>
                </a:solidFill>
              </a:rPr>
              <a:t>Глазодвигательная</a:t>
            </a:r>
            <a:r>
              <a:rPr lang="ru-RU" sz="1400" b="1" i="1" dirty="0" smtClean="0">
                <a:solidFill>
                  <a:srgbClr val="0070C0"/>
                </a:solidFill>
              </a:rPr>
              <a:t>  гимнастика </a:t>
            </a:r>
            <a:r>
              <a:rPr lang="ru-RU" sz="1400" i="1" dirty="0" smtClean="0">
                <a:solidFill>
                  <a:srgbClr val="0070C0"/>
                </a:solidFill>
              </a:rPr>
              <a:t> с  использованием</a:t>
            </a:r>
          </a:p>
          <a:p>
            <a:r>
              <a:rPr lang="ru-RU" sz="1400" i="1" dirty="0" smtClean="0">
                <a:solidFill>
                  <a:srgbClr val="0070C0"/>
                </a:solidFill>
              </a:rPr>
              <a:t>схем  зрительно – двигательной  траектории</a:t>
            </a:r>
          </a:p>
          <a:p>
            <a:r>
              <a:rPr lang="ru-RU" sz="1400" i="1" dirty="0" smtClean="0">
                <a:solidFill>
                  <a:srgbClr val="0070C0"/>
                </a:solidFill>
              </a:rPr>
              <a:t>способствует  тренировке  мышц  управляющих  </a:t>
            </a:r>
          </a:p>
          <a:p>
            <a:r>
              <a:rPr lang="ru-RU" sz="1400" i="1" dirty="0" smtClean="0">
                <a:solidFill>
                  <a:srgbClr val="0070C0"/>
                </a:solidFill>
              </a:rPr>
              <a:t>движениями  глаз,  снимает  утомление,  улучшает</a:t>
            </a:r>
          </a:p>
          <a:p>
            <a:r>
              <a:rPr lang="ru-RU" sz="1400" i="1" dirty="0" smtClean="0">
                <a:solidFill>
                  <a:srgbClr val="0070C0"/>
                </a:solidFill>
              </a:rPr>
              <a:t>циркуляцию  внутриглазной  жидкости, тренирует</a:t>
            </a:r>
          </a:p>
          <a:p>
            <a:r>
              <a:rPr lang="ru-RU" sz="1400" i="1" dirty="0" smtClean="0">
                <a:solidFill>
                  <a:srgbClr val="0070C0"/>
                </a:solidFill>
              </a:rPr>
              <a:t>фокусировку  глаз. Схемы  зрительно- двигательных</a:t>
            </a:r>
          </a:p>
          <a:p>
            <a:r>
              <a:rPr lang="ru-RU" sz="1400" i="1" dirty="0" smtClean="0">
                <a:solidFill>
                  <a:srgbClr val="0070C0"/>
                </a:solidFill>
              </a:rPr>
              <a:t>траекторий  помогают  детям  осваивать  плавные  </a:t>
            </a:r>
          </a:p>
          <a:p>
            <a:r>
              <a:rPr lang="ru-RU" sz="1400" i="1" dirty="0" smtClean="0">
                <a:solidFill>
                  <a:srgbClr val="0070C0"/>
                </a:solidFill>
              </a:rPr>
              <a:t>движения  глазами  с  опорой  на  линию  схемы.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Физкультминутки  </a:t>
            </a:r>
            <a:r>
              <a:rPr lang="ru-RU" sz="1400" i="1" dirty="0" smtClean="0">
                <a:solidFill>
                  <a:srgbClr val="0070C0"/>
                </a:solidFill>
              </a:rPr>
              <a:t>с  динамичным  проговариванием </a:t>
            </a:r>
            <a:r>
              <a:rPr lang="ru-RU" sz="1400" i="1" dirty="0" err="1" smtClean="0">
                <a:solidFill>
                  <a:srgbClr val="0070C0"/>
                </a:solidFill>
              </a:rPr>
              <a:t>чистоговорок</a:t>
            </a:r>
            <a:r>
              <a:rPr lang="ru-RU" sz="1400" i="1" dirty="0" smtClean="0">
                <a:solidFill>
                  <a:srgbClr val="0070C0"/>
                </a:solidFill>
              </a:rPr>
              <a:t>.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480720" cy="108012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b="1" i="1" cap="none" dirty="0" smtClean="0">
                <a:solidFill>
                  <a:srgbClr val="002060"/>
                </a:solidFill>
                <a:effectLst/>
              </a:rPr>
              <a:t>Использование  компьютерных</a:t>
            </a:r>
            <a:r>
              <a:rPr lang="ru-RU" sz="2400" i="1" cap="none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2400" i="1" cap="none" dirty="0" smtClean="0">
                <a:solidFill>
                  <a:srgbClr val="002060"/>
                </a:solidFill>
                <a:effectLst/>
              </a:rPr>
            </a:br>
            <a:r>
              <a:rPr lang="ru-RU" sz="2400" b="1" i="1" cap="none" dirty="0" smtClean="0">
                <a:solidFill>
                  <a:srgbClr val="002060"/>
                </a:solidFill>
                <a:effectLst/>
              </a:rPr>
              <a:t>                технологий   (зона  ИКТ)</a:t>
            </a:r>
            <a:r>
              <a:rPr lang="ru-RU" sz="2400" i="1" cap="none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2400" i="1" cap="none" dirty="0" smtClean="0">
                <a:solidFill>
                  <a:srgbClr val="002060"/>
                </a:solidFill>
                <a:effectLst/>
              </a:rPr>
            </a:br>
            <a:endParaRPr lang="ru-RU" sz="2400" i="1" cap="none" dirty="0">
              <a:solidFill>
                <a:srgbClr val="002060"/>
              </a:solidFill>
              <a:effectLst/>
            </a:endParaRPr>
          </a:p>
        </p:txBody>
      </p:sp>
      <p:pic>
        <p:nvPicPr>
          <p:cNvPr id="24578" name="Picture 2" descr="E:\DCIM\100CASIO\CIMG30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4048" y="1700808"/>
            <a:ext cx="3600400" cy="4129871"/>
          </a:xfrm>
          <a:prstGeom prst="rect">
            <a:avLst/>
          </a:prstGeom>
          <a:noFill/>
        </p:spPr>
      </p:pic>
      <p:pic>
        <p:nvPicPr>
          <p:cNvPr id="5" name="Picture 4" descr="http://vitebskschool11.by/VirtCab/Design/Solnce_Main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260648"/>
            <a:ext cx="1080119" cy="102643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45000"/>
              </a:srgbClr>
            </a:outerShdw>
          </a:effectLst>
          <a:scene3d>
            <a:camera prst="perspectiveRight"/>
            <a:lightRig rig="balanced" dir="t"/>
          </a:scene3d>
          <a:sp3d>
            <a:bevelT prst="angle"/>
          </a:sp3d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1535886"/>
            <a:ext cx="5004048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Современным  и  эффективным  в  работе</a:t>
            </a:r>
            <a:endParaRPr kumimoji="0" lang="ru-RU" sz="1600" b="1" i="1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 детьми  является  использование  ИКТ</a:t>
            </a:r>
            <a:endParaRPr kumimoji="0" lang="ru-RU" sz="1600" b="1" i="1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Компьютерные  логопедические  игры</a:t>
            </a:r>
            <a:endParaRPr kumimoji="0" lang="ru-RU" sz="1600" b="1" i="1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 упражнения  различной  сложности  </a:t>
            </a:r>
            <a:endParaRPr kumimoji="0" lang="ru-RU" sz="1600" b="1" i="1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активизируют  и  улучшают коррекционный</a:t>
            </a:r>
            <a:endParaRPr kumimoji="0" lang="ru-RU" sz="1600" b="1" i="1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процесс  в  целом,  позволяют  расширить</a:t>
            </a:r>
            <a:endParaRPr kumimoji="0" lang="ru-RU" sz="1600" b="1" i="1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обучение  детей  на  качественно  новом</a:t>
            </a:r>
            <a:endParaRPr kumimoji="0" lang="ru-RU" sz="1600" b="1" i="1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уровне.</a:t>
            </a:r>
            <a:endParaRPr kumimoji="0" lang="ru-RU" sz="1600" b="1" i="1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Используются  игры:</a:t>
            </a:r>
            <a:endParaRPr kumimoji="0" lang="ru-RU" sz="1600" b="1" i="1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на  артикуляционную  гимнастику</a:t>
            </a:r>
            <a:endParaRPr kumimoji="0" lang="ru-RU" sz="1600" b="1" i="1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игры  и  упражнения  на  звуковой  анализ  слов</a:t>
            </a:r>
            <a:endParaRPr kumimoji="0" lang="ru-RU" sz="1600" b="1" i="1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игры  с  гласными  звуками  и  буквами</a:t>
            </a:r>
            <a:endParaRPr kumimoji="0" lang="ru-RU" sz="1600" b="1" i="1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комплекс  игр  по  подготовке  детей  к  обучению  грамоте</a:t>
            </a:r>
            <a:endParaRPr kumimoji="0" lang="ru-RU" sz="1600" b="1" i="1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игры  ассоциации,  тренажёры  на  логическое  мышление,</a:t>
            </a:r>
            <a:r>
              <a:rPr lang="ru-RU" sz="16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внимание и пр.</a:t>
            </a:r>
            <a:endParaRPr kumimoji="0" lang="ru-RU" sz="1600" b="1" i="1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упражнения  по  профилактике  оптической  </a:t>
            </a:r>
            <a:r>
              <a:rPr kumimoji="0" lang="ru-RU" sz="1600" b="1" i="1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дисграфии</a:t>
            </a: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600" b="1" i="1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1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5376" y="404664"/>
            <a:ext cx="9299376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cap="none" dirty="0" smtClean="0">
                <a:solidFill>
                  <a:srgbClr val="002060"/>
                </a:solidFill>
                <a:effectLst/>
              </a:rPr>
              <a:t>Советы  логопеда</a:t>
            </a:r>
            <a:r>
              <a:rPr lang="ru-RU" sz="2200" cap="none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2200" cap="none" dirty="0" smtClean="0">
                <a:solidFill>
                  <a:srgbClr val="002060"/>
                </a:solidFill>
                <a:effectLst/>
              </a:rPr>
            </a:br>
            <a:r>
              <a:rPr lang="ru-RU" sz="2200" b="1" i="1" cap="none" dirty="0" smtClean="0">
                <a:solidFill>
                  <a:srgbClr val="002060"/>
                </a:solidFill>
                <a:effectLst/>
              </a:rPr>
              <a:t>    (зона  для  педагогов  и  родителей)</a:t>
            </a:r>
            <a:r>
              <a:rPr lang="ru-RU" sz="2200" cap="none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2200" cap="none" dirty="0" smtClean="0">
                <a:solidFill>
                  <a:srgbClr val="002060"/>
                </a:solidFill>
                <a:effectLst/>
              </a:rPr>
            </a:br>
            <a:r>
              <a:rPr lang="ru-RU" sz="1800" b="1" i="1" cap="none" dirty="0" smtClean="0">
                <a:solidFill>
                  <a:srgbClr val="002060"/>
                </a:solidFill>
                <a:effectLst/>
              </a:rPr>
              <a:t> </a:t>
            </a: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25601" name="Picture 1" descr="E:\DCIM\100CASIO\CIMG33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040" y="2852936"/>
            <a:ext cx="3960440" cy="3672408"/>
          </a:xfrm>
          <a:prstGeom prst="rect">
            <a:avLst/>
          </a:prstGeom>
          <a:noFill/>
        </p:spPr>
      </p:pic>
      <p:pic>
        <p:nvPicPr>
          <p:cNvPr id="25602" name="Picture 2" descr="E:\DCIM\100CASIO\CIMG339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2636912"/>
            <a:ext cx="4032448" cy="3805883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827584" y="620688"/>
            <a:ext cx="853244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каждой  группе  есть  уголок «Советы  логопеда»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где  содержится  сменная  информация  по  различным  видам 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нарушений  речи, занимательные  упражнения  и  другие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необходимые  рекомендации. В  помощь  родителям  даются: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«Артикуляционные  сказки»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упражнения «Весёлый  язычок»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пальчиковые  игры и пр.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http://vitebskschool11.by/VirtCab/Design/Solnce_Main3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88640"/>
            <a:ext cx="681965" cy="64807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45000"/>
              </a:srgbClr>
            </a:outerShdw>
          </a:effectLst>
          <a:scene3d>
            <a:camera prst="perspectiveRight"/>
            <a:lightRig rig="balanced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0"/>
            <a:ext cx="6120680" cy="838200"/>
          </a:xfrm>
        </p:spPr>
        <p:txBody>
          <a:bodyPr>
            <a:normAutofit/>
          </a:bodyPr>
          <a:lstStyle/>
          <a:p>
            <a:r>
              <a:rPr lang="ru-RU" sz="2400" b="1" i="1" cap="none" dirty="0" smtClean="0">
                <a:solidFill>
                  <a:srgbClr val="002060"/>
                </a:solidFill>
                <a:effectLst/>
              </a:rPr>
              <a:t>Зона  по  развитию  связной речи</a:t>
            </a:r>
            <a:endParaRPr lang="ru-RU" sz="2400" cap="none" dirty="0">
              <a:solidFill>
                <a:srgbClr val="002060"/>
              </a:solidFill>
              <a:effectLst/>
            </a:endParaRPr>
          </a:p>
        </p:txBody>
      </p:sp>
      <p:pic>
        <p:nvPicPr>
          <p:cNvPr id="26626" name="Picture 2" descr="E:\DCIM\100CASIO\CIMG34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700808"/>
            <a:ext cx="3491509" cy="2556285"/>
          </a:xfrm>
          <a:prstGeom prst="rect">
            <a:avLst/>
          </a:prstGeom>
          <a:noFill/>
        </p:spPr>
      </p:pic>
      <p:pic>
        <p:nvPicPr>
          <p:cNvPr id="26627" name="Picture 3" descr="E:\DCIM\100CASIO\CIMG35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4365104"/>
            <a:ext cx="3635605" cy="2492896"/>
          </a:xfrm>
          <a:prstGeom prst="rect">
            <a:avLst/>
          </a:prstGeom>
          <a:noFill/>
        </p:spPr>
      </p:pic>
      <p:pic>
        <p:nvPicPr>
          <p:cNvPr id="26628" name="Picture 4" descr="E:\DCIM\100CASIO\CIMG349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3284984"/>
            <a:ext cx="3642839" cy="2448272"/>
          </a:xfrm>
          <a:prstGeom prst="rect">
            <a:avLst/>
          </a:prstGeom>
          <a:noFill/>
        </p:spPr>
      </p:pic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5004048" y="1340768"/>
            <a:ext cx="3744416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Гномик –«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Лесовичок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»  помогает  детям 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составлять 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рассказы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по  картинкам.</a:t>
            </a:r>
            <a:endParaRPr lang="ru-RU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056" y="278092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какой мы сказки? </a:t>
            </a:r>
            <a:endParaRPr lang="ru-RU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1052736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Схемы-модели для описательных рассказов</a:t>
            </a:r>
          </a:p>
        </p:txBody>
      </p:sp>
      <p:pic>
        <p:nvPicPr>
          <p:cNvPr id="10" name="Picture 4" descr="http://vitebskschool11.by/VirtCab/Design/Solnce_Main3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0"/>
            <a:ext cx="1080119" cy="102643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45000"/>
              </a:srgbClr>
            </a:outerShdw>
          </a:effectLst>
          <a:scene3d>
            <a:camera prst="perspectiveRight"/>
            <a:lightRig rig="balanced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8686800" cy="838200"/>
          </a:xfrm>
        </p:spPr>
        <p:txBody>
          <a:bodyPr>
            <a:normAutofit/>
          </a:bodyPr>
          <a:lstStyle/>
          <a:p>
            <a:r>
              <a:rPr lang="ru-RU" sz="28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Рабочая  зона  учителя – логопеда</a:t>
            </a:r>
            <a:endParaRPr lang="ru-RU" sz="2800" cap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196752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sz="2000" b="1" i="1" dirty="0" smtClean="0">
                <a:solidFill>
                  <a:srgbClr val="0070C0"/>
                </a:solidFill>
              </a:rPr>
              <a:t>Оснащена  рабочим  столом,  стулом, компьютером.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endParaRPr lang="ru-RU" sz="1600" dirty="0" smtClean="0"/>
          </a:p>
          <a:p>
            <a:endParaRPr lang="ru-RU" dirty="0"/>
          </a:p>
        </p:txBody>
      </p:sp>
      <p:pic>
        <p:nvPicPr>
          <p:cNvPr id="27649" name="Picture 1" descr="E:\DCIM\100CASIO\CIMG34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1916832"/>
            <a:ext cx="4824536" cy="3618402"/>
          </a:xfrm>
          <a:prstGeom prst="rect">
            <a:avLst/>
          </a:prstGeom>
          <a:noFill/>
        </p:spPr>
      </p:pic>
      <p:pic>
        <p:nvPicPr>
          <p:cNvPr id="5" name="Picture 4" descr="http://vitebskschool11.by/VirtCab/Design/Solnce_Main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88640"/>
            <a:ext cx="1080119" cy="102643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45000"/>
              </a:srgbClr>
            </a:outerShdw>
          </a:effectLst>
          <a:scene3d>
            <a:camera prst="perspectiveRight"/>
            <a:lightRig rig="balanced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91880" y="332656"/>
            <a:ext cx="5436096" cy="6192688"/>
          </a:xfrm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r>
              <a:rPr lang="ru-RU" sz="1800" b="1" cap="none" dirty="0" smtClean="0">
                <a:solidFill>
                  <a:srgbClr val="00B0F0"/>
                </a:solidFill>
              </a:rPr>
              <a:t>                </a:t>
            </a:r>
            <a:r>
              <a:rPr lang="ru-RU" sz="1600" b="1" cap="none" dirty="0" smtClean="0">
                <a:solidFill>
                  <a:srgbClr val="0070C0"/>
                </a:solidFill>
                <a:effectLst/>
              </a:rPr>
              <a:t>Назначение  логопедической  зоны</a:t>
            </a:r>
            <a:r>
              <a:rPr lang="ru-RU" sz="1600" cap="none" dirty="0" smtClean="0">
                <a:solidFill>
                  <a:srgbClr val="0070C0"/>
                </a:solidFill>
                <a:effectLst/>
              </a:rPr>
              <a:t>  </a:t>
            </a:r>
            <a:br>
              <a:rPr lang="ru-RU" sz="1600" cap="none" dirty="0" smtClean="0">
                <a:solidFill>
                  <a:srgbClr val="0070C0"/>
                </a:solidFill>
                <a:effectLst/>
              </a:rPr>
            </a:br>
            <a:r>
              <a:rPr lang="ru-RU" sz="1600" cap="none" dirty="0" smtClean="0">
                <a:solidFill>
                  <a:srgbClr val="0070C0"/>
                </a:solidFill>
                <a:effectLst/>
              </a:rPr>
              <a:t>                                       </a:t>
            </a:r>
            <a:r>
              <a:rPr lang="ru-RU" sz="1600" b="1" cap="none" dirty="0" smtClean="0">
                <a:solidFill>
                  <a:srgbClr val="0070C0"/>
                </a:solidFill>
                <a:effectLst/>
              </a:rPr>
              <a:t>на   </a:t>
            </a:r>
            <a:r>
              <a:rPr lang="ru-RU" sz="1600" b="1" cap="none" dirty="0" err="1" smtClean="0">
                <a:solidFill>
                  <a:srgbClr val="0070C0"/>
                </a:solidFill>
                <a:effectLst/>
              </a:rPr>
              <a:t>логопункте</a:t>
            </a:r>
            <a:r>
              <a:rPr lang="ru-RU" sz="1600" cap="none" dirty="0" smtClean="0">
                <a:solidFill>
                  <a:srgbClr val="0070C0"/>
                </a:solidFill>
                <a:effectLst/>
              </a:rPr>
              <a:t/>
            </a:r>
            <a:br>
              <a:rPr lang="ru-RU" sz="1600" cap="none" dirty="0" smtClean="0">
                <a:solidFill>
                  <a:srgbClr val="0070C0"/>
                </a:solidFill>
                <a:effectLst/>
              </a:rPr>
            </a:br>
            <a:r>
              <a:rPr lang="ru-RU" sz="1600" cap="none" dirty="0" smtClean="0">
                <a:solidFill>
                  <a:srgbClr val="00B0F0"/>
                </a:solidFill>
                <a:effectLst/>
              </a:rPr>
              <a:t/>
            </a:r>
            <a:br>
              <a:rPr lang="ru-RU" sz="1600" cap="none" dirty="0" smtClean="0">
                <a:solidFill>
                  <a:srgbClr val="00B0F0"/>
                </a:solidFill>
                <a:effectLst/>
              </a:rPr>
            </a:br>
            <a:r>
              <a:rPr lang="ru-RU" sz="1600" i="1" cap="none" dirty="0" smtClean="0">
                <a:solidFill>
                  <a:srgbClr val="002060"/>
                </a:solidFill>
                <a:effectLst/>
              </a:rPr>
              <a:t>- Создание условий  для коррекционного  обучения  детей  с  речевыми  нарушениями</a:t>
            </a:r>
            <a:br>
              <a:rPr lang="ru-RU" sz="1600" i="1" cap="none" dirty="0" smtClean="0">
                <a:solidFill>
                  <a:srgbClr val="002060"/>
                </a:solidFill>
                <a:effectLst/>
              </a:rPr>
            </a:br>
            <a:r>
              <a:rPr lang="ru-RU" sz="1600" i="1" cap="none" dirty="0" smtClean="0">
                <a:solidFill>
                  <a:srgbClr val="002060"/>
                </a:solidFill>
                <a:effectLst/>
              </a:rPr>
              <a:t>- Обследование  детей (выяснение  этиологии  механизмов и симптоматики речевых нарушений</a:t>
            </a:r>
            <a:br>
              <a:rPr lang="ru-RU" sz="1600" i="1" cap="none" dirty="0" smtClean="0">
                <a:solidFill>
                  <a:srgbClr val="002060"/>
                </a:solidFill>
                <a:effectLst/>
              </a:rPr>
            </a:br>
            <a:r>
              <a:rPr lang="ru-RU" sz="1600" i="1" cap="none" dirty="0" smtClean="0">
                <a:solidFill>
                  <a:srgbClr val="002060"/>
                </a:solidFill>
                <a:effectLst/>
              </a:rPr>
              <a:t>- Коррекционная  работа  по  устранению дефектов звукопроизношения</a:t>
            </a:r>
            <a:br>
              <a:rPr lang="ru-RU" sz="1600" i="1" cap="none" dirty="0" smtClean="0">
                <a:solidFill>
                  <a:srgbClr val="002060"/>
                </a:solidFill>
                <a:effectLst/>
              </a:rPr>
            </a:br>
            <a:r>
              <a:rPr lang="ru-RU" sz="1600" i="1" cap="none" dirty="0" smtClean="0">
                <a:solidFill>
                  <a:srgbClr val="002060"/>
                </a:solidFill>
                <a:effectLst/>
              </a:rPr>
              <a:t>- Преодоление  нарушений  слоговой  структуры  слова</a:t>
            </a:r>
            <a:br>
              <a:rPr lang="ru-RU" sz="1600" i="1" cap="none" dirty="0" smtClean="0">
                <a:solidFill>
                  <a:srgbClr val="002060"/>
                </a:solidFill>
                <a:effectLst/>
              </a:rPr>
            </a:br>
            <a:r>
              <a:rPr lang="ru-RU" sz="1600" i="1" cap="none" dirty="0" smtClean="0">
                <a:solidFill>
                  <a:srgbClr val="002060"/>
                </a:solidFill>
                <a:effectLst/>
              </a:rPr>
              <a:t>- Формирование  </a:t>
            </a:r>
            <a:r>
              <a:rPr lang="ru-RU" sz="1600" i="1" cap="none" dirty="0" err="1" smtClean="0">
                <a:solidFill>
                  <a:srgbClr val="002060"/>
                </a:solidFill>
                <a:effectLst/>
              </a:rPr>
              <a:t>лексико</a:t>
            </a:r>
            <a:r>
              <a:rPr lang="ru-RU" sz="1600" i="1" cap="none" dirty="0" smtClean="0">
                <a:solidFill>
                  <a:srgbClr val="002060"/>
                </a:solidFill>
                <a:effectLst/>
              </a:rPr>
              <a:t> – грамматического  строя  речи</a:t>
            </a:r>
            <a:br>
              <a:rPr lang="ru-RU" sz="1600" i="1" cap="none" dirty="0" smtClean="0">
                <a:solidFill>
                  <a:srgbClr val="002060"/>
                </a:solidFill>
                <a:effectLst/>
              </a:rPr>
            </a:br>
            <a:r>
              <a:rPr lang="ru-RU" sz="1600" i="1" cap="none" dirty="0" smtClean="0">
                <a:solidFill>
                  <a:srgbClr val="002060"/>
                </a:solidFill>
                <a:effectLst/>
              </a:rPr>
              <a:t>- Развитие  навыков  звукового  анализа  и  синтеза</a:t>
            </a:r>
            <a:br>
              <a:rPr lang="ru-RU" sz="1600" i="1" cap="none" dirty="0" smtClean="0">
                <a:solidFill>
                  <a:srgbClr val="002060"/>
                </a:solidFill>
                <a:effectLst/>
              </a:rPr>
            </a:br>
            <a:r>
              <a:rPr lang="ru-RU" sz="1600" i="1" cap="none" dirty="0" smtClean="0">
                <a:solidFill>
                  <a:srgbClr val="002060"/>
                </a:solidFill>
                <a:effectLst/>
              </a:rPr>
              <a:t>- Развитие  фонематического  слуха  и  фонематического  восприятия</a:t>
            </a:r>
            <a:br>
              <a:rPr lang="ru-RU" sz="1600" i="1" cap="none" dirty="0" smtClean="0">
                <a:solidFill>
                  <a:srgbClr val="002060"/>
                </a:solidFill>
                <a:effectLst/>
              </a:rPr>
            </a:br>
            <a:r>
              <a:rPr lang="ru-RU" sz="1600" i="1" cap="none" dirty="0" smtClean="0">
                <a:solidFill>
                  <a:srgbClr val="002060"/>
                </a:solidFill>
                <a:effectLst/>
              </a:rPr>
              <a:t>- Формирование  связной  речи</a:t>
            </a:r>
            <a:br>
              <a:rPr lang="ru-RU" sz="1600" i="1" cap="none" dirty="0" smtClean="0">
                <a:solidFill>
                  <a:srgbClr val="002060"/>
                </a:solidFill>
                <a:effectLst/>
              </a:rPr>
            </a:br>
            <a:r>
              <a:rPr lang="ru-RU" sz="1600" i="1" cap="none" dirty="0" smtClean="0">
                <a:solidFill>
                  <a:srgbClr val="002060"/>
                </a:solidFill>
                <a:effectLst/>
              </a:rPr>
              <a:t>- Консультативно – методическая  деятельность  для  педагогов  МБДОУ  и  родителей</a:t>
            </a:r>
            <a:r>
              <a:rPr lang="ru-RU" sz="1600" i="1" cap="none" dirty="0" smtClean="0">
                <a:solidFill>
                  <a:srgbClr val="002060"/>
                </a:solidFill>
              </a:rPr>
              <a:t/>
            </a:r>
            <a:br>
              <a:rPr lang="ru-RU" sz="1600" i="1" cap="none" dirty="0" smtClean="0">
                <a:solidFill>
                  <a:srgbClr val="002060"/>
                </a:solidFill>
              </a:rPr>
            </a:br>
            <a:endParaRPr lang="ru-RU" sz="1600" i="1" cap="none" dirty="0">
              <a:solidFill>
                <a:srgbClr val="002060"/>
              </a:solidFill>
            </a:endParaRPr>
          </a:p>
        </p:txBody>
      </p:sp>
      <p:pic>
        <p:nvPicPr>
          <p:cNvPr id="195588" name="Picture 4" descr="http://vitebskschool11.by/VirtCab/Design/Solnce_Main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7" y="260648"/>
            <a:ext cx="1288156" cy="1224136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45000"/>
              </a:srgbClr>
            </a:outerShdw>
          </a:effectLst>
          <a:scene3d>
            <a:camera prst="perspectiveRight"/>
            <a:lightRig rig="balanced" dir="t"/>
          </a:scene3d>
          <a:sp3d>
            <a:bevelT prst="angle"/>
          </a:sp3d>
        </p:spPr>
      </p:pic>
      <p:sp>
        <p:nvSpPr>
          <p:cNvPr id="8" name="Ромб 7"/>
          <p:cNvSpPr/>
          <p:nvPr/>
        </p:nvSpPr>
        <p:spPr>
          <a:xfrm>
            <a:off x="4211960" y="404664"/>
            <a:ext cx="216024" cy="21602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E:\DCIM\100CASIO\CIMG35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2420888"/>
            <a:ext cx="2880320" cy="346727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892480" cy="6048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Оснащение</a:t>
            </a:r>
          </a:p>
          <a:p>
            <a:pPr algn="ctr">
              <a:buNone/>
            </a:pPr>
            <a:endParaRPr lang="ru-RU" b="1" dirty="0" smtClean="0"/>
          </a:p>
        </p:txBody>
      </p:sp>
      <p:pic>
        <p:nvPicPr>
          <p:cNvPr id="4" name="Picture 4" descr="http://vitebskschool11.by/VirtCab/Design/Solnce_Main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1080119" cy="102643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45000"/>
              </a:srgbClr>
            </a:outerShdw>
          </a:effectLst>
          <a:scene3d>
            <a:camera prst="perspectiveRight"/>
            <a:lightRig rig="balanced" dir="t"/>
          </a:scene3d>
          <a:sp3d>
            <a:bevelT prst="angle"/>
          </a:sp3d>
        </p:spPr>
      </p:pic>
      <p:sp>
        <p:nvSpPr>
          <p:cNvPr id="6" name="Прямоугольник 5"/>
          <p:cNvSpPr/>
          <p:nvPr/>
        </p:nvSpPr>
        <p:spPr>
          <a:xfrm>
            <a:off x="179512" y="1268760"/>
            <a:ext cx="4752528" cy="9787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Методическое  обеспечение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Материал  для  обследования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Демонстрационный  материал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Раздаточный  материал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Пособия  по  развитию 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 звукопроизношения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Пособия  по  подготовке  детей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 к  освоению  грамоты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Пособия  по  формированию 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фонематического  слуха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Пособия  на  развитие дыхания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Игры  оздоровительно – развивающей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терапии 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Пособия  по  развитию   мелкой моторики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Пособия  по  развитию  связной  речи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Технические  средства  обучения ИКТ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Материалы для педагогов  и  родителей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Рабочее  место  учителя – логопеда</a:t>
            </a:r>
          </a:p>
          <a:p>
            <a:r>
              <a:rPr lang="ru-RU" dirty="0" smtClean="0"/>
              <a:t>   </a:t>
            </a:r>
          </a:p>
          <a:p>
            <a:endParaRPr lang="ru-RU" i="1" dirty="0" smtClean="0">
              <a:solidFill>
                <a:srgbClr val="002060"/>
              </a:solidFill>
            </a:endParaRPr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1268760"/>
            <a:ext cx="3456384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Оборудование  кабинета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Стол  детский – 2шт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Стулья  детские – 6шт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Стулья  взрослые – 2шт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Стол  для  индивидуальных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занятий – 1шт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Шкаф – 2шт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Доска  магнитная – 1шт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Зеркало  большое – 1шт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Лампы – 1шт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Компьютер – 1шт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Микрофон – 1шт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Магнитофон – 1шт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Индивидуальные  зеркала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по  количеству  детей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Набор  логопедических 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зондов</a:t>
            </a:r>
            <a:endParaRPr lang="ru-RU" b="1" i="1" dirty="0" smtClean="0">
              <a:solidFill>
                <a:srgbClr val="002060"/>
              </a:solidFill>
            </a:endParaRPr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r>
              <a:rPr lang="ru-RU" b="1" i="1" dirty="0" smtClean="0"/>
              <a:t> </a:t>
            </a:r>
            <a:endParaRPr lang="ru-RU" dirty="0"/>
          </a:p>
        </p:txBody>
      </p:sp>
      <p:sp>
        <p:nvSpPr>
          <p:cNvPr id="8" name="Ромб 7"/>
          <p:cNvSpPr/>
          <p:nvPr/>
        </p:nvSpPr>
        <p:spPr>
          <a:xfrm>
            <a:off x="4932040" y="1628800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омб 8"/>
          <p:cNvSpPr/>
          <p:nvPr/>
        </p:nvSpPr>
        <p:spPr>
          <a:xfrm>
            <a:off x="4932040" y="1916832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омб 9"/>
          <p:cNvSpPr/>
          <p:nvPr/>
        </p:nvSpPr>
        <p:spPr>
          <a:xfrm>
            <a:off x="4932040" y="2204864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>
            <a:off x="4932040" y="2492896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омб 11"/>
          <p:cNvSpPr/>
          <p:nvPr/>
        </p:nvSpPr>
        <p:spPr>
          <a:xfrm>
            <a:off x="4932040" y="2996952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4932040" y="3284984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омб 13"/>
          <p:cNvSpPr/>
          <p:nvPr/>
        </p:nvSpPr>
        <p:spPr>
          <a:xfrm>
            <a:off x="4932040" y="3573016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омб 14"/>
          <p:cNvSpPr/>
          <p:nvPr/>
        </p:nvSpPr>
        <p:spPr>
          <a:xfrm>
            <a:off x="4932040" y="3861048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омб 15"/>
          <p:cNvSpPr/>
          <p:nvPr/>
        </p:nvSpPr>
        <p:spPr>
          <a:xfrm>
            <a:off x="4932040" y="4077072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омб 16"/>
          <p:cNvSpPr/>
          <p:nvPr/>
        </p:nvSpPr>
        <p:spPr>
          <a:xfrm>
            <a:off x="4932040" y="4365104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омб 17"/>
          <p:cNvSpPr/>
          <p:nvPr/>
        </p:nvSpPr>
        <p:spPr>
          <a:xfrm>
            <a:off x="4932040" y="4653136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омб 18"/>
          <p:cNvSpPr/>
          <p:nvPr/>
        </p:nvSpPr>
        <p:spPr>
          <a:xfrm>
            <a:off x="4932040" y="4941168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омб 19"/>
          <p:cNvSpPr/>
          <p:nvPr/>
        </p:nvSpPr>
        <p:spPr>
          <a:xfrm>
            <a:off x="4932040" y="5517232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омб 20"/>
          <p:cNvSpPr/>
          <p:nvPr/>
        </p:nvSpPr>
        <p:spPr>
          <a:xfrm>
            <a:off x="107504" y="1916832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омб 21"/>
          <p:cNvSpPr/>
          <p:nvPr/>
        </p:nvSpPr>
        <p:spPr>
          <a:xfrm>
            <a:off x="107504" y="2204864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омб 22"/>
          <p:cNvSpPr/>
          <p:nvPr/>
        </p:nvSpPr>
        <p:spPr>
          <a:xfrm>
            <a:off x="107504" y="2492896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омб 23"/>
          <p:cNvSpPr/>
          <p:nvPr/>
        </p:nvSpPr>
        <p:spPr>
          <a:xfrm>
            <a:off x="107504" y="2996952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омб 24"/>
          <p:cNvSpPr/>
          <p:nvPr/>
        </p:nvSpPr>
        <p:spPr>
          <a:xfrm>
            <a:off x="107504" y="3501008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омб 25"/>
          <p:cNvSpPr/>
          <p:nvPr/>
        </p:nvSpPr>
        <p:spPr>
          <a:xfrm>
            <a:off x="107504" y="4077072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омб 26"/>
          <p:cNvSpPr/>
          <p:nvPr/>
        </p:nvSpPr>
        <p:spPr>
          <a:xfrm>
            <a:off x="107504" y="4437112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омб 27"/>
          <p:cNvSpPr/>
          <p:nvPr/>
        </p:nvSpPr>
        <p:spPr>
          <a:xfrm>
            <a:off x="107504" y="4941168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Ромб 28"/>
          <p:cNvSpPr/>
          <p:nvPr/>
        </p:nvSpPr>
        <p:spPr>
          <a:xfrm>
            <a:off x="107504" y="5229200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омб 29"/>
          <p:cNvSpPr/>
          <p:nvPr/>
        </p:nvSpPr>
        <p:spPr>
          <a:xfrm>
            <a:off x="107504" y="1628800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Ромб 30"/>
          <p:cNvSpPr/>
          <p:nvPr/>
        </p:nvSpPr>
        <p:spPr>
          <a:xfrm>
            <a:off x="107504" y="5517232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омб 31"/>
          <p:cNvSpPr/>
          <p:nvPr/>
        </p:nvSpPr>
        <p:spPr>
          <a:xfrm>
            <a:off x="107504" y="5805264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Ромб 32"/>
          <p:cNvSpPr/>
          <p:nvPr/>
        </p:nvSpPr>
        <p:spPr>
          <a:xfrm>
            <a:off x="107504" y="6021288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Ромб 33"/>
          <p:cNvSpPr/>
          <p:nvPr/>
        </p:nvSpPr>
        <p:spPr>
          <a:xfrm>
            <a:off x="107504" y="6309320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5544616" cy="504056"/>
          </a:xfrm>
        </p:spPr>
        <p:txBody>
          <a:bodyPr>
            <a:normAutofit/>
          </a:bodyPr>
          <a:lstStyle/>
          <a:p>
            <a:pPr algn="ctr"/>
            <a:r>
              <a:rPr lang="ru-RU" sz="1800" b="1" i="1" dirty="0" smtClean="0">
                <a:solidFill>
                  <a:srgbClr val="0070C0"/>
                </a:solidFill>
                <a:effectLst/>
              </a:rPr>
              <a:t>Материал  для  обследования</a:t>
            </a:r>
            <a:endParaRPr lang="ru-RU" sz="1800" dirty="0">
              <a:solidFill>
                <a:srgbClr val="0070C0"/>
              </a:solidFill>
              <a:effectLst/>
            </a:endParaRPr>
          </a:p>
        </p:txBody>
      </p:sp>
      <p:pic>
        <p:nvPicPr>
          <p:cNvPr id="1029" name="Picture 5" descr="E:\DCIM\100CASIO\CIMG33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3890636"/>
            <a:ext cx="1800200" cy="2967364"/>
          </a:xfrm>
          <a:prstGeom prst="rect">
            <a:avLst/>
          </a:prstGeom>
          <a:noFill/>
          <a:scene3d>
            <a:camera prst="perspectiveRelaxedModerately"/>
            <a:lightRig rig="threePt" dir="t"/>
          </a:scene3d>
          <a:sp3d>
            <a:bevelT/>
          </a:sp3d>
        </p:spPr>
      </p:pic>
      <p:pic>
        <p:nvPicPr>
          <p:cNvPr id="9" name="Picture 3" descr="E:\DCIM\100CASIO\CIMG33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556792"/>
            <a:ext cx="2224691" cy="2376264"/>
          </a:xfrm>
          <a:prstGeom prst="flowChartProcess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Above"/>
            <a:lightRig rig="threePt" dir="t"/>
          </a:scene3d>
        </p:spPr>
      </p:pic>
      <p:pic>
        <p:nvPicPr>
          <p:cNvPr id="10" name="Picture 4" descr="http://vitebskschool11.by/VirtCab/Design/Solnce_Main3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88640"/>
            <a:ext cx="1080119" cy="102643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45000"/>
              </a:srgbClr>
            </a:outerShdw>
          </a:effectLst>
          <a:scene3d>
            <a:camera prst="perspectiveRight"/>
            <a:lightRig rig="balanced" dir="t"/>
          </a:scene3d>
          <a:sp3d>
            <a:bevelT prst="angle"/>
          </a:sp3d>
        </p:spPr>
      </p:pic>
      <p:sp>
        <p:nvSpPr>
          <p:cNvPr id="11" name="Прямоугольник 10"/>
          <p:cNvSpPr/>
          <p:nvPr/>
        </p:nvSpPr>
        <p:spPr>
          <a:xfrm>
            <a:off x="2574060" y="980728"/>
            <a:ext cx="6771726" cy="97872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* Обследование  произношения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*Обследование  фонематических  представлений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* Обследование  письменной  речи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* Экспресс- обследование  фонематического  слуха  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и готовности  к  звуковому  анализу 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* Логопедический  альбом для  обследования  </a:t>
            </a:r>
            <a:r>
              <a:rPr lang="ru-RU" i="1" dirty="0" err="1" smtClean="0">
                <a:solidFill>
                  <a:srgbClr val="0070C0"/>
                </a:solidFill>
              </a:rPr>
              <a:t>фонетико</a:t>
            </a:r>
            <a:r>
              <a:rPr lang="ru-RU" i="1" dirty="0" smtClean="0">
                <a:solidFill>
                  <a:srgbClr val="0070C0"/>
                </a:solidFill>
              </a:rPr>
              <a:t>-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фонематической  системы  речи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* Логопедический  альбом  для  обследования способности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к чтению  и  письму  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* Логопедический  альбом  для  обследования  детей  с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выраженными  нарушениями  произношения  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* Логопедический  альбом  для  обследования  </a:t>
            </a:r>
            <a:r>
              <a:rPr lang="ru-RU" i="1" dirty="0" err="1" smtClean="0">
                <a:solidFill>
                  <a:srgbClr val="0070C0"/>
                </a:solidFill>
              </a:rPr>
              <a:t>лексико</a:t>
            </a:r>
            <a:r>
              <a:rPr lang="ru-RU" i="1" dirty="0" smtClean="0">
                <a:solidFill>
                  <a:srgbClr val="0070C0"/>
                </a:solidFill>
              </a:rPr>
              <a:t>-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грамматического строя  и  связной  речи  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* Логопедические  карточки  для  обследования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грамматического  строя  и  связной  речи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* Диагностический  материал  для  обследования  речевого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развития  дошкольников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* Комплексное  обследование  дошкольников 3 -6  лет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* Тесты  для  подготовки  к  школе</a:t>
            </a:r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034752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effectLst/>
              </a:rPr>
              <a:t>Демонстрационный  материал</a:t>
            </a:r>
            <a:endParaRPr lang="ru-RU" sz="2400" dirty="0">
              <a:effectLst/>
            </a:endParaRPr>
          </a:p>
        </p:txBody>
      </p:sp>
      <p:pic>
        <p:nvPicPr>
          <p:cNvPr id="8" name="Picture 2" descr="E:\DCIM\100CASIO\CIMG33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67944" y="1412776"/>
            <a:ext cx="2520280" cy="2420959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</p:pic>
      <p:pic>
        <p:nvPicPr>
          <p:cNvPr id="9" name="Picture 3" descr="E:\DCIM\100CASIO\CIMG33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1124744"/>
            <a:ext cx="2664296" cy="201840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1" name="Picture 3" descr="E:\DCIM\100CASIO\CIMG336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24128" y="3933056"/>
            <a:ext cx="2886760" cy="24143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1" name="Picture 4" descr="http://vitebskschool11.by/VirtCab/Design/Solnce_Main3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188640"/>
            <a:ext cx="1080119" cy="102643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45000"/>
              </a:srgbClr>
            </a:outerShdw>
          </a:effectLst>
          <a:scene3d>
            <a:camera prst="perspectiveRight"/>
            <a:lightRig rig="balanced" dir="t"/>
          </a:scene3d>
          <a:sp3d>
            <a:bevelT prst="angle"/>
          </a:sp3d>
        </p:spPr>
      </p:pic>
      <p:sp>
        <p:nvSpPr>
          <p:cNvPr id="12" name="Прямоугольник 11"/>
          <p:cNvSpPr/>
          <p:nvPr/>
        </p:nvSpPr>
        <p:spPr>
          <a:xfrm>
            <a:off x="539552" y="4005064"/>
            <a:ext cx="3927037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материал  классифицирован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- по  тематике  лексических  тем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- развитию  речи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- грамоте  и пр.</a:t>
            </a:r>
          </a:p>
          <a:p>
            <a:endParaRPr lang="ru-RU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99592" y="188640"/>
            <a:ext cx="79612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Зона  коррекции  звукопроизношения</a:t>
            </a:r>
            <a:endParaRPr lang="ru-RU" sz="3200" i="1" dirty="0">
              <a:solidFill>
                <a:srgbClr val="0070C0"/>
              </a:solidFill>
            </a:endParaRPr>
          </a:p>
        </p:txBody>
      </p:sp>
      <p:pic>
        <p:nvPicPr>
          <p:cNvPr id="3077" name="Picture 5" descr="E:\DCIM\100CASIO\CIMG34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5" y="1196752"/>
            <a:ext cx="3168352" cy="2376264"/>
          </a:xfrm>
          <a:prstGeom prst="round2DiagRect">
            <a:avLst/>
          </a:prstGeom>
          <a:noFill/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</p:pic>
      <p:pic>
        <p:nvPicPr>
          <p:cNvPr id="10" name="Picture 3" descr="E:\DCIM\100CASIO\CIMG33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3140968"/>
            <a:ext cx="3840427" cy="2880320"/>
          </a:xfrm>
          <a:prstGeom prst="round2Same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851920" y="1268760"/>
            <a:ext cx="511256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Здесь  дети  отрабатывают    звукопроизношение.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бегемотик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«Говорун» помогает детям выполнять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сложные  артикуляционные  упражнения.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Придумывает  для  детей  увлекательные  игры  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  звуками  и  словами  :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сочинялки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трудноговорилки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23528" y="3640668"/>
            <a:ext cx="442798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Зона  оборудована: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набором логопедических  зондов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песочными  часами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альбомами  с  артикуляционными  укладами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микрофон – позволяющий  вывести  ребёнка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 уровень произносительного  самоконтроля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настенным  зеркалом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чётки  для  формирования  размеренного  </a:t>
            </a:r>
            <a:r>
              <a:rPr lang="ru-RU" sz="1600" i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темпа речи  и  развития  </a:t>
            </a:r>
            <a:r>
              <a:rPr lang="ru-RU" sz="1600" i="1" dirty="0" err="1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тонкомоторной</a:t>
            </a:r>
            <a:r>
              <a:rPr lang="ru-RU" sz="1600" i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координации</a:t>
            </a:r>
            <a:endParaRPr lang="ru-RU" sz="16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занимательные  ступеньки – помогающие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проговаривать  цепочки  слогов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4" descr="http://vitebskschool11.by/VirtCab/Design/Solnce_Main3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692696"/>
            <a:ext cx="1080119" cy="102643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45000"/>
              </a:srgbClr>
            </a:outerShdw>
          </a:effectLst>
          <a:scene3d>
            <a:camera prst="perspectiveRight"/>
            <a:lightRig rig="balanced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347048" cy="792088"/>
          </a:xfrm>
        </p:spPr>
        <p:txBody>
          <a:bodyPr/>
          <a:lstStyle/>
          <a:p>
            <a:r>
              <a:rPr lang="ru-RU" b="1" i="1" cap="none" dirty="0" smtClean="0">
                <a:solidFill>
                  <a:srgbClr val="002060"/>
                </a:solidFill>
                <a:effectLst/>
              </a:rPr>
              <a:t>Зона  «Ловкие  пальчики</a:t>
            </a:r>
            <a:r>
              <a:rPr lang="ru-RU" b="1" i="1" cap="none" dirty="0" smtClean="0">
                <a:solidFill>
                  <a:srgbClr val="002060"/>
                </a:solidFill>
              </a:rPr>
              <a:t>»</a:t>
            </a:r>
            <a:endParaRPr lang="ru-RU" cap="none" dirty="0">
              <a:solidFill>
                <a:srgbClr val="002060"/>
              </a:solidFill>
            </a:endParaRPr>
          </a:p>
        </p:txBody>
      </p:sp>
      <p:pic>
        <p:nvPicPr>
          <p:cNvPr id="7" name="Picture 1" descr="E:\DCIM\100CASIO\CIMG317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91880" y="1700808"/>
            <a:ext cx="2592288" cy="1944216"/>
          </a:xfrm>
          <a:prstGeom prst="rect">
            <a:avLst/>
          </a:prstGeom>
          <a:noFill/>
        </p:spPr>
      </p:pic>
      <p:pic>
        <p:nvPicPr>
          <p:cNvPr id="8" name="Picture 2" descr="E:\DCIM\100CASIO\CIMG316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3861048"/>
            <a:ext cx="3048339" cy="2286254"/>
          </a:xfrm>
          <a:prstGeom prst="rect">
            <a:avLst/>
          </a:prstGeom>
          <a:noFill/>
        </p:spPr>
      </p:pic>
      <p:pic>
        <p:nvPicPr>
          <p:cNvPr id="4101" name="Picture 5" descr="E:\DCIM\100CASIO\CIMG314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1412776"/>
            <a:ext cx="2771801" cy="2078851"/>
          </a:xfrm>
          <a:prstGeom prst="rect">
            <a:avLst/>
          </a:prstGeom>
          <a:noFill/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635896" y="4216150"/>
            <a:ext cx="532859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Для  активного  развития  мелкой  моторики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используются: застёжки, шнуровки, игры  с  крупой,  катушками;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творческие  упражнения  с  мозаикой, соломкой, прищепками,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сухие  бассейны, массажные  коврики  и  пр.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Многие  из  пособий  сделаны  своими  руками.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4" descr="http://vitebskschool11.by/VirtCab/Design/Solnce_Main3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188640"/>
            <a:ext cx="1080119" cy="102643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45000"/>
              </a:srgbClr>
            </a:outerShdw>
          </a:effectLst>
          <a:scene3d>
            <a:camera prst="perspectiveRight"/>
            <a:lightRig rig="balanced" dir="t"/>
          </a:scene3d>
          <a:sp3d>
            <a:bevelT prst="angle"/>
          </a:sp3d>
        </p:spPr>
      </p:pic>
      <p:pic>
        <p:nvPicPr>
          <p:cNvPr id="4104" name="Picture 8" descr="http://topbooks.com.ua/modules/pages/pictures/168x225/100583999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44208" y="1196752"/>
            <a:ext cx="1989341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84584" y="0"/>
            <a:ext cx="10188624" cy="1295400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effectLst/>
              </a:rPr>
              <a:t>Образовательная  зона</a:t>
            </a:r>
            <a:r>
              <a:rPr lang="ru-RU" sz="2000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002060"/>
                </a:solidFill>
                <a:effectLst/>
              </a:rPr>
            </a:br>
            <a:r>
              <a:rPr lang="ru-RU" sz="2000" b="1" i="1" dirty="0" smtClean="0">
                <a:solidFill>
                  <a:srgbClr val="002060"/>
                </a:solidFill>
                <a:effectLst/>
              </a:rPr>
              <a:t>                       по  подготовке  к  освоению  грамоты</a:t>
            </a:r>
            <a:endParaRPr lang="ru-RU" sz="2000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196752"/>
            <a:ext cx="4392488" cy="324299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1900" i="1" dirty="0" smtClean="0">
                <a:solidFill>
                  <a:srgbClr val="0070C0"/>
                </a:solidFill>
              </a:rPr>
              <a:t>Вместе  с  «Незнайкой»  дети  усваивают</a:t>
            </a:r>
          </a:p>
          <a:p>
            <a:pPr>
              <a:buNone/>
            </a:pPr>
            <a:r>
              <a:rPr lang="ru-RU" sz="1900" i="1" dirty="0" smtClean="0">
                <a:solidFill>
                  <a:srgbClr val="0070C0"/>
                </a:solidFill>
              </a:rPr>
              <a:t>сложную  грамматику  родного  языка.</a:t>
            </a:r>
          </a:p>
          <a:p>
            <a:pPr>
              <a:buNone/>
            </a:pPr>
            <a:r>
              <a:rPr lang="ru-RU" sz="1900" i="1" dirty="0" smtClean="0">
                <a:solidFill>
                  <a:srgbClr val="0070C0"/>
                </a:solidFill>
              </a:rPr>
              <a:t>Каждый  ребёнок  получает  возможность</a:t>
            </a:r>
          </a:p>
          <a:p>
            <a:pPr>
              <a:buNone/>
            </a:pPr>
            <a:r>
              <a:rPr lang="ru-RU" sz="1900" i="1" dirty="0" smtClean="0">
                <a:solidFill>
                  <a:srgbClr val="0070C0"/>
                </a:solidFill>
              </a:rPr>
              <a:t>практически  действовать  с  учебным</a:t>
            </a:r>
          </a:p>
          <a:p>
            <a:pPr>
              <a:buNone/>
            </a:pPr>
            <a:r>
              <a:rPr lang="ru-RU" sz="1900" i="1" dirty="0" smtClean="0">
                <a:solidFill>
                  <a:srgbClr val="0070C0"/>
                </a:solidFill>
              </a:rPr>
              <a:t>материалом. </a:t>
            </a:r>
            <a:r>
              <a:rPr lang="ru-RU" sz="1900" i="1" dirty="0" err="1" smtClean="0">
                <a:solidFill>
                  <a:srgbClr val="0070C0"/>
                </a:solidFill>
              </a:rPr>
              <a:t>Черепашонок</a:t>
            </a:r>
            <a:r>
              <a:rPr lang="ru-RU" sz="1900" i="1" dirty="0" smtClean="0">
                <a:solidFill>
                  <a:srgbClr val="0070C0"/>
                </a:solidFill>
              </a:rPr>
              <a:t> «</a:t>
            </a:r>
            <a:r>
              <a:rPr lang="ru-RU" sz="1900" i="1" dirty="0" err="1" smtClean="0">
                <a:solidFill>
                  <a:srgbClr val="0070C0"/>
                </a:solidFill>
              </a:rPr>
              <a:t>Типтоп</a:t>
            </a:r>
            <a:r>
              <a:rPr lang="ru-RU" sz="1900" i="1" dirty="0" smtClean="0">
                <a:solidFill>
                  <a:srgbClr val="0070C0"/>
                </a:solidFill>
              </a:rPr>
              <a:t>»</a:t>
            </a:r>
          </a:p>
          <a:p>
            <a:pPr>
              <a:buNone/>
            </a:pPr>
            <a:r>
              <a:rPr lang="ru-RU" sz="1900" i="1" dirty="0" smtClean="0">
                <a:solidFill>
                  <a:srgbClr val="0070C0"/>
                </a:solidFill>
              </a:rPr>
              <a:t>путешествует по  улицам  «</a:t>
            </a:r>
            <a:r>
              <a:rPr lang="ru-RU" sz="1900" i="1" dirty="0" err="1" smtClean="0">
                <a:solidFill>
                  <a:srgbClr val="0070C0"/>
                </a:solidFill>
              </a:rPr>
              <a:t>Звукограда</a:t>
            </a:r>
            <a:r>
              <a:rPr lang="ru-RU" sz="1900" i="1" dirty="0" smtClean="0">
                <a:solidFill>
                  <a:srgbClr val="0070C0"/>
                </a:solidFill>
              </a:rPr>
              <a:t>».</a:t>
            </a:r>
          </a:p>
          <a:p>
            <a:pPr>
              <a:buNone/>
            </a:pPr>
            <a:r>
              <a:rPr lang="ru-RU" sz="1900" i="1" dirty="0" smtClean="0">
                <a:solidFill>
                  <a:srgbClr val="0070C0"/>
                </a:solidFill>
              </a:rPr>
              <a:t>В «</a:t>
            </a:r>
            <a:r>
              <a:rPr lang="ru-RU" sz="1900" i="1" dirty="0" err="1" smtClean="0">
                <a:solidFill>
                  <a:srgbClr val="0070C0"/>
                </a:solidFill>
              </a:rPr>
              <a:t>Буквограде</a:t>
            </a:r>
            <a:r>
              <a:rPr lang="ru-RU" sz="1900" i="1" dirty="0" smtClean="0">
                <a:solidFill>
                  <a:srgbClr val="0070C0"/>
                </a:solidFill>
              </a:rPr>
              <a:t>» дети  знакомятся  с </a:t>
            </a:r>
          </a:p>
          <a:p>
            <a:pPr>
              <a:buNone/>
            </a:pPr>
            <a:r>
              <a:rPr lang="ru-RU" sz="1900" i="1" dirty="0" smtClean="0">
                <a:solidFill>
                  <a:srgbClr val="0070C0"/>
                </a:solidFill>
              </a:rPr>
              <a:t>правилами  </a:t>
            </a:r>
            <a:r>
              <a:rPr lang="ru-RU" sz="1900" i="1" dirty="0" err="1" smtClean="0">
                <a:solidFill>
                  <a:srgbClr val="0070C0"/>
                </a:solidFill>
              </a:rPr>
              <a:t>чтения.Попадают</a:t>
            </a:r>
            <a:r>
              <a:rPr lang="ru-RU" sz="1900" i="1" dirty="0" smtClean="0">
                <a:solidFill>
                  <a:srgbClr val="0070C0"/>
                </a:solidFill>
              </a:rPr>
              <a:t>  в  гости</a:t>
            </a:r>
          </a:p>
          <a:p>
            <a:pPr>
              <a:buNone/>
            </a:pPr>
            <a:r>
              <a:rPr lang="ru-RU" sz="1900" i="1" dirty="0" smtClean="0">
                <a:solidFill>
                  <a:srgbClr val="0070C0"/>
                </a:solidFill>
              </a:rPr>
              <a:t>к  принцу «Ударение».</a:t>
            </a:r>
          </a:p>
          <a:p>
            <a:endParaRPr lang="ru-RU" sz="1800" i="1" dirty="0">
              <a:solidFill>
                <a:srgbClr val="0070C0"/>
              </a:solidFill>
            </a:endParaRPr>
          </a:p>
        </p:txBody>
      </p:sp>
      <p:pic>
        <p:nvPicPr>
          <p:cNvPr id="7171" name="Picture 3" descr="E:\DCIM\100CASIO\CIMG30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484784"/>
            <a:ext cx="3072341" cy="2304256"/>
          </a:xfrm>
          <a:prstGeom prst="rect">
            <a:avLst/>
          </a:prstGeom>
          <a:noFill/>
        </p:spPr>
      </p:pic>
      <p:pic>
        <p:nvPicPr>
          <p:cNvPr id="8" name="Picture 3" descr="E:\DCIM\100CASIO\CIMG29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3933056"/>
            <a:ext cx="3131840" cy="2348880"/>
          </a:xfrm>
          <a:prstGeom prst="rect">
            <a:avLst/>
          </a:prstGeom>
          <a:noFill/>
        </p:spPr>
      </p:pic>
      <p:pic>
        <p:nvPicPr>
          <p:cNvPr id="9" name="Picture 4" descr="http://vitebskschool11.by/VirtCab/Design/Solnce_Main3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188640"/>
            <a:ext cx="1080119" cy="102643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45000"/>
              </a:srgbClr>
            </a:outerShdw>
          </a:effectLst>
          <a:scene3d>
            <a:camera prst="perspectiveRight"/>
            <a:lightRig rig="balanced" dir="t"/>
          </a:scene3d>
          <a:sp3d>
            <a:bevelT prst="angle"/>
          </a:sp3d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788024" y="4549676"/>
            <a:ext cx="417646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Зона  оборудована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магнитной  доской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разрезной  азбукой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учебными  досками  для  письма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указкой  превращающейся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 «волшебную  палочку»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схемами  для  анализа  слов и  предложений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картами  «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Звукограда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картами «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Буквограда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 и пр.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1800" b="1" i="1" dirty="0" smtClean="0">
                <a:solidFill>
                  <a:srgbClr val="002060"/>
                </a:solidFill>
                <a:effectLst/>
              </a:rPr>
              <a:t>Зона  формирования  фонематического</a:t>
            </a:r>
            <a:r>
              <a:rPr lang="ru-RU" sz="1800" i="1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1800" i="1" dirty="0" smtClean="0">
                <a:solidFill>
                  <a:srgbClr val="002060"/>
                </a:solidFill>
                <a:effectLst/>
              </a:rPr>
            </a:br>
            <a:r>
              <a:rPr lang="ru-RU" sz="1800" b="1" i="1" dirty="0" smtClean="0">
                <a:solidFill>
                  <a:srgbClr val="002060"/>
                </a:solidFill>
                <a:effectLst/>
              </a:rPr>
              <a:t>           слуха  и  восприятия</a:t>
            </a: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endParaRPr lang="ru-RU" sz="18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3284984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i="1" dirty="0" smtClean="0">
                <a:solidFill>
                  <a:srgbClr val="0070C0"/>
                </a:solidFill>
                <a:effectLst/>
              </a:rPr>
              <a:t>Используются  дидактические  пособия</a:t>
            </a:r>
          </a:p>
          <a:p>
            <a:pPr>
              <a:buNone/>
            </a:pPr>
            <a:r>
              <a:rPr lang="ru-RU" sz="1400" i="1" dirty="0" smtClean="0">
                <a:solidFill>
                  <a:srgbClr val="0070C0"/>
                </a:solidFill>
                <a:effectLst/>
              </a:rPr>
              <a:t>способные  облегчить  понимание</a:t>
            </a:r>
          </a:p>
          <a:p>
            <a:pPr>
              <a:buNone/>
            </a:pPr>
            <a:r>
              <a:rPr lang="ru-RU" sz="1400" i="1" dirty="0" smtClean="0">
                <a:solidFill>
                  <a:srgbClr val="0070C0"/>
                </a:solidFill>
                <a:effectLst/>
              </a:rPr>
              <a:t>детьми  нового  материала:</a:t>
            </a:r>
          </a:p>
          <a:p>
            <a:r>
              <a:rPr lang="ru-RU" sz="1400" i="1" dirty="0" smtClean="0">
                <a:solidFill>
                  <a:srgbClr val="0070C0"/>
                </a:solidFill>
                <a:effectLst/>
              </a:rPr>
              <a:t>сигнальные  фонарики- «семафоры»</a:t>
            </a:r>
          </a:p>
          <a:p>
            <a:pPr>
              <a:buNone/>
            </a:pPr>
            <a:r>
              <a:rPr lang="ru-RU" sz="1400" i="1" dirty="0" smtClean="0">
                <a:solidFill>
                  <a:srgbClr val="0070C0"/>
                </a:solidFill>
                <a:effectLst/>
              </a:rPr>
              <a:t>(на  дифференциацию  твёрдых  и  мягких</a:t>
            </a:r>
          </a:p>
          <a:p>
            <a:pPr>
              <a:buNone/>
            </a:pPr>
            <a:r>
              <a:rPr lang="ru-RU" sz="1400" i="1" dirty="0" smtClean="0">
                <a:solidFill>
                  <a:srgbClr val="0070C0"/>
                </a:solidFill>
                <a:effectLst/>
              </a:rPr>
              <a:t>согласных)</a:t>
            </a:r>
          </a:p>
          <a:p>
            <a:r>
              <a:rPr lang="ru-RU" sz="1400" i="1" dirty="0" smtClean="0">
                <a:solidFill>
                  <a:srgbClr val="0070C0"/>
                </a:solidFill>
                <a:effectLst/>
              </a:rPr>
              <a:t>символы  звуков</a:t>
            </a:r>
          </a:p>
          <a:p>
            <a:r>
              <a:rPr lang="ru-RU" sz="1400" i="1" dirty="0" smtClean="0">
                <a:solidFill>
                  <a:srgbClr val="0070C0"/>
                </a:solidFill>
                <a:effectLst/>
              </a:rPr>
              <a:t>звучащие  кубики (на  различение громких  и</a:t>
            </a:r>
          </a:p>
          <a:p>
            <a:pPr>
              <a:buNone/>
            </a:pPr>
            <a:r>
              <a:rPr lang="ru-RU" sz="1400" i="1" dirty="0" smtClean="0">
                <a:solidFill>
                  <a:srgbClr val="0070C0"/>
                </a:solidFill>
                <a:effectLst/>
              </a:rPr>
              <a:t>тихих  звуков)</a:t>
            </a:r>
          </a:p>
          <a:p>
            <a:r>
              <a:rPr lang="ru-RU" sz="1400" i="1" dirty="0" smtClean="0">
                <a:solidFill>
                  <a:srgbClr val="0070C0"/>
                </a:solidFill>
                <a:effectLst/>
              </a:rPr>
              <a:t>звуковые  странички (на дифференциацию</a:t>
            </a:r>
          </a:p>
          <a:p>
            <a:pPr>
              <a:buNone/>
            </a:pPr>
            <a:r>
              <a:rPr lang="ru-RU" sz="1400" i="1" dirty="0" smtClean="0">
                <a:solidFill>
                  <a:srgbClr val="0070C0"/>
                </a:solidFill>
                <a:effectLst/>
              </a:rPr>
              <a:t>глухих  и  звонких  звуков)</a:t>
            </a:r>
          </a:p>
          <a:p>
            <a:r>
              <a:rPr lang="ru-RU" sz="1400" i="1" dirty="0" smtClean="0">
                <a:solidFill>
                  <a:srgbClr val="0070C0"/>
                </a:solidFill>
                <a:effectLst/>
              </a:rPr>
              <a:t>колокольчики  имеющие  различную тональность</a:t>
            </a:r>
          </a:p>
          <a:p>
            <a:r>
              <a:rPr lang="ru-RU" sz="1400" i="1" dirty="0" smtClean="0">
                <a:solidFill>
                  <a:srgbClr val="0070C0"/>
                </a:solidFill>
                <a:effectLst/>
              </a:rPr>
              <a:t>звучащие  предметы  и пр.</a:t>
            </a:r>
          </a:p>
          <a:p>
            <a:endParaRPr lang="ru-RU" sz="1400" dirty="0"/>
          </a:p>
        </p:txBody>
      </p:sp>
      <p:pic>
        <p:nvPicPr>
          <p:cNvPr id="6148" name="Picture 4" descr="E:\DCIM\100CASIO\CIMG30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196752"/>
            <a:ext cx="3240360" cy="2430269"/>
          </a:xfrm>
          <a:prstGeom prst="rect">
            <a:avLst/>
          </a:prstGeom>
          <a:noFill/>
        </p:spPr>
      </p:pic>
      <p:pic>
        <p:nvPicPr>
          <p:cNvPr id="8" name="Picture 1" descr="E:\DCIM\100CASIO\CIMG34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789040"/>
            <a:ext cx="3360373" cy="2520280"/>
          </a:xfrm>
          <a:prstGeom prst="rect">
            <a:avLst/>
          </a:prstGeom>
          <a:noFill/>
        </p:spPr>
      </p:pic>
      <p:pic>
        <p:nvPicPr>
          <p:cNvPr id="9" name="Picture 2" descr="E:\DCIM\100CASIO\CIMG286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836712"/>
            <a:ext cx="3530715" cy="2160240"/>
          </a:xfrm>
          <a:prstGeom prst="rect">
            <a:avLst/>
          </a:prstGeom>
          <a:noFill/>
        </p:spPr>
      </p:pic>
      <p:pic>
        <p:nvPicPr>
          <p:cNvPr id="10" name="Picture 4" descr="http://vitebskschool11.by/VirtCab/Design/Solnce_Main3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188640"/>
            <a:ext cx="1080119" cy="102643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45000"/>
              </a:srgbClr>
            </a:outerShdw>
          </a:effectLst>
          <a:scene3d>
            <a:camera prst="perspectiveRight"/>
            <a:lightRig rig="balanced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284</TotalTime>
  <Words>902</Words>
  <Application>Microsoft Office PowerPoint</Application>
  <PresentationFormat>Экран (4:3)</PresentationFormat>
  <Paragraphs>219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  ПРЕЗЕНТАЦИЯ Коррекционно – развивающая  среда логопедической  зоны  </vt:lpstr>
      <vt:lpstr>                Назначение  логопедической  зоны                                          на   логопункте  - Создание условий  для коррекционного  обучения  детей  с  речевыми  нарушениями - Обследование  детей (выяснение  этиологии  механизмов и симптоматики речевых нарушений - Коррекционная  работа  по  устранению дефектов звукопроизношения - Преодоление  нарушений  слоговой  структуры  слова - Формирование  лексико – грамматического  строя  речи - Развитие  навыков  звукового  анализа  и  синтеза - Развитие  фонематического  слуха  и  фонематического  восприятия - Формирование  связной  речи - Консультативно – методическая  деятельность  для  педагогов  МБДОУ  и  родителей </vt:lpstr>
      <vt:lpstr>Слайд 3</vt:lpstr>
      <vt:lpstr>Материал  для  обследования</vt:lpstr>
      <vt:lpstr>Демонстрационный  материал</vt:lpstr>
      <vt:lpstr>Слайд 6</vt:lpstr>
      <vt:lpstr>Зона  «Ловкие  пальчики»</vt:lpstr>
      <vt:lpstr>Образовательная  зона                        по  подготовке  к  освоению  грамоты</vt:lpstr>
      <vt:lpstr>Зона  формирования  фонематического            слуха  и  восприятия </vt:lpstr>
      <vt:lpstr>Зона  формирования                                      дыхательных  функций  у  детей</vt:lpstr>
      <vt:lpstr>Зона  оздоровительно – развивающей                                                      игровой  терапии</vt:lpstr>
      <vt:lpstr> Использование  компьютерных                 технологий   (зона  ИКТ) </vt:lpstr>
      <vt:lpstr>Советы  логопеда     (зона  для  педагогов  и  родителей)    </vt:lpstr>
      <vt:lpstr>Зона  по  развитию  связной речи</vt:lpstr>
      <vt:lpstr>Рабочая  зона  учителя – логопеда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Genrix</dc:creator>
  <cp:lastModifiedBy>Genrix</cp:lastModifiedBy>
  <cp:revision>38</cp:revision>
  <dcterms:created xsi:type="dcterms:W3CDTF">2014-01-09T12:31:57Z</dcterms:created>
  <dcterms:modified xsi:type="dcterms:W3CDTF">2014-11-04T13:09:25Z</dcterms:modified>
</cp:coreProperties>
</file>