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68" r:id="rId6"/>
    <p:sldId id="269" r:id="rId7"/>
    <p:sldId id="262" r:id="rId8"/>
    <p:sldId id="259" r:id="rId9"/>
    <p:sldId id="263" r:id="rId10"/>
    <p:sldId id="264" r:id="rId11"/>
    <p:sldId id="260" r:id="rId12"/>
    <p:sldId id="261" r:id="rId13"/>
    <p:sldId id="26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microsoft.com/office/2007/relationships/hdphoto" Target="../media/hdphoto1.wdp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b="1" dirty="0" smtClean="0"/>
              <a:t>Советская Россия в годы гражданской войны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9 </a:t>
            </a:r>
            <a:r>
              <a:rPr lang="ru-RU" dirty="0" smtClean="0"/>
              <a:t>класс</a:t>
            </a:r>
          </a:p>
          <a:p>
            <a:r>
              <a:rPr lang="ru-RU" dirty="0" smtClean="0"/>
              <a:t>Автор </a:t>
            </a:r>
            <a:r>
              <a:rPr lang="ru-RU" dirty="0" err="1" smtClean="0"/>
              <a:t>Мингазова</a:t>
            </a:r>
            <a:r>
              <a:rPr lang="ru-RU" dirty="0" smtClean="0"/>
              <a:t> </a:t>
            </a:r>
            <a:r>
              <a:rPr lang="ru-RU" dirty="0" err="1" smtClean="0"/>
              <a:t>Резида</a:t>
            </a:r>
            <a:r>
              <a:rPr lang="ru-RU" dirty="0" smtClean="0"/>
              <a:t> </a:t>
            </a:r>
            <a:r>
              <a:rPr lang="ru-RU" dirty="0" err="1" smtClean="0"/>
              <a:t>Амировна</a:t>
            </a:r>
            <a:endParaRPr lang="ru-RU" dirty="0" smtClean="0"/>
          </a:p>
          <a:p>
            <a:r>
              <a:rPr lang="ru-RU" dirty="0" smtClean="0"/>
              <a:t>МОУ «</a:t>
            </a:r>
            <a:r>
              <a:rPr lang="ru-RU" dirty="0" err="1" smtClean="0"/>
              <a:t>Звениговская</a:t>
            </a:r>
            <a:r>
              <a:rPr lang="ru-RU" dirty="0" smtClean="0"/>
              <a:t> СОШ №1»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0394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/>
          <a:lstStyle/>
          <a:p>
            <a:r>
              <a:rPr lang="ru-RU" dirty="0" smtClean="0"/>
              <a:t>2. Красный террор.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1600200"/>
            <a:ext cx="5050904" cy="3412976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Из выступления Я. М. Юровского перед старыми большевиками в Свердловске в 1934 году</a:t>
            </a:r>
          </a:p>
          <a:p>
            <a:r>
              <a:rPr lang="ru-RU" dirty="0"/>
              <a:t>Молодое поколение нас может не понять. Могут упрекнуть, что мы убили девочек, убили наследника-мальчика. Но к сегодняшнему дню девочки-мальчики выросли бы… в кого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5122" name="Picture 2" descr="https://upload.wikimedia.org/wikipedia/commons/thumb/7/7f/Yakov_Mikhailovich_Yurovsky_1918.jpg/143px-Yakov_Mikhailovich_Yurovsky_19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22" y="1340768"/>
            <a:ext cx="1934599" cy="201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581" y="3356540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Комендант Дома Ипатьева Я. М. </a:t>
            </a:r>
            <a:r>
              <a:rPr lang="ru-RU" dirty="0" smtClean="0"/>
              <a:t>Юровский</a:t>
            </a:r>
            <a:r>
              <a:rPr lang="ru-RU" dirty="0"/>
              <a:t> </a:t>
            </a:r>
            <a:r>
              <a:rPr lang="ru-RU" dirty="0" smtClean="0"/>
              <a:t>(1918 </a:t>
            </a:r>
            <a:r>
              <a:rPr lang="ru-RU" dirty="0"/>
              <a:t>год)</a:t>
            </a:r>
          </a:p>
        </p:txBody>
      </p:sp>
      <p:pic>
        <p:nvPicPr>
          <p:cNvPr id="5124" name="Picture 4" descr="https://upload.wikimedia.org/wikipedia/commons/thumb/f/f1/Yekaterinburg_cathedral_on_the_blood_2007.jpg/165px-Yekaterinburg_cathedral_on_the_blood_2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48" y="4221088"/>
            <a:ext cx="1571625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95736" y="565767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Храм-на-Крови в честь Всех Святых, в Земле Российской </a:t>
            </a:r>
            <a:r>
              <a:rPr lang="ru-RU" dirty="0" smtClean="0"/>
              <a:t>просиявших</a:t>
            </a:r>
            <a:r>
              <a:rPr lang="ru-RU" dirty="0"/>
              <a:t>,</a:t>
            </a:r>
            <a:r>
              <a:rPr lang="ru-RU" dirty="0" smtClean="0"/>
              <a:t> </a:t>
            </a:r>
            <a:r>
              <a:rPr lang="ru-RU" dirty="0"/>
              <a:t>на месте </a:t>
            </a:r>
            <a:r>
              <a:rPr lang="ru-RU" dirty="0" err="1"/>
              <a:t>Ипатьевского</a:t>
            </a:r>
            <a:r>
              <a:rPr lang="ru-RU" dirty="0"/>
              <a:t> дома в Екатеринбурге</a:t>
            </a:r>
          </a:p>
        </p:txBody>
      </p:sp>
    </p:spTree>
    <p:extLst>
      <p:ext uri="{BB962C8B-B14F-4D97-AF65-F5344CB8AC3E}">
        <p14:creationId xmlns:p14="http://schemas.microsoft.com/office/powerpoint/2010/main" val="1961763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3.Особенности тактики правительства Советской Армии.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Роспуск комбедов и  введение продразверстки 1919г </a:t>
            </a:r>
          </a:p>
          <a:p>
            <a:r>
              <a:rPr lang="ru-RU" dirty="0" smtClean="0"/>
              <a:t>2. Заключение временных союзов (</a:t>
            </a:r>
            <a:r>
              <a:rPr lang="ru-RU" dirty="0" err="1" smtClean="0"/>
              <a:t>Н.И.Махно</a:t>
            </a:r>
            <a:r>
              <a:rPr lang="ru-RU" dirty="0" smtClean="0"/>
              <a:t>)</a:t>
            </a:r>
          </a:p>
          <a:p>
            <a:r>
              <a:rPr lang="ru-RU" dirty="0" smtClean="0"/>
              <a:t>3. Политика привлечение царских офицеров и буржуазных специалистов (1918г)</a:t>
            </a:r>
          </a:p>
          <a:p>
            <a:r>
              <a:rPr lang="ru-RU" dirty="0" smtClean="0"/>
              <a:t>4.Введение института комиссаров – уполномоченных большевистской партии, без санкции которых командиры не принимались к исполнению.</a:t>
            </a:r>
          </a:p>
          <a:p>
            <a:r>
              <a:rPr lang="ru-RU" dirty="0" smtClean="0"/>
              <a:t>5.Выдвинулись блестящие полководцы,  красные командиры:</a:t>
            </a:r>
            <a:r>
              <a:rPr lang="ru-RU" dirty="0"/>
              <a:t> </a:t>
            </a:r>
            <a:r>
              <a:rPr lang="ru-RU" dirty="0" err="1" smtClean="0"/>
              <a:t>М.В.Фрунзе</a:t>
            </a:r>
            <a:r>
              <a:rPr lang="ru-RU" dirty="0" smtClean="0"/>
              <a:t>, </a:t>
            </a:r>
            <a:r>
              <a:rPr lang="ru-RU" dirty="0" err="1" smtClean="0"/>
              <a:t>В.К.Блюхер</a:t>
            </a:r>
            <a:r>
              <a:rPr lang="ru-RU" dirty="0" smtClean="0"/>
              <a:t>, </a:t>
            </a:r>
            <a:r>
              <a:rPr lang="ru-RU" dirty="0" err="1" smtClean="0"/>
              <a:t>М.Н.Тухачевский</a:t>
            </a:r>
            <a:r>
              <a:rPr lang="ru-RU" dirty="0" smtClean="0"/>
              <a:t>, </a:t>
            </a:r>
            <a:r>
              <a:rPr lang="ru-RU" dirty="0" err="1" smtClean="0"/>
              <a:t>В.И.Чапаев</a:t>
            </a:r>
            <a:r>
              <a:rPr lang="ru-RU" dirty="0" smtClean="0"/>
              <a:t>, </a:t>
            </a:r>
            <a:r>
              <a:rPr lang="ru-RU" dirty="0" err="1" smtClean="0"/>
              <a:t>С.М.Буденный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818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4. Советская Россия, Коминтерн и новые национальные государства.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484784"/>
            <a:ext cx="6372200" cy="4992216"/>
          </a:xfrm>
        </p:spPr>
        <p:txBody>
          <a:bodyPr>
            <a:noAutofit/>
          </a:bodyPr>
          <a:lstStyle/>
          <a:p>
            <a:r>
              <a:rPr lang="ru-RU" sz="2000" b="1" dirty="0"/>
              <a:t>Коммунистический интернационал (Коминтерн, 3-й Интернационал)</a:t>
            </a:r>
            <a:r>
              <a:rPr lang="ru-RU" sz="2000" dirty="0"/>
              <a:t> — международная организация, объединявшая коммунистические партии различных стран в 1919—1943 годах.</a:t>
            </a:r>
          </a:p>
          <a:p>
            <a:r>
              <a:rPr lang="ru-RU" sz="2000" dirty="0"/>
              <a:t>Основана 4 марта 1919 года по инициативе </a:t>
            </a:r>
            <a:r>
              <a:rPr lang="ru-RU" sz="2000" dirty="0" smtClean="0"/>
              <a:t>РКП(б</a:t>
            </a:r>
            <a:r>
              <a:rPr lang="ru-RU" sz="2000" dirty="0"/>
              <a:t> и </a:t>
            </a:r>
            <a:r>
              <a:rPr lang="ru-RU" sz="2000" dirty="0" smtClean="0"/>
              <a:t>её руководителя</a:t>
            </a:r>
            <a:r>
              <a:rPr lang="ru-RU" sz="2000" dirty="0"/>
              <a:t> В. И. Ленина для развития и распространения идей революционного интернационального социализма, в противовес реформистскому социализму Второго интернационала, окончательный разрыв с которым был вызван различием позиций относительно Первой мировой войны и Октябрьской революции в России.</a:t>
            </a:r>
          </a:p>
          <a:p>
            <a:endParaRPr lang="ru-RU" sz="2000" dirty="0"/>
          </a:p>
        </p:txBody>
      </p:sp>
      <p:pic>
        <p:nvPicPr>
          <p:cNvPr id="2052" name="Picture 4" descr="Communist-International-1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2664296" cy="3663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data10.gallery.ru/albums/gallery/156685-8d3b6-25495688-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894900"/>
            <a:ext cx="137067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022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4. Советская Россия, Коминтерн и новые национальные государства.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2348880"/>
            <a:ext cx="4978896" cy="2692896"/>
          </a:xfrm>
        </p:spPr>
        <p:txBody>
          <a:bodyPr>
            <a:normAutofit/>
          </a:bodyPr>
          <a:lstStyle/>
          <a:p>
            <a:r>
              <a:rPr lang="ru-RU" dirty="0" smtClean="0"/>
              <a:t>Февраль 1920 г мирные договоры с Эстонией, Литвой, Латвией, Финляндией – Россия признала их независимость;</a:t>
            </a:r>
          </a:p>
          <a:p>
            <a:endParaRPr lang="ru-RU" dirty="0" smtClean="0"/>
          </a:p>
          <a:p>
            <a:r>
              <a:rPr lang="ru-RU" dirty="0" smtClean="0"/>
              <a:t>1920 война с Польшей</a:t>
            </a:r>
            <a:endParaRPr lang="ru-RU" dirty="0"/>
          </a:p>
        </p:txBody>
      </p:sp>
      <p:pic>
        <p:nvPicPr>
          <p:cNvPr id="6146" name="Picture 2" descr="https://upload.wikimedia.org/wikipedia/commons/thumb/8/85/%D0%AF%D1%81%D0%BD%D0%BE%D0%B2%D0%B5%D0%BB%D1%8C%D0%BC%D0%BE%D0%B6%D0%BD%D0%B0%D1%8F_%D0%9F%D0%BE%D0%BB%D1%8C%D1%88%D0%B0_%D0%BF%D0%BB%D0%B0%D0%BA%D0%B0%D1%82_%D0%A0%D0%A1%D0%A4%D0%A1%D0%A0_1920.jpg/220px-%D0%AF%D1%81%D0%BD%D0%BE%D0%B2%D0%B5%D0%BB%D1%8C%D0%BC%D0%BE%D0%B6%D0%BD%D0%B0%D1%8F_%D0%9F%D0%BE%D0%BB%D1%8C%D1%88%D0%B0_%D0%BF%D0%BB%D0%B0%D0%BA%D0%B0%D1%82_%D0%A0%D0%A1%D0%A4%D0%A1%D0%A0_1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2448272" cy="331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485" y="5243066"/>
            <a:ext cx="32583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Плакат </a:t>
            </a:r>
            <a:r>
              <a:rPr lang="ru-RU" dirty="0" smtClean="0"/>
              <a:t>РСФСР</a:t>
            </a:r>
          </a:p>
          <a:p>
            <a:r>
              <a:rPr lang="ru-RU" dirty="0" smtClean="0"/>
              <a:t>«</a:t>
            </a:r>
            <a:r>
              <a:rPr lang="ru-RU" dirty="0"/>
              <a:t>Ясновельможная Польша</a:t>
            </a:r>
            <a:r>
              <a:rPr lang="ru-RU" dirty="0" smtClean="0"/>
              <a:t>»,</a:t>
            </a:r>
          </a:p>
          <a:p>
            <a:r>
              <a:rPr lang="ru-RU" dirty="0"/>
              <a:t> 1920</a:t>
            </a:r>
          </a:p>
        </p:txBody>
      </p:sp>
    </p:spTree>
    <p:extLst>
      <p:ext uri="{BB962C8B-B14F-4D97-AF65-F5344CB8AC3E}">
        <p14:creationId xmlns:p14="http://schemas.microsoft.com/office/powerpoint/2010/main" val="2775314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Плакаты гражданской войны</a:t>
            </a:r>
            <a:endParaRPr lang="ru-RU" dirty="0"/>
          </a:p>
        </p:txBody>
      </p:sp>
      <p:pic>
        <p:nvPicPr>
          <p:cNvPr id="7170" name="Picture 2" descr="http://data10.gallery.ru/albums/gallery/156685-1d06d-25495732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90652"/>
            <a:ext cx="3292061" cy="2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rulez-t.info/uploads/posts/2011-01/1296483727_plakat_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74269"/>
            <a:ext cx="3162329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go2.imgsmail.ru/imgpreview?key=174e55d52eafd658&amp;mb=imgdb_preview_19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62183"/>
            <a:ext cx="1571625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copypast.ru/foto8/2740/plakaty_vremen_grajdanskoj_vojny_v_rossii_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097843"/>
            <a:ext cx="4297660" cy="2750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598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1.Политика военного коммунизма</a:t>
            </a:r>
          </a:p>
          <a:p>
            <a:r>
              <a:rPr lang="ru-RU" dirty="0" smtClean="0"/>
              <a:t>2.Красный террор.</a:t>
            </a:r>
          </a:p>
          <a:p>
            <a:r>
              <a:rPr lang="ru-RU" dirty="0" smtClean="0"/>
              <a:t>3.Особенности тактики правительства Советской Армии.</a:t>
            </a:r>
          </a:p>
          <a:p>
            <a:r>
              <a:rPr lang="ru-RU" dirty="0" smtClean="0"/>
              <a:t>4. Советская Россия, Коминтерн и новые национальные государства.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7056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1.Политика </a:t>
            </a:r>
            <a:r>
              <a:rPr lang="ru-RU" dirty="0" smtClean="0"/>
              <a:t>военного коммунизма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876800"/>
          </a:xfrm>
        </p:spPr>
        <p:txBody>
          <a:bodyPr/>
          <a:lstStyle/>
          <a:p>
            <a:r>
              <a:rPr lang="ru-RU" b="1" dirty="0" smtClean="0"/>
              <a:t>Причины  введения политики военного коммунизма:</a:t>
            </a:r>
          </a:p>
          <a:p>
            <a:r>
              <a:rPr lang="ru-RU" dirty="0" smtClean="0"/>
              <a:t>1. Советская Россия оказалась  в кольце фронтов и отрезанной от основных хлебных и топливно – сырьевых районов;</a:t>
            </a:r>
          </a:p>
          <a:p>
            <a:r>
              <a:rPr lang="ru-RU" dirty="0" smtClean="0"/>
              <a:t>2. У большевиков стремительно снизились шансы на победу;</a:t>
            </a:r>
          </a:p>
          <a:p>
            <a:r>
              <a:rPr lang="ru-RU" dirty="0"/>
              <a:t>3</a:t>
            </a:r>
            <a:r>
              <a:rPr lang="ru-RU" dirty="0" smtClean="0"/>
              <a:t>. Закрывались предприятия, в стране разразился голод, разруха;</a:t>
            </a:r>
          </a:p>
          <a:p>
            <a:r>
              <a:rPr lang="ru-RU" dirty="0"/>
              <a:t>4</a:t>
            </a:r>
            <a:r>
              <a:rPr lang="ru-RU" dirty="0" smtClean="0"/>
              <a:t>.Необходимость бесперебойного снабжения Красной Армии боеприпасами и продовольствием.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6706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1.</a:t>
            </a:r>
            <a:r>
              <a:rPr lang="ru-RU" b="1" dirty="0"/>
              <a:t> </a:t>
            </a:r>
            <a:r>
              <a:rPr lang="ru-RU" b="1" dirty="0" smtClean="0"/>
              <a:t>Политика </a:t>
            </a:r>
            <a:r>
              <a:rPr lang="ru-RU" b="1" dirty="0"/>
              <a:t>военного коммунизма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9036496" cy="56886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err="1"/>
              <a:t>Вое́нный</a:t>
            </a:r>
            <a:r>
              <a:rPr lang="ru-RU" b="1" dirty="0"/>
              <a:t> </a:t>
            </a:r>
            <a:r>
              <a:rPr lang="ru-RU" b="1" dirty="0" err="1"/>
              <a:t>коммуни́зм</a:t>
            </a:r>
            <a:r>
              <a:rPr lang="ru-RU" dirty="0"/>
              <a:t> — название внутренней политики Советского государства, проводившейся в 1918 — 1921 гг. в условиях Гражданской войны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Основные  мероприятия:</a:t>
            </a:r>
          </a:p>
          <a:p>
            <a:pPr marL="0" indent="0">
              <a:buNone/>
            </a:pPr>
            <a:r>
              <a:rPr lang="ru-RU" dirty="0" smtClean="0"/>
              <a:t>1.Крайняя</a:t>
            </a:r>
            <a:r>
              <a:rPr lang="ru-RU" dirty="0"/>
              <a:t> централизация управления </a:t>
            </a:r>
            <a:r>
              <a:rPr lang="ru-RU" dirty="0" smtClean="0"/>
              <a:t>экономикой (ВСНХ)</a:t>
            </a:r>
          </a:p>
          <a:p>
            <a:pPr marL="0" indent="0">
              <a:buNone/>
            </a:pPr>
            <a:r>
              <a:rPr lang="ru-RU" dirty="0" smtClean="0"/>
              <a:t>2.Национализация</a:t>
            </a:r>
            <a:r>
              <a:rPr lang="ru-RU" dirty="0"/>
              <a:t> крупной, средней и даже мелкой промышленности (частично</a:t>
            </a:r>
            <a:r>
              <a:rPr lang="ru-RU" dirty="0" smtClean="0"/>
              <a:t>),</a:t>
            </a:r>
          </a:p>
          <a:p>
            <a:pPr marL="0" indent="0">
              <a:buNone/>
            </a:pPr>
            <a:r>
              <a:rPr lang="ru-RU" dirty="0" smtClean="0"/>
              <a:t>3.</a:t>
            </a:r>
            <a:r>
              <a:rPr lang="ru-RU" dirty="0"/>
              <a:t> </a:t>
            </a:r>
            <a:r>
              <a:rPr lang="ru-RU" dirty="0" smtClean="0"/>
              <a:t>Государственная </a:t>
            </a:r>
            <a:r>
              <a:rPr lang="ru-RU" dirty="0"/>
              <a:t>монополия на многие продукты сельского хозяйства, продразвёрстка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 4.Запрет</a:t>
            </a:r>
            <a:r>
              <a:rPr lang="ru-RU" dirty="0"/>
              <a:t> частной торговли,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5.Свёртывание</a:t>
            </a:r>
            <a:r>
              <a:rPr lang="ru-RU" dirty="0"/>
              <a:t> товарно-денежных отношений, </a:t>
            </a:r>
            <a:r>
              <a:rPr lang="ru-RU" dirty="0" smtClean="0"/>
              <a:t>отмена платы за жилье, за коммунальные услуги, за транспорт;</a:t>
            </a:r>
          </a:p>
          <a:p>
            <a:pPr marL="0" indent="0">
              <a:buNone/>
            </a:pPr>
            <a:r>
              <a:rPr lang="ru-RU" dirty="0" smtClean="0"/>
              <a:t>6.Уравнительство </a:t>
            </a:r>
            <a:r>
              <a:rPr lang="ru-RU" dirty="0"/>
              <a:t>в распределении материальных благ</a:t>
            </a:r>
            <a:r>
              <a:rPr lang="ru-RU" dirty="0" smtClean="0"/>
              <a:t>, талоны и продуктовые пайки</a:t>
            </a:r>
          </a:p>
          <a:p>
            <a:pPr marL="0" indent="0">
              <a:buNone/>
            </a:pPr>
            <a:r>
              <a:rPr lang="ru-RU" dirty="0" smtClean="0"/>
              <a:t>7.</a:t>
            </a:r>
            <a:r>
              <a:rPr lang="ru-RU" dirty="0"/>
              <a:t> </a:t>
            </a:r>
            <a:r>
              <a:rPr lang="ru-RU" dirty="0" smtClean="0"/>
              <a:t>Введение всеобщей трудовой и воинской  повинности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13453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Словарь: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55976" y="1556792"/>
            <a:ext cx="4788024" cy="48768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3600" b="1" dirty="0" smtClean="0"/>
              <a:t>Продразверстка –</a:t>
            </a:r>
            <a:r>
              <a:rPr lang="ru-RU" sz="3600" dirty="0" smtClean="0"/>
              <a:t> обязательная сдача крестьянами государству по твердым ценам всех излишков хлеба и других продуктов.</a:t>
            </a:r>
          </a:p>
        </p:txBody>
      </p:sp>
      <p:pic>
        <p:nvPicPr>
          <p:cNvPr id="5" name="Picture 3" descr="http://pioss.ru/uploads/images/a/d/9/9/3/66519745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1988840"/>
            <a:ext cx="2080231" cy="1656184"/>
          </a:xfrm>
          <a:prstGeom prst="rect">
            <a:avLst/>
          </a:prstGeom>
          <a:ln w="38100" cap="sq">
            <a:solidFill>
              <a:srgbClr val="6633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1" descr="Rr54a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4005064"/>
            <a:ext cx="2237995" cy="1678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22" y="59346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«Братья крестьяне, взываем о помощи…» листовка большевиков, распространяемая по деревням</a:t>
            </a:r>
          </a:p>
        </p:txBody>
      </p:sp>
    </p:spTree>
    <p:extLst>
      <p:ext uri="{BB962C8B-B14F-4D97-AF65-F5344CB8AC3E}">
        <p14:creationId xmlns:p14="http://schemas.microsoft.com/office/powerpoint/2010/main" val="2739020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prodrazverstka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47749"/>
            <a:ext cx="3299323" cy="2423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Рисунок 2" descr="0f5ab7d87f9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77072"/>
            <a:ext cx="3684861" cy="2662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Рисунок 3" descr="раскулачивание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1700808"/>
            <a:ext cx="2500312" cy="217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Рисунок 5" descr="razv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31" y="4149080"/>
            <a:ext cx="1998444" cy="259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54" y="424370"/>
            <a:ext cx="8229600" cy="70037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Продразверстка в действии</a:t>
            </a:r>
          </a:p>
        </p:txBody>
      </p:sp>
    </p:spTree>
    <p:extLst>
      <p:ext uri="{BB962C8B-B14F-4D97-AF65-F5344CB8AC3E}">
        <p14:creationId xmlns:p14="http://schemas.microsoft.com/office/powerpoint/2010/main" val="3088612105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473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1.Политика </a:t>
            </a:r>
            <a:r>
              <a:rPr lang="ru-RU" b="1" dirty="0">
                <a:solidFill>
                  <a:srgbClr val="C00000"/>
                </a:solidFill>
              </a:rPr>
              <a:t>военного коммунизма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www.sovr.ru/media/expo/pics/12/image_84.thumbnai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17287"/>
            <a:ext cx="2664296" cy="2316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3853782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Черный рынок 1918 -1920гг</a:t>
            </a:r>
            <a:endParaRPr lang="ru-RU" dirty="0"/>
          </a:p>
        </p:txBody>
      </p:sp>
      <p:pic>
        <p:nvPicPr>
          <p:cNvPr id="1028" name="Picture 4" descr="http://www.sovr.ru/media/expo/pics/12/image_85.thumbnail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985" y="1410566"/>
            <a:ext cx="2088232" cy="245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239217" y="364940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Мешочник 1918г</a:t>
            </a:r>
            <a:endParaRPr lang="ru-RU" dirty="0"/>
          </a:p>
        </p:txBody>
      </p:sp>
      <p:pic>
        <p:nvPicPr>
          <p:cNvPr id="1030" name="Picture 6" descr="http://go1.imgsmail.ru/imgpreview?key=d7b8c2c00449e80&amp;mb=imgdb_preview_180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318" y="4176947"/>
            <a:ext cx="1716427" cy="257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900igr.net/datai/istorija/1917-1920-gody/0019-022-Razdel-II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65288"/>
            <a:ext cx="3055755" cy="186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go2.imgsmail.ru/imgpreview?key=ac200ff1076630e&amp;mb=imgdb_preview_197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873" y="4235184"/>
            <a:ext cx="1800200" cy="246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116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332656"/>
            <a:ext cx="8229600" cy="9906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2.Красный </a:t>
            </a:r>
            <a:r>
              <a:rPr lang="ru-RU" dirty="0">
                <a:solidFill>
                  <a:srgbClr val="C00000"/>
                </a:solidFill>
              </a:rPr>
              <a:t>террор.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399276" cy="396044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err="1"/>
              <a:t>Кра́сный</a:t>
            </a:r>
            <a:r>
              <a:rPr lang="ru-RU" b="1" dirty="0"/>
              <a:t> </a:t>
            </a:r>
            <a:r>
              <a:rPr lang="ru-RU" b="1" dirty="0" err="1"/>
              <a:t>терро́р</a:t>
            </a:r>
            <a:r>
              <a:rPr lang="ru-RU" dirty="0"/>
              <a:t> — комплекс карательных мер, проводившихся большевиками в ходе Гражданской войны в России(1917—1923) против социальных групп, провозглашённых классовыми врагами, а также против лиц, </a:t>
            </a:r>
            <a:r>
              <a:rPr lang="ru-RU" dirty="0" err="1"/>
              <a:t>обвинявшихся</a:t>
            </a:r>
            <a:r>
              <a:rPr lang="ru-RU" dirty="0"/>
              <a:t> </a:t>
            </a:r>
            <a:r>
              <a:rPr lang="ru-RU" dirty="0" smtClean="0"/>
              <a:t>в контрреволюционной деятельности.</a:t>
            </a:r>
          </a:p>
          <a:p>
            <a:r>
              <a:rPr lang="ru-RU" dirty="0" smtClean="0"/>
              <a:t>Вводиться официально в сентябре  1918 года после покушения на </a:t>
            </a:r>
            <a:r>
              <a:rPr lang="ru-RU" dirty="0" err="1" smtClean="0"/>
              <a:t>В.И.Ленина</a:t>
            </a:r>
            <a:r>
              <a:rPr lang="ru-RU" dirty="0" smtClean="0"/>
              <a:t>.</a:t>
            </a:r>
          </a:p>
          <a:p>
            <a:r>
              <a:rPr lang="ru-RU" dirty="0"/>
              <a:t>По инициативе Троцкого были созданы концентрационные лагеря.</a:t>
            </a:r>
          </a:p>
          <a:p>
            <a:r>
              <a:rPr lang="ru-RU" dirty="0"/>
              <a:t>По оценкам некоторых историков от белого и красного террора погибло не менее  8 </a:t>
            </a:r>
            <a:r>
              <a:rPr lang="ru-RU" dirty="0" err="1"/>
              <a:t>млн.человек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3074" name="Picture 2" descr="https://upload.wikimedia.org/wikipedia/ru/thumb/b/bd/%D0%91%D0%BE%D0%BB%D1%8C%D1%88%D0%B5%D0%B2%D0%B8%D0%BA%D0%B82.jpg/350px-%D0%91%D0%BE%D0%BB%D1%8C%D1%88%D0%B5%D0%B2%D0%B8%D0%BA%D0%B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442" y="4899491"/>
            <a:ext cx="2331558" cy="1958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3808" y="6211669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Антибольшевистский плакат 1918 -1920 </a:t>
            </a:r>
            <a:r>
              <a:rPr lang="ru-RU" dirty="0" err="1" smtClean="0"/>
              <a:t>гг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0346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62137"/>
            <a:ext cx="8229600" cy="69059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2.Красный террор.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45794" y="1196752"/>
            <a:ext cx="5148064" cy="2660549"/>
          </a:xfrm>
        </p:spPr>
        <p:txBody>
          <a:bodyPr>
            <a:noAutofit/>
          </a:bodyPr>
          <a:lstStyle/>
          <a:p>
            <a:r>
              <a:rPr lang="ru-RU" sz="1800" b="1" dirty="0" err="1" smtClean="0"/>
              <a:t>Расстре́л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ца́рской</a:t>
            </a:r>
            <a:r>
              <a:rPr lang="ru-RU" sz="1800" b="1" dirty="0"/>
              <a:t> </a:t>
            </a:r>
            <a:r>
              <a:rPr lang="ru-RU" sz="1800" b="1" dirty="0" smtClean="0"/>
              <a:t>семьи́</a:t>
            </a:r>
            <a:r>
              <a:rPr lang="ru-RU" sz="1800" dirty="0"/>
              <a:t> 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(</a:t>
            </a:r>
            <a:r>
              <a:rPr lang="ru-RU" sz="1800" dirty="0"/>
              <a:t>бывшего </a:t>
            </a:r>
            <a:r>
              <a:rPr lang="ru-RU" sz="1800" dirty="0" smtClean="0"/>
              <a:t>российского</a:t>
            </a:r>
            <a:r>
              <a:rPr lang="ru-RU" sz="1800" dirty="0"/>
              <a:t> </a:t>
            </a:r>
            <a:r>
              <a:rPr lang="ru-RU" sz="1800" dirty="0" smtClean="0"/>
              <a:t>императора</a:t>
            </a:r>
            <a:r>
              <a:rPr lang="ru-RU" sz="1800" dirty="0"/>
              <a:t> Николая </a:t>
            </a:r>
            <a:r>
              <a:rPr lang="en-US" sz="1800" dirty="0" smtClean="0"/>
              <a:t>I</a:t>
            </a:r>
            <a:r>
              <a:rPr lang="ru-RU" sz="1800" dirty="0" smtClean="0"/>
              <a:t>I, </a:t>
            </a:r>
            <a:r>
              <a:rPr lang="ru-RU" sz="1800" dirty="0"/>
              <a:t>его семьи и прислуги) был осуществлён в полуподвальном помещении дома </a:t>
            </a:r>
            <a:r>
              <a:rPr lang="ru-RU" sz="1800" dirty="0" smtClean="0"/>
              <a:t>Ипатьева</a:t>
            </a:r>
            <a:r>
              <a:rPr lang="ru-RU" sz="1800" dirty="0"/>
              <a:t> </a:t>
            </a:r>
            <a:r>
              <a:rPr lang="ru-RU" sz="1800" dirty="0" smtClean="0"/>
              <a:t>в</a:t>
            </a:r>
            <a:r>
              <a:rPr lang="ru-RU" sz="1800" dirty="0"/>
              <a:t> </a:t>
            </a:r>
            <a:r>
              <a:rPr lang="ru-RU" sz="1800" dirty="0" smtClean="0"/>
              <a:t>Екатеринбурге</a:t>
            </a:r>
            <a:r>
              <a:rPr lang="ru-RU" sz="1800" dirty="0"/>
              <a:t> </a:t>
            </a:r>
            <a:r>
              <a:rPr lang="ru-RU" sz="1800" dirty="0" smtClean="0"/>
              <a:t>в </a:t>
            </a:r>
            <a:r>
              <a:rPr lang="ru-RU" sz="1800" dirty="0"/>
              <a:t>ночь с 16 на 17 июля 1918 </a:t>
            </a:r>
            <a:r>
              <a:rPr lang="ru-RU" sz="1800" dirty="0" smtClean="0"/>
              <a:t>года</a:t>
            </a:r>
            <a:r>
              <a:rPr lang="ru-RU" sz="1800" dirty="0"/>
              <a:t> </a:t>
            </a:r>
            <a:r>
              <a:rPr lang="ru-RU" sz="1800" dirty="0" smtClean="0"/>
              <a:t>во </a:t>
            </a:r>
            <a:r>
              <a:rPr lang="ru-RU" sz="1800" dirty="0"/>
              <a:t>исполнение постановления исполкома Уральского областного Совета рабочих, крестьянских и солдатских </a:t>
            </a:r>
            <a:r>
              <a:rPr lang="ru-RU" sz="1800" dirty="0" smtClean="0"/>
              <a:t>депутатов</a:t>
            </a:r>
            <a:r>
              <a:rPr lang="ru-RU" sz="1800" baseline="30000" dirty="0"/>
              <a:t> </a:t>
            </a:r>
            <a:r>
              <a:rPr lang="ru-RU" sz="1800" dirty="0" smtClean="0"/>
              <a:t> </a:t>
            </a:r>
            <a:r>
              <a:rPr lang="ru-RU" sz="1800" dirty="0" err="1" smtClean="0"/>
              <a:t>возглавлявшегося</a:t>
            </a:r>
            <a:r>
              <a:rPr lang="ru-RU" sz="1800" dirty="0" smtClean="0"/>
              <a:t> </a:t>
            </a:r>
            <a:r>
              <a:rPr lang="ru-RU" sz="1800" dirty="0"/>
              <a:t> </a:t>
            </a:r>
            <a:r>
              <a:rPr lang="ru-RU" sz="1800" dirty="0" smtClean="0"/>
              <a:t>большевиками</a:t>
            </a:r>
          </a:p>
        </p:txBody>
      </p:sp>
      <p:pic>
        <p:nvPicPr>
          <p:cNvPr id="4098" name="Picture 2" descr="http://kprf.ru/images/67453-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60749"/>
            <a:ext cx="2662206" cy="204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14" y="648509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Подвал </a:t>
            </a:r>
            <a:r>
              <a:rPr lang="ru-RU" dirty="0" err="1" smtClean="0"/>
              <a:t>Ипатьевского</a:t>
            </a:r>
            <a:r>
              <a:rPr lang="ru-RU" dirty="0" smtClean="0"/>
              <a:t> дома</a:t>
            </a:r>
            <a:endParaRPr lang="ru-RU" dirty="0"/>
          </a:p>
        </p:txBody>
      </p:sp>
      <p:pic>
        <p:nvPicPr>
          <p:cNvPr id="4100" name="Picture 4" descr="http://www.people.su/images/articles/img_item_13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15" y="1196752"/>
            <a:ext cx="3274807" cy="2723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upload.wikimedia.org/wikipedia/commons/thumb/8/8f/Ipat%27jev_Haus.jpg/245px-Ipat%27jev_Hau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44370"/>
            <a:ext cx="3789135" cy="236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52120" y="631133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Дом Ипатьева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86245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179</TotalTime>
  <Words>366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Ясность</vt:lpstr>
      <vt:lpstr>Советская Россия в годы гражданской войны</vt:lpstr>
      <vt:lpstr>План </vt:lpstr>
      <vt:lpstr>1.Политика военного коммунизма</vt:lpstr>
      <vt:lpstr>1. Политика военного коммунизма </vt:lpstr>
      <vt:lpstr>Словарь:</vt:lpstr>
      <vt:lpstr>Продразверстка в действии</vt:lpstr>
      <vt:lpstr>1.Политика военного коммунизма </vt:lpstr>
      <vt:lpstr>2.Красный террор.</vt:lpstr>
      <vt:lpstr>2.Красный террор.</vt:lpstr>
      <vt:lpstr>2. Красный террор. </vt:lpstr>
      <vt:lpstr>3.Особенности тактики правительства Советской Армии.</vt:lpstr>
      <vt:lpstr>4. Советская Россия, Коминтерн и новые национальные государства.</vt:lpstr>
      <vt:lpstr>4. Советская Россия, Коминтерн и новые национальные государства.</vt:lpstr>
      <vt:lpstr>Плакаты гражданской войны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Советская Россия в годы гражданской войны</dc:title>
  <dc:subject>ая Россия в годы гражданской войны</dc:subject>
  <dc:creator>Мингазова Р.А.</dc:creator>
  <cp:lastModifiedBy>Резеда Амировна</cp:lastModifiedBy>
  <cp:revision>16</cp:revision>
  <dcterms:modified xsi:type="dcterms:W3CDTF">2014-11-04T14:09:34Z</dcterms:modified>
</cp:coreProperties>
</file>