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2" r:id="rId6"/>
    <p:sldId id="263" r:id="rId7"/>
    <p:sldId id="268" r:id="rId8"/>
    <p:sldId id="264" r:id="rId9"/>
    <p:sldId id="265" r:id="rId10"/>
    <p:sldId id="266" r:id="rId11"/>
    <p:sldId id="267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7D604-2343-454D-83BE-DDD9428D2FFE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63DFA-A7AE-4A79-8D3E-A42F63674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7D604-2343-454D-83BE-DDD9428D2FFE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63DFA-A7AE-4A79-8D3E-A42F63674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7D604-2343-454D-83BE-DDD9428D2FFE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63DFA-A7AE-4A79-8D3E-A42F63674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7D604-2343-454D-83BE-DDD9428D2FFE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63DFA-A7AE-4A79-8D3E-A42F63674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7D604-2343-454D-83BE-DDD9428D2FFE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63DFA-A7AE-4A79-8D3E-A42F63674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7D604-2343-454D-83BE-DDD9428D2FFE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63DFA-A7AE-4A79-8D3E-A42F63674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7D604-2343-454D-83BE-DDD9428D2FFE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63DFA-A7AE-4A79-8D3E-A42F63674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7D604-2343-454D-83BE-DDD9428D2FFE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63DFA-A7AE-4A79-8D3E-A42F63674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7D604-2343-454D-83BE-DDD9428D2FFE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63DFA-A7AE-4A79-8D3E-A42F63674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7D604-2343-454D-83BE-DDD9428D2FFE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63DFA-A7AE-4A79-8D3E-A42F63674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7D604-2343-454D-83BE-DDD9428D2FFE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63DFA-A7AE-4A79-8D3E-A42F63674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37D604-2343-454D-83BE-DDD9428D2FFE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063DFA-A7AE-4A79-8D3E-A42F63674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с двумя вырезанными противолежащими углами 5"/>
          <p:cNvSpPr/>
          <p:nvPr/>
        </p:nvSpPr>
        <p:spPr>
          <a:xfrm>
            <a:off x="323528" y="260648"/>
            <a:ext cx="8424936" cy="6336704"/>
          </a:xfrm>
          <a:prstGeom prst="snip2DiagRect">
            <a:avLst/>
          </a:prstGeom>
          <a:solidFill>
            <a:srgbClr val="FFFF6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6" descr="http://chmag.ru/images/stories/Alfaviti/Rus1/russkiy-alfavit-v-kartinkah-bukva-th.png"/>
          <p:cNvPicPr>
            <a:picLocks noChangeAspect="1" noChangeArrowheads="1"/>
          </p:cNvPicPr>
          <p:nvPr/>
        </p:nvPicPr>
        <p:blipFill>
          <a:blip r:embed="rId2" cstate="print"/>
          <a:srcRect b="6060"/>
          <a:stretch>
            <a:fillRect/>
          </a:stretch>
        </p:blipFill>
        <p:spPr bwMode="auto">
          <a:xfrm>
            <a:off x="5796136" y="3861048"/>
            <a:ext cx="2376264" cy="2232248"/>
          </a:xfrm>
          <a:prstGeom prst="rect">
            <a:avLst/>
          </a:prstGeom>
          <a:noFill/>
        </p:spPr>
      </p:pic>
      <p:pic>
        <p:nvPicPr>
          <p:cNvPr id="11" name="Picture 2" descr="http://chmag.ru/images/stories/Alfaviti/Rus1/russkiy-alfavit-v-kartinkah-bukva-ee.png"/>
          <p:cNvPicPr>
            <a:picLocks noChangeAspect="1" noChangeArrowheads="1"/>
          </p:cNvPicPr>
          <p:nvPr/>
        </p:nvPicPr>
        <p:blipFill>
          <a:blip r:embed="rId3" cstate="print"/>
          <a:srcRect l="2958"/>
          <a:stretch>
            <a:fillRect/>
          </a:stretch>
        </p:blipFill>
        <p:spPr bwMode="auto">
          <a:xfrm rot="198572">
            <a:off x="3846580" y="3853619"/>
            <a:ext cx="2305965" cy="2376264"/>
          </a:xfrm>
          <a:prstGeom prst="rect">
            <a:avLst/>
          </a:prstGeom>
          <a:noFill/>
        </p:spPr>
      </p:pic>
      <p:pic>
        <p:nvPicPr>
          <p:cNvPr id="12" name="Picture 4" descr="http://chmag.ru/images/stories/Alfaviti/Rus1/russkiy-alfavit-v-kartinkah-bukva-ge.png"/>
          <p:cNvPicPr>
            <a:picLocks noChangeAspect="1" noChangeArrowheads="1"/>
          </p:cNvPicPr>
          <p:nvPr/>
        </p:nvPicPr>
        <p:blipFill>
          <a:blip r:embed="rId4" cstate="print"/>
          <a:srcRect b="5130"/>
          <a:stretch>
            <a:fillRect/>
          </a:stretch>
        </p:blipFill>
        <p:spPr bwMode="auto">
          <a:xfrm>
            <a:off x="1043608" y="3861048"/>
            <a:ext cx="2766114" cy="2160240"/>
          </a:xfrm>
          <a:prstGeom prst="rect">
            <a:avLst/>
          </a:prstGeom>
          <a:noFill/>
        </p:spPr>
      </p:pic>
      <p:sp>
        <p:nvSpPr>
          <p:cNvPr id="13" name="Прямоугольник с двумя вырезанными соседними углами 12"/>
          <p:cNvSpPr/>
          <p:nvPr/>
        </p:nvSpPr>
        <p:spPr>
          <a:xfrm>
            <a:off x="755576" y="764704"/>
            <a:ext cx="7488832" cy="2376264"/>
          </a:xfrm>
          <a:prstGeom prst="snip2Same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Парные звонкие и глухие согласные</a:t>
            </a:r>
            <a:r>
              <a:rPr lang="ru-RU" sz="4400" b="1" dirty="0" smtClean="0">
                <a:solidFill>
                  <a:srgbClr val="002060"/>
                </a:solidFill>
              </a:rPr>
              <a:t>.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Составила учитель начальных классов Шишкина </a:t>
            </a:r>
            <a:r>
              <a:rPr lang="ru-RU" sz="2800" b="1" smtClean="0">
                <a:solidFill>
                  <a:srgbClr val="002060"/>
                </a:solidFill>
              </a:rPr>
              <a:t>Татьяна Михайловна.</a:t>
            </a:r>
            <a:endParaRPr lang="ru-RU" sz="2400" b="1" dirty="0" smtClean="0">
              <a:solidFill>
                <a:srgbClr val="00206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907704" y="5877272"/>
            <a:ext cx="936104" cy="144016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16540526">
            <a:off x="3369489" y="4189204"/>
            <a:ext cx="1227445" cy="286620"/>
          </a:xfrm>
          <a:prstGeom prst="rect">
            <a:avLst/>
          </a:prstGeom>
          <a:solidFill>
            <a:srgbClr val="FFFF66"/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6" name="Picture 2" descr="http://photoshop4u.ru/uploads/posts/2009-04/1239984817_8.jpg"/>
          <p:cNvPicPr>
            <a:picLocks noChangeAspect="1" noChangeArrowheads="1"/>
          </p:cNvPicPr>
          <p:nvPr/>
        </p:nvPicPr>
        <p:blipFill>
          <a:blip r:embed="rId2" cstate="print"/>
          <a:srcRect r="12174" b="34376"/>
          <a:stretch>
            <a:fillRect/>
          </a:stretch>
        </p:blipFill>
        <p:spPr bwMode="auto">
          <a:xfrm>
            <a:off x="179512" y="188640"/>
            <a:ext cx="8784976" cy="648072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548680"/>
            <a:ext cx="7920880" cy="2376264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620688"/>
            <a:ext cx="7776864" cy="223224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00B05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00B05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00B05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B050"/>
                </a:solidFill>
                <a:latin typeface="Cambria" pitchFamily="18" charset="0"/>
              </a:rPr>
              <a:t>Вопрос № 9. </a:t>
            </a:r>
          </a:p>
          <a:p>
            <a:pPr algn="ctr"/>
            <a:r>
              <a:rPr lang="ru-RU" sz="3200" b="1" u="sng" dirty="0" smtClean="0">
                <a:solidFill>
                  <a:srgbClr val="002060"/>
                </a:solidFill>
                <a:latin typeface="Cambria" pitchFamily="18" charset="0"/>
              </a:rPr>
              <a:t>Сколько</a:t>
            </a:r>
            <a:r>
              <a:rPr lang="ru-RU" sz="3200" b="1" dirty="0" smtClean="0">
                <a:solidFill>
                  <a:srgbClr val="002060"/>
                </a:solidFill>
                <a:latin typeface="Cambria" pitchFamily="18" charset="0"/>
              </a:rPr>
              <a:t> ошибок в пословице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Cambria" pitchFamily="18" charset="0"/>
              </a:rPr>
              <a:t>«Лучше </a:t>
            </a:r>
            <a:r>
              <a:rPr lang="ru-RU" sz="3200" b="1" dirty="0" err="1" smtClean="0">
                <a:solidFill>
                  <a:srgbClr val="002060"/>
                </a:solidFill>
                <a:latin typeface="Cambria" pitchFamily="18" charset="0"/>
              </a:rPr>
              <a:t>хлеп</a:t>
            </a:r>
            <a:r>
              <a:rPr lang="ru-RU" sz="3200" b="1" dirty="0" smtClean="0">
                <a:solidFill>
                  <a:srgbClr val="002060"/>
                </a:solidFill>
                <a:latin typeface="Cambria" pitchFamily="18" charset="0"/>
              </a:rPr>
              <a:t> с водой, чем перок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Cambria" pitchFamily="18" charset="0"/>
              </a:rPr>
              <a:t> с бедой»</a:t>
            </a:r>
          </a:p>
          <a:p>
            <a:pPr algn="ctr"/>
            <a:endParaRPr lang="ru-RU" sz="2800" b="1" dirty="0">
              <a:solidFill>
                <a:srgbClr val="002060"/>
              </a:solidFill>
              <a:latin typeface="Cambria" pitchFamily="18" charset="0"/>
            </a:endParaRPr>
          </a:p>
          <a:p>
            <a:pPr algn="ctr"/>
            <a:endParaRPr lang="ru-RU" sz="2800" dirty="0">
              <a:solidFill>
                <a:schemeClr val="tx2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Cambria" pitchFamily="18" charset="0"/>
              </a:rPr>
              <a:t> 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3429000"/>
            <a:ext cx="7920880" cy="2952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827584" y="3573017"/>
          <a:ext cx="7632848" cy="266429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21070"/>
                <a:gridCol w="6311778"/>
              </a:tblGrid>
              <a:tr h="75649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2</a:t>
                      </a:r>
                      <a:endParaRPr lang="ru-RU" sz="40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6374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3</a:t>
                      </a:r>
                      <a:endParaRPr lang="ru-RU" sz="40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4405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1</a:t>
                      </a:r>
                      <a:endParaRPr lang="ru-RU" sz="40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" name="Овал 10"/>
          <p:cNvSpPr/>
          <p:nvPr/>
        </p:nvSpPr>
        <p:spPr>
          <a:xfrm>
            <a:off x="1187624" y="364502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187624" y="450912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187624" y="544522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6" name="Picture 2" descr="http://photoshop4u.ru/uploads/posts/2009-04/1239984817_8.jpg"/>
          <p:cNvPicPr>
            <a:picLocks noChangeAspect="1" noChangeArrowheads="1"/>
          </p:cNvPicPr>
          <p:nvPr/>
        </p:nvPicPr>
        <p:blipFill>
          <a:blip r:embed="rId2" cstate="print"/>
          <a:srcRect r="12174" b="34376"/>
          <a:stretch>
            <a:fillRect/>
          </a:stretch>
        </p:blipFill>
        <p:spPr bwMode="auto">
          <a:xfrm>
            <a:off x="179512" y="188640"/>
            <a:ext cx="8784976" cy="648072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548680"/>
            <a:ext cx="7920880" cy="2376264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620688"/>
            <a:ext cx="7776864" cy="223224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00B05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00B05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00B05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B050"/>
                </a:solidFill>
                <a:latin typeface="Cambria" pitchFamily="18" charset="0"/>
              </a:rPr>
              <a:t>Вопрос № 10.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Cambria" pitchFamily="18" charset="0"/>
              </a:rPr>
              <a:t>Найди слово, в котором количество букв и звуков </a:t>
            </a:r>
            <a:r>
              <a:rPr lang="ru-RU" sz="3200" b="1" u="sng" dirty="0" smtClean="0">
                <a:solidFill>
                  <a:srgbClr val="002060"/>
                </a:solidFill>
                <a:latin typeface="Cambria" pitchFamily="18" charset="0"/>
              </a:rPr>
              <a:t>не</a:t>
            </a:r>
            <a:r>
              <a:rPr lang="ru-RU" sz="3200" b="1" dirty="0" smtClean="0">
                <a:solidFill>
                  <a:srgbClr val="002060"/>
                </a:solidFill>
                <a:latin typeface="Cambria" pitchFamily="18" charset="0"/>
              </a:rPr>
              <a:t> совпадает. </a:t>
            </a:r>
          </a:p>
          <a:p>
            <a:pPr algn="ctr"/>
            <a:endParaRPr lang="ru-RU" sz="2800" b="1" dirty="0">
              <a:solidFill>
                <a:srgbClr val="002060"/>
              </a:solidFill>
              <a:latin typeface="Cambria" pitchFamily="18" charset="0"/>
            </a:endParaRPr>
          </a:p>
          <a:p>
            <a:pPr algn="ctr"/>
            <a:endParaRPr lang="ru-RU" sz="2800" dirty="0">
              <a:solidFill>
                <a:schemeClr val="tx2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Cambria" pitchFamily="18" charset="0"/>
              </a:rPr>
              <a:t> 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3429000"/>
            <a:ext cx="7920880" cy="2952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827584" y="3573017"/>
          <a:ext cx="7632848" cy="266429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21070"/>
                <a:gridCol w="6311778"/>
              </a:tblGrid>
              <a:tr h="75649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грибок</a:t>
                      </a:r>
                      <a:endParaRPr lang="ru-RU" sz="40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6374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медведь</a:t>
                      </a:r>
                      <a:endParaRPr lang="ru-RU" sz="40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4405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овраг</a:t>
                      </a:r>
                      <a:endParaRPr lang="ru-RU" sz="40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" name="Овал 10"/>
          <p:cNvSpPr/>
          <p:nvPr/>
        </p:nvSpPr>
        <p:spPr>
          <a:xfrm>
            <a:off x="1187624" y="364502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187624" y="450912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187624" y="544522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6" name="Picture 2" descr="http://photoshop4u.ru/uploads/posts/2009-04/1239984817_8.jpg"/>
          <p:cNvPicPr>
            <a:picLocks noChangeAspect="1" noChangeArrowheads="1"/>
          </p:cNvPicPr>
          <p:nvPr/>
        </p:nvPicPr>
        <p:blipFill>
          <a:blip r:embed="rId2" cstate="print"/>
          <a:srcRect r="12174" b="34376"/>
          <a:stretch>
            <a:fillRect/>
          </a:stretch>
        </p:blipFill>
        <p:spPr bwMode="auto">
          <a:xfrm>
            <a:off x="179512" y="188640"/>
            <a:ext cx="8784976" cy="648072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548680"/>
            <a:ext cx="7920880" cy="2376264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620688"/>
            <a:ext cx="7776864" cy="223224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00B05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00B05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00B050"/>
              </a:solidFill>
              <a:latin typeface="Cambria" pitchFamily="18" charset="0"/>
            </a:endParaRPr>
          </a:p>
          <a:p>
            <a:pPr algn="ctr"/>
            <a:endParaRPr lang="ru-RU" sz="2800" b="1" dirty="0">
              <a:solidFill>
                <a:srgbClr val="002060"/>
              </a:solidFill>
              <a:latin typeface="Cambria" pitchFamily="18" charset="0"/>
            </a:endParaRPr>
          </a:p>
          <a:p>
            <a:pPr algn="ctr"/>
            <a:endParaRPr lang="ru-RU" sz="2800" dirty="0">
              <a:solidFill>
                <a:schemeClr val="tx2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Cambria" pitchFamily="18" charset="0"/>
              </a:rPr>
              <a:t> 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3429000"/>
            <a:ext cx="7920880" cy="2952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071538" y="1428736"/>
            <a:ext cx="70723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Cambria" pitchFamily="18" charset="0"/>
              </a:rPr>
              <a:t>Благодарю за работу!</a:t>
            </a:r>
            <a:endParaRPr lang="ru-RU" sz="4800" b="1" dirty="0">
              <a:solidFill>
                <a:srgbClr val="002060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6" name="Picture 2" descr="http://photoshop4u.ru/uploads/posts/2009-04/1239984817_8.jpg"/>
          <p:cNvPicPr>
            <a:picLocks noChangeAspect="1" noChangeArrowheads="1"/>
          </p:cNvPicPr>
          <p:nvPr/>
        </p:nvPicPr>
        <p:blipFill>
          <a:blip r:embed="rId2" cstate="print"/>
          <a:srcRect r="12174" b="34376"/>
          <a:stretch>
            <a:fillRect/>
          </a:stretch>
        </p:blipFill>
        <p:spPr bwMode="auto">
          <a:xfrm>
            <a:off x="179512" y="188640"/>
            <a:ext cx="8784976" cy="648072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548680"/>
            <a:ext cx="7920880" cy="2376264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620688"/>
            <a:ext cx="7776864" cy="223224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00B05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00B05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B050"/>
                </a:solidFill>
                <a:latin typeface="Cambria" pitchFamily="18" charset="0"/>
              </a:rPr>
              <a:t>Вопрос № 1.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Cambria" pitchFamily="18" charset="0"/>
              </a:rPr>
              <a:t>Выбери строчку, в которой все согласные </a:t>
            </a:r>
            <a:r>
              <a:rPr lang="ru-RU" sz="3200" b="1" u="sng" dirty="0" smtClean="0">
                <a:solidFill>
                  <a:srgbClr val="002060"/>
                </a:solidFill>
                <a:latin typeface="Cambria" pitchFamily="18" charset="0"/>
              </a:rPr>
              <a:t>имеют пару </a:t>
            </a:r>
            <a:r>
              <a:rPr lang="ru-RU" sz="3200" b="1" dirty="0" smtClean="0">
                <a:solidFill>
                  <a:srgbClr val="002060"/>
                </a:solidFill>
                <a:latin typeface="Cambria" pitchFamily="18" charset="0"/>
              </a:rPr>
              <a:t>по звонкости – глухости. </a:t>
            </a:r>
            <a:endParaRPr lang="ru-RU" sz="3200" b="1" dirty="0">
              <a:solidFill>
                <a:srgbClr val="002060"/>
              </a:solidFill>
              <a:latin typeface="Cambria" pitchFamily="18" charset="0"/>
            </a:endParaRPr>
          </a:p>
          <a:p>
            <a:pPr algn="ctr"/>
            <a:endParaRPr lang="ru-RU" sz="2800" dirty="0">
              <a:solidFill>
                <a:schemeClr val="tx2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Cambria" pitchFamily="18" charset="0"/>
              </a:rPr>
              <a:t> 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3429000"/>
            <a:ext cx="7920880" cy="2952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827584" y="3573017"/>
          <a:ext cx="7632848" cy="266429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21070"/>
                <a:gridCol w="6311778"/>
              </a:tblGrid>
              <a:tr h="75649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п, </a:t>
                      </a:r>
                      <a:r>
                        <a:rPr lang="ru-RU" sz="4000" b="1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р</a:t>
                      </a:r>
                      <a:r>
                        <a:rPr lang="ru-RU" sz="40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, с, </a:t>
                      </a:r>
                      <a:r>
                        <a:rPr lang="ru-RU" sz="4000" b="1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ш</a:t>
                      </a:r>
                      <a:r>
                        <a:rPr lang="ru-RU" sz="40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4000" b="1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ц</a:t>
                      </a:r>
                      <a:endParaRPr lang="ru-RU" sz="40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6374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к, г, в, </a:t>
                      </a:r>
                      <a:r>
                        <a:rPr lang="ru-RU" sz="4000" b="1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з</a:t>
                      </a:r>
                      <a:r>
                        <a:rPr lang="ru-RU" sz="40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4000" b="1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ш</a:t>
                      </a:r>
                      <a:endParaRPr lang="ru-RU" sz="40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4405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н</a:t>
                      </a:r>
                      <a:r>
                        <a:rPr lang="ru-RU" sz="40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, в, </a:t>
                      </a:r>
                      <a:r>
                        <a:rPr lang="ru-RU" sz="4000" b="1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ф</a:t>
                      </a:r>
                      <a:r>
                        <a:rPr lang="ru-RU" sz="40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4000" b="1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д</a:t>
                      </a:r>
                      <a:r>
                        <a:rPr lang="ru-RU" sz="40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, л</a:t>
                      </a:r>
                      <a:endParaRPr lang="ru-RU" sz="40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" name="Овал 10"/>
          <p:cNvSpPr/>
          <p:nvPr/>
        </p:nvSpPr>
        <p:spPr>
          <a:xfrm>
            <a:off x="1187624" y="364502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187624" y="450912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187624" y="544522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6" name="Picture 2" descr="http://photoshop4u.ru/uploads/posts/2009-04/1239984817_8.jpg"/>
          <p:cNvPicPr>
            <a:picLocks noChangeAspect="1" noChangeArrowheads="1"/>
          </p:cNvPicPr>
          <p:nvPr/>
        </p:nvPicPr>
        <p:blipFill>
          <a:blip r:embed="rId2" cstate="print"/>
          <a:srcRect r="12174" b="34376"/>
          <a:stretch>
            <a:fillRect/>
          </a:stretch>
        </p:blipFill>
        <p:spPr bwMode="auto">
          <a:xfrm>
            <a:off x="179512" y="188640"/>
            <a:ext cx="8784976" cy="648072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548680"/>
            <a:ext cx="7920880" cy="2376264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620688"/>
            <a:ext cx="7776864" cy="223224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00B05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00B05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B050"/>
                </a:solidFill>
                <a:latin typeface="Cambria" pitchFamily="18" charset="0"/>
              </a:rPr>
              <a:t>Вопрос № 2.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Cambria" pitchFamily="18" charset="0"/>
              </a:rPr>
              <a:t>Выбери строку </a:t>
            </a:r>
            <a:r>
              <a:rPr lang="ru-RU" sz="3200" b="1" u="sng" dirty="0" smtClean="0">
                <a:solidFill>
                  <a:srgbClr val="002060"/>
                </a:solidFill>
                <a:latin typeface="Cambria" pitchFamily="18" charset="0"/>
              </a:rPr>
              <a:t>с верной проверкой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Cambria" pitchFamily="18" charset="0"/>
              </a:rPr>
              <a:t>парного согласного на конце слова.</a:t>
            </a:r>
            <a:endParaRPr lang="ru-RU" sz="3200" b="1" dirty="0">
              <a:solidFill>
                <a:srgbClr val="002060"/>
              </a:solidFill>
              <a:latin typeface="Cambria" pitchFamily="18" charset="0"/>
            </a:endParaRPr>
          </a:p>
          <a:p>
            <a:pPr algn="ctr"/>
            <a:endParaRPr lang="ru-RU" sz="2800" dirty="0">
              <a:solidFill>
                <a:schemeClr val="tx2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Cambria" pitchFamily="18" charset="0"/>
              </a:rPr>
              <a:t> 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3429000"/>
            <a:ext cx="7920880" cy="2952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827584" y="3573017"/>
          <a:ext cx="7632848" cy="266429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21070"/>
                <a:gridCol w="6311778"/>
              </a:tblGrid>
              <a:tr h="75649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город - пригород</a:t>
                      </a:r>
                      <a:endParaRPr lang="ru-RU" sz="40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6374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берег - берега</a:t>
                      </a:r>
                      <a:endParaRPr lang="ru-RU" sz="40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4405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завод - заводской</a:t>
                      </a:r>
                      <a:endParaRPr lang="ru-RU" sz="40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" name="Овал 10"/>
          <p:cNvSpPr/>
          <p:nvPr/>
        </p:nvSpPr>
        <p:spPr>
          <a:xfrm>
            <a:off x="1187624" y="364502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187624" y="450912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187624" y="544522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6" name="Picture 2" descr="http://photoshop4u.ru/uploads/posts/2009-04/1239984817_8.jpg"/>
          <p:cNvPicPr>
            <a:picLocks noChangeAspect="1" noChangeArrowheads="1"/>
          </p:cNvPicPr>
          <p:nvPr/>
        </p:nvPicPr>
        <p:blipFill>
          <a:blip r:embed="rId2" cstate="print"/>
          <a:srcRect r="12174" b="34376"/>
          <a:stretch>
            <a:fillRect/>
          </a:stretch>
        </p:blipFill>
        <p:spPr bwMode="auto">
          <a:xfrm>
            <a:off x="179512" y="188640"/>
            <a:ext cx="8784976" cy="648072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548680"/>
            <a:ext cx="7920880" cy="2376264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620688"/>
            <a:ext cx="7776864" cy="223224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00B05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B050"/>
                </a:solidFill>
                <a:latin typeface="Cambria" pitchFamily="18" charset="0"/>
              </a:rPr>
              <a:t>Вопрос № 3.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Cambria" pitchFamily="18" charset="0"/>
              </a:rPr>
              <a:t>Укажи слово с буквой </a:t>
            </a:r>
            <a:r>
              <a:rPr lang="ru-RU" sz="3200" b="1" u="sng" dirty="0" smtClean="0">
                <a:solidFill>
                  <a:srgbClr val="002060"/>
                </a:solidFill>
                <a:latin typeface="Cambria" pitchFamily="18" charset="0"/>
              </a:rPr>
              <a:t>в.</a:t>
            </a:r>
            <a:endParaRPr lang="ru-RU" sz="3200" b="1" u="sng" dirty="0">
              <a:solidFill>
                <a:srgbClr val="002060"/>
              </a:solidFill>
              <a:latin typeface="Cambria" pitchFamily="18" charset="0"/>
            </a:endParaRPr>
          </a:p>
          <a:p>
            <a:pPr algn="ctr"/>
            <a:endParaRPr lang="ru-RU" sz="2800" dirty="0">
              <a:solidFill>
                <a:schemeClr val="tx2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Cambria" pitchFamily="18" charset="0"/>
              </a:rPr>
              <a:t> 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3429000"/>
            <a:ext cx="7920880" cy="2952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827584" y="3573017"/>
          <a:ext cx="7632848" cy="266429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21070"/>
                <a:gridCol w="6311778"/>
              </a:tblGrid>
              <a:tr h="75649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шар …</a:t>
                      </a:r>
                      <a:endParaRPr lang="ru-RU" sz="40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6374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рука…</a:t>
                      </a:r>
                      <a:endParaRPr lang="ru-RU" sz="40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4405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жира…</a:t>
                      </a:r>
                      <a:endParaRPr lang="ru-RU" sz="40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" name="Овал 10"/>
          <p:cNvSpPr/>
          <p:nvPr/>
        </p:nvSpPr>
        <p:spPr>
          <a:xfrm>
            <a:off x="1187624" y="364502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187624" y="450912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187624" y="544522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6" name="Picture 2" descr="http://photoshop4u.ru/uploads/posts/2009-04/1239984817_8.jpg"/>
          <p:cNvPicPr>
            <a:picLocks noChangeAspect="1" noChangeArrowheads="1"/>
          </p:cNvPicPr>
          <p:nvPr/>
        </p:nvPicPr>
        <p:blipFill>
          <a:blip r:embed="rId2" cstate="print"/>
          <a:srcRect r="12174" b="34376"/>
          <a:stretch>
            <a:fillRect/>
          </a:stretch>
        </p:blipFill>
        <p:spPr bwMode="auto">
          <a:xfrm>
            <a:off x="179512" y="188640"/>
            <a:ext cx="8784976" cy="648072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548680"/>
            <a:ext cx="7920880" cy="2376264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620688"/>
            <a:ext cx="7776864" cy="223224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00B05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00B05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B050"/>
                </a:solidFill>
                <a:latin typeface="Cambria" pitchFamily="18" charset="0"/>
              </a:rPr>
              <a:t>Вопрос № 4.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Cambria" pitchFamily="18" charset="0"/>
              </a:rPr>
              <a:t>Укажи слово с буквой </a:t>
            </a:r>
            <a:r>
              <a:rPr lang="ru-RU" sz="3200" b="1" u="sng" dirty="0" smtClean="0">
                <a:solidFill>
                  <a:srgbClr val="002060"/>
                </a:solidFill>
                <a:latin typeface="Cambria" pitchFamily="18" charset="0"/>
              </a:rPr>
              <a:t>б</a:t>
            </a:r>
            <a:r>
              <a:rPr lang="ru-RU" sz="3200" b="1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Cambria" pitchFamily="18" charset="0"/>
              </a:rPr>
              <a:t>в середине слова.</a:t>
            </a:r>
            <a:endParaRPr lang="ru-RU" sz="3200" b="1" u="sng" dirty="0">
              <a:solidFill>
                <a:srgbClr val="002060"/>
              </a:solidFill>
              <a:latin typeface="Cambria" pitchFamily="18" charset="0"/>
            </a:endParaRPr>
          </a:p>
          <a:p>
            <a:pPr algn="ctr"/>
            <a:endParaRPr lang="ru-RU" sz="2800" dirty="0">
              <a:solidFill>
                <a:schemeClr val="tx2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Cambria" pitchFamily="18" charset="0"/>
              </a:rPr>
              <a:t> 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3429000"/>
            <a:ext cx="7920880" cy="2952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827584" y="3573017"/>
          <a:ext cx="7632848" cy="266429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21070"/>
                <a:gridCol w="6311778"/>
              </a:tblGrid>
              <a:tr h="75649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улы</a:t>
                      </a:r>
                      <a:r>
                        <a:rPr lang="ru-RU" sz="40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…</a:t>
                      </a:r>
                      <a:r>
                        <a:rPr lang="ru-RU" sz="4000" b="1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ка</a:t>
                      </a:r>
                      <a:endParaRPr lang="ru-RU" sz="40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6374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скри</a:t>
                      </a:r>
                      <a:r>
                        <a:rPr lang="ru-RU" sz="40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…</a:t>
                      </a:r>
                      <a:r>
                        <a:rPr lang="ru-RU" sz="4000" b="1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ка</a:t>
                      </a:r>
                      <a:endParaRPr lang="ru-RU" sz="40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4405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кно</a:t>
                      </a:r>
                      <a:r>
                        <a:rPr lang="ru-RU" sz="40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…</a:t>
                      </a:r>
                      <a:r>
                        <a:rPr lang="ru-RU" sz="4000" b="1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ка</a:t>
                      </a:r>
                      <a:endParaRPr lang="ru-RU" sz="40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" name="Овал 10"/>
          <p:cNvSpPr/>
          <p:nvPr/>
        </p:nvSpPr>
        <p:spPr>
          <a:xfrm>
            <a:off x="1187624" y="364502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187624" y="450912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187624" y="544522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6" name="Picture 2" descr="http://photoshop4u.ru/uploads/posts/2009-04/1239984817_8.jpg"/>
          <p:cNvPicPr>
            <a:picLocks noChangeAspect="1" noChangeArrowheads="1"/>
          </p:cNvPicPr>
          <p:nvPr/>
        </p:nvPicPr>
        <p:blipFill>
          <a:blip r:embed="rId2" cstate="print"/>
          <a:srcRect r="12174" b="34376"/>
          <a:stretch>
            <a:fillRect/>
          </a:stretch>
        </p:blipFill>
        <p:spPr bwMode="auto">
          <a:xfrm>
            <a:off x="179512" y="188640"/>
            <a:ext cx="8784976" cy="648072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548680"/>
            <a:ext cx="7920880" cy="2376264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620688"/>
            <a:ext cx="7776864" cy="223224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00B05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B050"/>
                </a:solidFill>
                <a:latin typeface="Cambria" pitchFamily="18" charset="0"/>
              </a:rPr>
              <a:t>Вопрос № 5.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Cambria" pitchFamily="18" charset="0"/>
              </a:rPr>
              <a:t>Найди строку </a:t>
            </a:r>
            <a:r>
              <a:rPr lang="ru-RU" sz="3200" b="1" u="sng" dirty="0" smtClean="0">
                <a:solidFill>
                  <a:srgbClr val="002060"/>
                </a:solidFill>
                <a:latin typeface="Cambria" pitchFamily="18" charset="0"/>
              </a:rPr>
              <a:t>с ошибкой</a:t>
            </a:r>
            <a:r>
              <a:rPr lang="ru-RU" sz="3200" b="1" dirty="0" smtClean="0">
                <a:solidFill>
                  <a:srgbClr val="002060"/>
                </a:solidFill>
                <a:latin typeface="Cambria" pitchFamily="18" charset="0"/>
              </a:rPr>
              <a:t>.</a:t>
            </a:r>
            <a:endParaRPr lang="ru-RU" sz="3200" b="1" dirty="0">
              <a:solidFill>
                <a:srgbClr val="002060"/>
              </a:solidFill>
              <a:latin typeface="Cambria" pitchFamily="18" charset="0"/>
            </a:endParaRPr>
          </a:p>
          <a:p>
            <a:pPr algn="ctr"/>
            <a:endParaRPr lang="ru-RU" sz="2800" dirty="0">
              <a:solidFill>
                <a:schemeClr val="tx2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Cambria" pitchFamily="18" charset="0"/>
              </a:rPr>
              <a:t> 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3429000"/>
            <a:ext cx="7920880" cy="2952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827584" y="3573017"/>
          <a:ext cx="7632848" cy="266429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21070"/>
                <a:gridCol w="6311778"/>
              </a:tblGrid>
              <a:tr h="75649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тетрадка, утка</a:t>
                      </a:r>
                      <a:endParaRPr lang="ru-RU" sz="40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6374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глазки, доска</a:t>
                      </a:r>
                      <a:endParaRPr lang="ru-RU" sz="40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4405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дорошка</a:t>
                      </a:r>
                      <a:r>
                        <a:rPr lang="ru-RU" sz="40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, ножки</a:t>
                      </a:r>
                      <a:endParaRPr lang="ru-RU" sz="40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" name="Овал 10"/>
          <p:cNvSpPr/>
          <p:nvPr/>
        </p:nvSpPr>
        <p:spPr>
          <a:xfrm>
            <a:off x="1187624" y="364502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187624" y="450912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187624" y="544522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6" name="Picture 2" descr="http://photoshop4u.ru/uploads/posts/2009-04/1239984817_8.jpg"/>
          <p:cNvPicPr>
            <a:picLocks noChangeAspect="1" noChangeArrowheads="1"/>
          </p:cNvPicPr>
          <p:nvPr/>
        </p:nvPicPr>
        <p:blipFill>
          <a:blip r:embed="rId2" cstate="print"/>
          <a:srcRect r="12174" b="34376"/>
          <a:stretch>
            <a:fillRect/>
          </a:stretch>
        </p:blipFill>
        <p:spPr bwMode="auto">
          <a:xfrm>
            <a:off x="179512" y="188640"/>
            <a:ext cx="8784976" cy="648072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548680"/>
            <a:ext cx="7920880" cy="2376264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620688"/>
            <a:ext cx="7776864" cy="223224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00B05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B050"/>
                </a:solidFill>
                <a:latin typeface="Cambria" pitchFamily="18" charset="0"/>
              </a:rPr>
              <a:t>Вопрос № </a:t>
            </a:r>
            <a:r>
              <a:rPr lang="ru-RU" sz="2800" b="1" dirty="0">
                <a:solidFill>
                  <a:srgbClr val="00B050"/>
                </a:solidFill>
                <a:latin typeface="Cambria" pitchFamily="18" charset="0"/>
              </a:rPr>
              <a:t>6</a:t>
            </a:r>
            <a:r>
              <a:rPr lang="ru-RU" sz="2800" b="1" dirty="0" smtClean="0">
                <a:solidFill>
                  <a:srgbClr val="00B050"/>
                </a:solidFill>
                <a:latin typeface="Cambria" pitchFamily="18" charset="0"/>
              </a:rPr>
              <a:t>.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Cambria" pitchFamily="18" charset="0"/>
              </a:rPr>
              <a:t>Найди строку </a:t>
            </a:r>
            <a:r>
              <a:rPr lang="ru-RU" sz="3200" b="1" u="sng" dirty="0" smtClean="0">
                <a:solidFill>
                  <a:srgbClr val="002060"/>
                </a:solidFill>
                <a:latin typeface="Cambria" pitchFamily="18" charset="0"/>
              </a:rPr>
              <a:t>без ошибок</a:t>
            </a:r>
            <a:r>
              <a:rPr lang="ru-RU" sz="3200" b="1" dirty="0" smtClean="0">
                <a:solidFill>
                  <a:srgbClr val="002060"/>
                </a:solidFill>
                <a:latin typeface="Cambria" pitchFamily="18" charset="0"/>
              </a:rPr>
              <a:t>.</a:t>
            </a:r>
            <a:endParaRPr lang="ru-RU" sz="3200" b="1" dirty="0">
              <a:solidFill>
                <a:srgbClr val="002060"/>
              </a:solidFill>
              <a:latin typeface="Cambria" pitchFamily="18" charset="0"/>
            </a:endParaRPr>
          </a:p>
          <a:p>
            <a:pPr algn="ctr"/>
            <a:endParaRPr lang="ru-RU" sz="2800" dirty="0">
              <a:solidFill>
                <a:schemeClr val="tx2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Cambria" pitchFamily="18" charset="0"/>
              </a:rPr>
              <a:t> 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3429000"/>
            <a:ext cx="7920880" cy="2952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827584" y="3573017"/>
          <a:ext cx="7632848" cy="266429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21070"/>
                <a:gridCol w="6311778"/>
              </a:tblGrid>
              <a:tr h="75649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стриш</a:t>
                      </a:r>
                      <a:r>
                        <a:rPr lang="ru-RU" sz="40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4000" b="1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авраг</a:t>
                      </a:r>
                      <a:endParaRPr lang="ru-RU" sz="40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6374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голос, груз</a:t>
                      </a:r>
                      <a:endParaRPr lang="ru-RU" sz="40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4405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лыжы</a:t>
                      </a:r>
                      <a:r>
                        <a:rPr lang="ru-RU" sz="40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4000" b="1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зуп</a:t>
                      </a:r>
                      <a:endParaRPr lang="ru-RU" sz="40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" name="Овал 10"/>
          <p:cNvSpPr/>
          <p:nvPr/>
        </p:nvSpPr>
        <p:spPr>
          <a:xfrm>
            <a:off x="1187624" y="364502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187624" y="450912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187624" y="544522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6" name="Picture 2" descr="http://photoshop4u.ru/uploads/posts/2009-04/1239984817_8.jpg"/>
          <p:cNvPicPr>
            <a:picLocks noChangeAspect="1" noChangeArrowheads="1"/>
          </p:cNvPicPr>
          <p:nvPr/>
        </p:nvPicPr>
        <p:blipFill>
          <a:blip r:embed="rId2" cstate="print"/>
          <a:srcRect r="12174" b="34376"/>
          <a:stretch>
            <a:fillRect/>
          </a:stretch>
        </p:blipFill>
        <p:spPr bwMode="auto">
          <a:xfrm>
            <a:off x="179512" y="188640"/>
            <a:ext cx="8784976" cy="648072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548680"/>
            <a:ext cx="7920880" cy="2376264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620688"/>
            <a:ext cx="7776864" cy="223224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00B05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B050"/>
                </a:solidFill>
                <a:latin typeface="Cambria" pitchFamily="18" charset="0"/>
              </a:rPr>
              <a:t>Вопрос № 7.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Cambria" pitchFamily="18" charset="0"/>
              </a:rPr>
              <a:t>В каком слове все согласные </a:t>
            </a:r>
            <a:r>
              <a:rPr lang="ru-RU" sz="3200" b="1" u="sng" dirty="0" smtClean="0">
                <a:solidFill>
                  <a:srgbClr val="002060"/>
                </a:solidFill>
                <a:latin typeface="Cambria" pitchFamily="18" charset="0"/>
              </a:rPr>
              <a:t>парные</a:t>
            </a:r>
            <a:r>
              <a:rPr lang="ru-RU" sz="3200" b="1" dirty="0" smtClean="0">
                <a:solidFill>
                  <a:srgbClr val="002060"/>
                </a:solidFill>
                <a:latin typeface="Cambria" pitchFamily="18" charset="0"/>
              </a:rPr>
              <a:t>?</a:t>
            </a:r>
            <a:endParaRPr lang="ru-RU" sz="2800" b="1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ctr"/>
            <a:endParaRPr lang="ru-RU" sz="2800" b="1" dirty="0">
              <a:solidFill>
                <a:srgbClr val="002060"/>
              </a:solidFill>
              <a:latin typeface="Cambria" pitchFamily="18" charset="0"/>
            </a:endParaRPr>
          </a:p>
          <a:p>
            <a:pPr algn="ctr"/>
            <a:endParaRPr lang="ru-RU" sz="2800" dirty="0">
              <a:solidFill>
                <a:schemeClr val="tx2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Cambria" pitchFamily="18" charset="0"/>
              </a:rPr>
              <a:t> 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3429000"/>
            <a:ext cx="7920880" cy="2952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827584" y="3573017"/>
          <a:ext cx="7632848" cy="266429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21070"/>
                <a:gridCol w="6311778"/>
              </a:tblGrid>
              <a:tr h="75649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гвоздь</a:t>
                      </a:r>
                      <a:endParaRPr lang="ru-RU" sz="40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6374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пруд</a:t>
                      </a:r>
                      <a:endParaRPr lang="ru-RU" sz="40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4405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глазки</a:t>
                      </a:r>
                      <a:endParaRPr lang="ru-RU" sz="40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" name="Овал 10"/>
          <p:cNvSpPr/>
          <p:nvPr/>
        </p:nvSpPr>
        <p:spPr>
          <a:xfrm>
            <a:off x="1187624" y="364502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187624" y="450912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187624" y="544522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6" name="Picture 2" descr="http://photoshop4u.ru/uploads/posts/2009-04/1239984817_8.jpg"/>
          <p:cNvPicPr>
            <a:picLocks noChangeAspect="1" noChangeArrowheads="1"/>
          </p:cNvPicPr>
          <p:nvPr/>
        </p:nvPicPr>
        <p:blipFill>
          <a:blip r:embed="rId2" cstate="print"/>
          <a:srcRect r="12174" b="34376"/>
          <a:stretch>
            <a:fillRect/>
          </a:stretch>
        </p:blipFill>
        <p:spPr bwMode="auto">
          <a:xfrm>
            <a:off x="179512" y="188640"/>
            <a:ext cx="8784976" cy="648072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548680"/>
            <a:ext cx="7920880" cy="2376264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620688"/>
            <a:ext cx="7776864" cy="223224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00B05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00B05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B050"/>
                </a:solidFill>
                <a:latin typeface="Cambria" pitchFamily="18" charset="0"/>
              </a:rPr>
              <a:t>Вопрос № 8.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Cambria" pitchFamily="18" charset="0"/>
              </a:rPr>
              <a:t>В каком слове все согласные </a:t>
            </a:r>
            <a:r>
              <a:rPr lang="ru-RU" sz="3200" b="1" u="sng" dirty="0" smtClean="0">
                <a:solidFill>
                  <a:srgbClr val="002060"/>
                </a:solidFill>
                <a:latin typeface="Cambria" pitchFamily="18" charset="0"/>
              </a:rPr>
              <a:t>непарные</a:t>
            </a:r>
            <a:r>
              <a:rPr lang="ru-RU" sz="3200" b="1" dirty="0" smtClean="0">
                <a:solidFill>
                  <a:srgbClr val="002060"/>
                </a:solidFill>
                <a:latin typeface="Cambria" pitchFamily="18" charset="0"/>
              </a:rPr>
              <a:t>?</a:t>
            </a:r>
          </a:p>
          <a:p>
            <a:pPr algn="ctr"/>
            <a:endParaRPr lang="ru-RU" sz="2800" b="1" dirty="0">
              <a:solidFill>
                <a:srgbClr val="002060"/>
              </a:solidFill>
              <a:latin typeface="Cambria" pitchFamily="18" charset="0"/>
            </a:endParaRPr>
          </a:p>
          <a:p>
            <a:pPr algn="ctr"/>
            <a:endParaRPr lang="ru-RU" sz="2800" dirty="0">
              <a:solidFill>
                <a:schemeClr val="tx2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Cambria" pitchFamily="18" charset="0"/>
              </a:rPr>
              <a:t> 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3429000"/>
            <a:ext cx="7920880" cy="2952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827584" y="3573017"/>
          <a:ext cx="7632848" cy="266429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21070"/>
                <a:gridCol w="6311778"/>
              </a:tblGrid>
              <a:tr h="75649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деревня</a:t>
                      </a:r>
                      <a:endParaRPr lang="ru-RU" sz="40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6374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лимон</a:t>
                      </a:r>
                      <a:endParaRPr lang="ru-RU" sz="40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4405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ёжик</a:t>
                      </a:r>
                      <a:endParaRPr lang="ru-RU" sz="40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" name="Овал 10"/>
          <p:cNvSpPr/>
          <p:nvPr/>
        </p:nvSpPr>
        <p:spPr>
          <a:xfrm>
            <a:off x="1187624" y="364502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187624" y="450912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187624" y="544522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266</Words>
  <Application>Microsoft Office PowerPoint</Application>
  <PresentationFormat>Экран (4:3)</PresentationFormat>
  <Paragraphs>135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Computer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!</cp:lastModifiedBy>
  <cp:revision>7</cp:revision>
  <dcterms:created xsi:type="dcterms:W3CDTF">2013-12-07T14:23:25Z</dcterms:created>
  <dcterms:modified xsi:type="dcterms:W3CDTF">2014-11-04T13:10:11Z</dcterms:modified>
</cp:coreProperties>
</file>