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93" r:id="rId2"/>
    <p:sldId id="306" r:id="rId3"/>
    <p:sldId id="307" r:id="rId4"/>
    <p:sldId id="308" r:id="rId5"/>
    <p:sldId id="309" r:id="rId6"/>
    <p:sldId id="311" r:id="rId7"/>
    <p:sldId id="278" r:id="rId8"/>
    <p:sldId id="304" r:id="rId9"/>
    <p:sldId id="297" r:id="rId10"/>
    <p:sldId id="300" r:id="rId11"/>
    <p:sldId id="299" r:id="rId12"/>
    <p:sldId id="288" r:id="rId13"/>
    <p:sldId id="303" r:id="rId14"/>
    <p:sldId id="316" r:id="rId15"/>
    <p:sldId id="272" r:id="rId16"/>
    <p:sldId id="30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111" autoAdjust="0"/>
    <p:restoredTop sz="94709" autoAdjust="0"/>
  </p:normalViewPr>
  <p:slideViewPr>
    <p:cSldViewPr>
      <p:cViewPr>
        <p:scale>
          <a:sx n="70" d="100"/>
          <a:sy n="70" d="100"/>
        </p:scale>
        <p:origin x="-13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20305EC-DBB7-4178-A682-0D690CD17C88}" type="datetimeFigureOut">
              <a:rPr lang="ru-RU"/>
              <a:pPr>
                <a:defRPr/>
              </a:pPr>
              <a:t>04.11.2014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DAEE023-FA0B-4CBD-AC5F-6DFFAACF7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29540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1A94F-E15A-40E3-A151-DFAA49AAF5BB}" type="datetimeFigureOut">
              <a:rPr lang="ru-RU"/>
              <a:pPr>
                <a:defRPr/>
              </a:pPr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DC506-4272-4C39-8E5B-07098C5C02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CAB23-FBCC-421F-934D-DD73CAF42E9E}" type="datetimeFigureOut">
              <a:rPr lang="ru-RU"/>
              <a:pPr>
                <a:defRPr/>
              </a:pPr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751A6-33B1-4F5F-B7C8-79F2E73CC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87C00-D32E-4B96-BC05-A247760AFD70}" type="datetimeFigureOut">
              <a:rPr lang="ru-RU"/>
              <a:pPr>
                <a:defRPr/>
              </a:pPr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A987D-545E-42A7-98C4-4367FEC6C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1971B-C700-4F46-BFE4-0A3F44AD17D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31C20-AD32-4615-8A72-05636264DFD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F910C-B04D-46EE-A2B1-CB5CAE8E4CEC}" type="datetimeFigureOut">
              <a:rPr lang="ru-RU"/>
              <a:pPr>
                <a:defRPr/>
              </a:pPr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8ED5D-7C7C-40CA-BBBB-AE316F8AD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F12E2-D1AB-4DCA-B35E-424A2F46EC15}" type="datetimeFigureOut">
              <a:rPr lang="ru-RU"/>
              <a:pPr>
                <a:defRPr/>
              </a:pPr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1D1E4-872F-4B0F-BB56-C0EEF08F6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2699B-6985-4C46-BA52-FE4920E8E05C}" type="datetimeFigureOut">
              <a:rPr lang="ru-RU"/>
              <a:pPr>
                <a:defRPr/>
              </a:pPr>
              <a:t>04.11.2014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1224F-DB4C-46EF-84FB-EA86DB4A7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4B4A7-16E8-4796-A5DD-9D18DB239D6C}" type="datetimeFigureOut">
              <a:rPr lang="ru-RU"/>
              <a:pPr>
                <a:defRPr/>
              </a:pPr>
              <a:t>04.11.2014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7FA5C-413C-4497-A1CB-267D1AA09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52859-4E9E-46E6-9DE5-FC4E7524005E}" type="datetimeFigureOut">
              <a:rPr lang="ru-RU"/>
              <a:pPr>
                <a:defRPr/>
              </a:pPr>
              <a:t>04.11.2014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7A75A-C28A-4571-977F-2DD076925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A45DB-6636-4EB3-9454-2A88375BB8C6}" type="datetimeFigureOut">
              <a:rPr lang="ru-RU"/>
              <a:pPr>
                <a:defRPr/>
              </a:pPr>
              <a:t>04.11.2014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1C85B-F541-42AD-926A-C2703A12D9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1DC3B-DEBE-477F-8AEF-0E71449CC931}" type="datetimeFigureOut">
              <a:rPr lang="ru-RU"/>
              <a:pPr>
                <a:defRPr/>
              </a:pPr>
              <a:t>04.11.2014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348D2-AE43-473B-8B7C-EDF288DE5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BB91F-A8AE-490E-A64A-C0FADD7DC577}" type="datetimeFigureOut">
              <a:rPr lang="ru-RU"/>
              <a:pPr>
                <a:defRPr/>
              </a:pPr>
              <a:t>04.11.2014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DC26A-CFB1-4E10-AC8E-81A41DD05C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38BA72-D157-4B08-98CA-389B1AF5509A}" type="datetimeFigureOut">
              <a:rPr lang="ru-RU"/>
              <a:pPr>
                <a:defRPr/>
              </a:pPr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4529D3-3CDC-4967-8C13-EB4BF283D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929618" cy="2714643"/>
          </a:xfrm>
        </p:spPr>
        <p:txBody>
          <a:bodyPr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5400" b="1" dirty="0" smtClean="0"/>
              <a:t> </a:t>
            </a:r>
            <a:r>
              <a:rPr lang="ru-RU" sz="5400" b="1" dirty="0" smtClean="0">
                <a:latin typeface="Arial" pitchFamily="34" charset="0"/>
                <a:cs typeface="Arial" pitchFamily="34" charset="0"/>
              </a:rPr>
              <a:t>США на пути к мировой державе.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5400" dirty="0" smtClean="0">
                <a:latin typeface="Arial" pitchFamily="34" charset="0"/>
                <a:cs typeface="Arial" pitchFamily="34" charset="0"/>
              </a:rPr>
            </a:br>
            <a:endParaRPr lang="ru-RU" sz="5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9" y="2714620"/>
            <a:ext cx="4363113" cy="397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2" name="TextBox 1"/>
          <p:cNvSpPr txBox="1"/>
          <p:nvPr/>
        </p:nvSpPr>
        <p:spPr>
          <a:xfrm>
            <a:off x="5434652" y="5085184"/>
            <a:ext cx="34578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Разработала: Ахметова Екатерина Витальевна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636300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0"/>
            <a:ext cx="6643734" cy="69024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Главнокомандующий армией Конфедерации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генерал Роберт Ли</a:t>
            </a:r>
          </a:p>
        </p:txBody>
      </p:sp>
      <p:pic>
        <p:nvPicPr>
          <p:cNvPr id="11267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28" y="1285859"/>
            <a:ext cx="3857652" cy="5383735"/>
          </a:xfrm>
          <a:noFill/>
        </p:spPr>
      </p:pic>
      <p:sp>
        <p:nvSpPr>
          <p:cNvPr id="11268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714348" y="1643050"/>
            <a:ext cx="4038600" cy="453072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Принимал участие  в войне США против Мексики 1846-48 гг. и в истребительных войнах против индейцев в Техасе (в 50-х гг. 19 в.). Так же он руководил подавлением  восстания под руководством Джона Брауна (1859).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868478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Главнокомандующий армией Севера Улисс Грант Симпсон 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endParaRPr lang="ru-RU" dirty="0" smtClean="0"/>
          </a:p>
        </p:txBody>
      </p:sp>
      <p:sp>
        <p:nvSpPr>
          <p:cNvPr id="24578" name="Прямоугольник 3"/>
          <p:cNvSpPr>
            <a:spLocks noChangeArrowheads="1"/>
          </p:cNvSpPr>
          <p:nvPr/>
        </p:nvSpPr>
        <p:spPr bwMode="auto">
          <a:xfrm>
            <a:off x="4786314" y="1785926"/>
            <a:ext cx="3857623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latin typeface="Calibri" pitchFamily="34" charset="0"/>
              </a:rPr>
              <a:t> </a:t>
            </a:r>
            <a:endParaRPr lang="ru-RU" sz="3200" b="1" dirty="0">
              <a:latin typeface="Calibri" pitchFamily="34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18-й президент США в 1869-1877 от Республиканской партии, генерал.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Гражданскую войну в США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1861-1865гг.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1500174"/>
            <a:ext cx="4286248" cy="50725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Мероприятия правительства А.Линкольна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января 1863 года – закон об отмене рабства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 рабство отменялось без всякого выкупа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разрешалось призывать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негров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армию северян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5429264"/>
            <a:ext cx="822960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и значение войны</a:t>
            </a:r>
            <a:r>
              <a:rPr lang="ru-RU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ликвидация рабства и крупного плантационного хозяйства Юга;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решение земельного вопроса;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предотвращение политического и территориального раскола страны.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7313" y="571500"/>
            <a:ext cx="628967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Итогом Гражданской войны</a:t>
            </a:r>
          </a:p>
        </p:txBody>
      </p:sp>
      <p:sp>
        <p:nvSpPr>
          <p:cNvPr id="20485" name="TextBox 8"/>
          <p:cNvSpPr txBox="1">
            <a:spLocks noChangeArrowheads="1"/>
          </p:cNvSpPr>
          <p:nvPr/>
        </p:nvSpPr>
        <p:spPr bwMode="auto">
          <a:xfrm>
            <a:off x="0" y="1500174"/>
            <a:ext cx="900112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ликвидация рабства и крупного   плантационного хозяйства Юга;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решение земельного вопроса;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предотвращение политического и территориального раскола страны.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428736"/>
          <a:ext cx="8358246" cy="4418097"/>
        </p:xfrm>
        <a:graphic>
          <a:graphicData uri="http://schemas.openxmlformats.org/drawingml/2006/table">
            <a:tbl>
              <a:tblPr/>
              <a:tblGrid>
                <a:gridCol w="2528545"/>
                <a:gridCol w="5829701"/>
              </a:tblGrid>
              <a:tr h="10323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Причины войны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59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Повод к войне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59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Перелом в войне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859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Итоги войны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85720" y="357166"/>
            <a:ext cx="46434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Таблица «Гражданская война в США 1861-1865гг.»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Прочитать параграф 13, подготовиться к обобщающему уроку по главе 3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pPr lvl="0"/>
            <a:r>
              <a:rPr lang="ru-RU" sz="2000" dirty="0" smtClean="0"/>
              <a:t>Способствовать пониманию учащимися причин, повода, начала Гражданской войны;</a:t>
            </a:r>
          </a:p>
          <a:p>
            <a:pPr lvl="0"/>
            <a:r>
              <a:rPr lang="ru-RU" sz="2000" dirty="0" smtClean="0"/>
              <a:t>Продолжить формировать умения самостоятельной работы (попарно, одному) с различными источниками; выделять главное; умение формулировать вопрос; подвести ребят к осмыслению результатов и значения Гражданской войны.</a:t>
            </a:r>
          </a:p>
          <a:p>
            <a:pPr lvl="0"/>
            <a:r>
              <a:rPr lang="ru-RU" sz="2000" dirty="0" smtClean="0"/>
              <a:t>Нравственное, культурное, гражданско-патриотическое самоопределение. Анализируя отличия социальных слоёв американского  общества, научить определять и объяснять, справедливы ли эти отличия, на взгляд жителя Соединенных Штатов Америки, а также с позиции человека XXI века.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Актуализация знаний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Перечислите </a:t>
            </a:r>
            <a:r>
              <a:rPr lang="ru-RU" dirty="0" smtClean="0"/>
              <a:t>признаки модернизации и индустриального общества, капиталистических отношений. </a:t>
            </a:r>
          </a:p>
          <a:p>
            <a:pPr lvl="0"/>
            <a:r>
              <a:rPr lang="ru-RU" dirty="0" smtClean="0"/>
              <a:t>Объясните значение слов: нация, республика, федерация, промышленный переворот, фермер, гражданская война.</a:t>
            </a:r>
          </a:p>
          <a:p>
            <a:pPr lvl="0"/>
            <a:r>
              <a:rPr lang="ru-RU" dirty="0" smtClean="0"/>
              <a:t>Какие события привели к образованию Соединенных штатов Америки?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sz="2200" dirty="0" smtClean="0"/>
              <a:t>«... война шла к концу. Кольцо войск Севера смыкалось вокруг столицы Конфедерации Ричмонда. В ночь на 3 апреля 1865 г. этот последний оплот плантаторов Юга был объят паникой. Правительство бежало еще днем. Всю ночь на улицах не смолкал грохот повозок. Брошенные чемоданы и сундуки валялись прямо на мостовой... А утром по улице медленной рысью ехал цветной кавалерийский полк. Перед ними в искрящихся облаках дыма вставало разоренное гнездо мятежа, к которому армия северян стремилась 4 года. ... солдаты шли к центру города. Ричмонд пал. ... Солдаты спустили флаг Конфедерации и подняли вверх американский флаг... На улицах </a:t>
            </a:r>
            <a:r>
              <a:rPr lang="ru-RU" sz="2200" dirty="0" err="1" smtClean="0"/>
              <a:t>негры</a:t>
            </a:r>
            <a:r>
              <a:rPr lang="ru-RU" sz="2200" dirty="0" smtClean="0"/>
              <a:t>, крича, сжигали помосты, на которых продавали в рабство, плети надсмотрщиков, ... кольца, которыми цветных приковывали к столбу, чтобы разжечь под ними костёр. 9 апреля было подписано перемирие. Так фактически закончилась самая страшная национальная трагедия в истории США – Гражданская война, унесшая жизни около 650 тыс. американцев.»</a:t>
            </a:r>
          </a:p>
          <a:p>
            <a:pPr>
              <a:buNone/>
            </a:pPr>
            <a:r>
              <a:rPr lang="ru-RU" sz="2200" dirty="0" smtClean="0"/>
              <a:t>Отрывок из повести «Черный ураган», Л. Рубинштейн.</a:t>
            </a:r>
          </a:p>
          <a:p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Почему </a:t>
            </a:r>
            <a:r>
              <a:rPr lang="ru-RU" sz="2800" i="1" dirty="0" smtClean="0"/>
              <a:t>началась Гражданская война в США? Каковы её причины? Определим, что послужило поводом к войне?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Picture 3" descr="C:\Users\user\Desktop\открытый урок\civil_war_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807249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Особенности экономического развития  США</a:t>
            </a:r>
          </a:p>
        </p:txBody>
      </p:sp>
      <p:graphicFrame>
        <p:nvGraphicFramePr>
          <p:cNvPr id="14405" name="Group 69"/>
          <p:cNvGraphicFramePr>
            <a:graphicFrameLocks noGrp="1"/>
          </p:cNvGraphicFramePr>
          <p:nvPr/>
        </p:nvGraphicFramePr>
        <p:xfrm>
          <a:off x="428625" y="1143000"/>
          <a:ext cx="8382000" cy="2382533"/>
        </p:xfrm>
        <a:graphic>
          <a:graphicData uri="http://schemas.openxmlformats.org/drawingml/2006/table">
            <a:tbl>
              <a:tblPr/>
              <a:tblGrid>
                <a:gridCol w="214314"/>
                <a:gridCol w="4000528"/>
                <a:gridCol w="4167158"/>
              </a:tblGrid>
              <a:tr h="654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Север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Юг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84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Промышленный переворот, развитие капитализма, крупное фабричное производство,  наемный труд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Промышленность не развита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393" name="Group 57"/>
          <p:cNvGraphicFramePr>
            <a:graphicFrameLocks noGrp="1"/>
          </p:cNvGraphicFramePr>
          <p:nvPr/>
        </p:nvGraphicFramePr>
        <p:xfrm>
          <a:off x="323850" y="4149725"/>
          <a:ext cx="8382000" cy="965200"/>
        </p:xfrm>
        <a:graphic>
          <a:graphicData uri="http://schemas.openxmlformats.org/drawingml/2006/table">
            <a:tbl>
              <a:tblPr/>
              <a:tblGrid>
                <a:gridCol w="208280"/>
                <a:gridCol w="3968432"/>
                <a:gridCol w="4205288"/>
              </a:tblGrid>
              <a:tr h="96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Фермерское хозяйство, свободная земля, наемный труд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Плантационные хозяйство, рабский труд (4 млн. рабов)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397" name="Group 61"/>
          <p:cNvGraphicFramePr>
            <a:graphicFrameLocks noGrp="1"/>
          </p:cNvGraphicFramePr>
          <p:nvPr/>
        </p:nvGraphicFramePr>
        <p:xfrm>
          <a:off x="323850" y="5229225"/>
          <a:ext cx="8382000" cy="1041400"/>
        </p:xfrm>
        <a:graphic>
          <a:graphicData uri="http://schemas.openxmlformats.org/drawingml/2006/table">
            <a:tbl>
              <a:tblPr/>
              <a:tblGrid>
                <a:gridCol w="208280"/>
                <a:gridCol w="3968432"/>
                <a:gridCol w="4205288"/>
              </a:tblGrid>
              <a:tr h="1041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Использование европейских научных и технических достижений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Примитивный труд рабов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28596" y="5357826"/>
            <a:ext cx="4357718" cy="928686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Авраам Линкольн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5429256" y="357166"/>
            <a:ext cx="3714744" cy="5768997"/>
          </a:xfrm>
        </p:spPr>
        <p:txBody>
          <a:bodyPr/>
          <a:lstStyle/>
          <a:p>
            <a:pPr marL="0" indent="9525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12 февраля1809 — 15 апреля1865) — американский государственный деятель, 16-йпрезидент США (1861—1865) и первый от Республиканской партии, освободитель американских рабов, национальный герой американского народа.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992209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5000628" y="285728"/>
            <a:ext cx="392906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После выхода11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штатов из Союза, они приняли конституцию и избрали своим президентом бывшего сенатора от   Миссисипи 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Джефферсона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Дэвиса, который вместе с другими руководителями страны заявил, что на их территории рабство будет существовать «вечно».</a:t>
            </a: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566310" cy="5286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5643578"/>
            <a:ext cx="3357586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>
              <a:lnSpc>
                <a:spcPct val="115000"/>
              </a:lnSpc>
              <a:spcAft>
                <a:spcPts val="0"/>
              </a:spcAft>
            </a:pPr>
            <a:r>
              <a:rPr lang="ru-RU" sz="2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Джефферсон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Дэвис</a:t>
            </a: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357158" y="1571612"/>
          <a:ext cx="8215370" cy="5030306"/>
        </p:xfrm>
        <a:graphic>
          <a:graphicData uri="http://schemas.openxmlformats.org/drawingml/2006/table">
            <a:tbl>
              <a:tblPr/>
              <a:tblGrid>
                <a:gridCol w="3725923"/>
                <a:gridCol w="4489447"/>
              </a:tblGrid>
              <a:tr h="5030306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СЕВЕР</a:t>
                      </a:r>
                    </a:p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Союз</a:t>
                      </a:r>
                    </a:p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Вашингтон</a:t>
                      </a:r>
                    </a:p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Авраам </a:t>
                      </a: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Линкольн</a:t>
                      </a:r>
                    </a:p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Улисс </a:t>
                      </a: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Грант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ЮГ</a:t>
                      </a:r>
                    </a:p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Конфедерация Американских штатов</a:t>
                      </a:r>
                    </a:p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г.Ричмонд</a:t>
                      </a:r>
                      <a:r>
                        <a:rPr lang="ru-RU" sz="32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(шт</a:t>
                      </a: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Виргиния)</a:t>
                      </a:r>
                    </a:p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Джефферсон</a:t>
                      </a: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Дэвис</a:t>
                      </a:r>
                    </a:p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Роберт </a:t>
                      </a:r>
                      <a:r>
                        <a:rPr lang="ru-RU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546</Words>
  <Application>Microsoft Office PowerPoint</Application>
  <PresentationFormat>Экран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Тема: США на пути к мировой державе. </vt:lpstr>
      <vt:lpstr>Задачи урока </vt:lpstr>
      <vt:lpstr>Актуализация знаний </vt:lpstr>
      <vt:lpstr>Слайд 4</vt:lpstr>
      <vt:lpstr> Почему началась Гражданская война в США? Каковы её причины? Определим, что послужило поводом к войне? </vt:lpstr>
      <vt:lpstr>Особенности экономического развития  США</vt:lpstr>
      <vt:lpstr>Авраам Линкольн</vt:lpstr>
      <vt:lpstr>Слайд 8</vt:lpstr>
      <vt:lpstr>Противники</vt:lpstr>
      <vt:lpstr>Слайд 10</vt:lpstr>
      <vt:lpstr>Главнокомандующий армией Конфедерации генерал Роберт Ли</vt:lpstr>
      <vt:lpstr>Главнокомандующий армией Севера Улисс Грант Симпсон  </vt:lpstr>
      <vt:lpstr>Мероприятия правительства А.Линкольна</vt:lpstr>
      <vt:lpstr>                              Итоги и значение войны:  - ликвидация рабства и крупного плантационного хозяйства Юга; - решение земельного вопроса; - предотвращение политического и территориального раскола страны. </vt:lpstr>
      <vt:lpstr>Слайд 15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51</cp:revision>
  <dcterms:modified xsi:type="dcterms:W3CDTF">2014-11-04T11:13:41Z</dcterms:modified>
</cp:coreProperties>
</file>