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2" r:id="rId3"/>
    <p:sldId id="261" r:id="rId4"/>
    <p:sldId id="266" r:id="rId5"/>
    <p:sldId id="267" r:id="rId6"/>
    <p:sldId id="268" r:id="rId7"/>
    <p:sldId id="270" r:id="rId8"/>
    <p:sldId id="273" r:id="rId9"/>
    <p:sldId id="274" r:id="rId10"/>
    <p:sldId id="272" r:id="rId11"/>
    <p:sldId id="275" r:id="rId12"/>
    <p:sldId id="276" r:id="rId13"/>
    <p:sldId id="277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92" autoAdjust="0"/>
  </p:normalViewPr>
  <p:slideViewPr>
    <p:cSldViewPr>
      <p:cViewPr varScale="1">
        <p:scale>
          <a:sx n="105" d="100"/>
          <a:sy n="105" d="100"/>
        </p:scale>
        <p:origin x="-144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C1B6B-529C-468F-80FD-428E7770CEE5}" type="datetimeFigureOut">
              <a:rPr lang="ru-RU" smtClean="0"/>
              <a:t>04.11.2014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92E083-6036-445E-9446-9C070F0045C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C1B6B-529C-468F-80FD-428E7770CEE5}" type="datetimeFigureOut">
              <a:rPr lang="ru-RU" smtClean="0"/>
              <a:t>04.11.2014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92E083-6036-445E-9446-9C070F0045C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C1B6B-529C-468F-80FD-428E7770CEE5}" type="datetimeFigureOut">
              <a:rPr lang="ru-RU" smtClean="0"/>
              <a:t>04.11.2014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92E083-6036-445E-9446-9C070F0045C9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C1B6B-529C-468F-80FD-428E7770CEE5}" type="datetimeFigureOut">
              <a:rPr lang="ru-RU" smtClean="0"/>
              <a:t>04.11.2014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92E083-6036-445E-9446-9C070F0045C9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C1B6B-529C-468F-80FD-428E7770CEE5}" type="datetimeFigureOut">
              <a:rPr lang="ru-RU" smtClean="0"/>
              <a:t>04.11.2014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92E083-6036-445E-9446-9C070F0045C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C1B6B-529C-468F-80FD-428E7770CEE5}" type="datetimeFigureOut">
              <a:rPr lang="ru-RU" smtClean="0"/>
              <a:t>04.11.2014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92E083-6036-445E-9446-9C070F0045C9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C1B6B-529C-468F-80FD-428E7770CEE5}" type="datetimeFigureOut">
              <a:rPr lang="ru-RU" smtClean="0"/>
              <a:t>04.11.2014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92E083-6036-445E-9446-9C070F0045C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C1B6B-529C-468F-80FD-428E7770CEE5}" type="datetimeFigureOut">
              <a:rPr lang="ru-RU" smtClean="0"/>
              <a:t>04.11.2014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92E083-6036-445E-9446-9C070F0045C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C1B6B-529C-468F-80FD-428E7770CEE5}" type="datetimeFigureOut">
              <a:rPr lang="ru-RU" smtClean="0"/>
              <a:t>04.11.2014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92E083-6036-445E-9446-9C070F0045C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C1B6B-529C-468F-80FD-428E7770CEE5}" type="datetimeFigureOut">
              <a:rPr lang="ru-RU" smtClean="0"/>
              <a:t>04.11.2014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92E083-6036-445E-9446-9C070F0045C9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C1B6B-529C-468F-80FD-428E7770CEE5}" type="datetimeFigureOut">
              <a:rPr lang="ru-RU" smtClean="0"/>
              <a:t>04.11.2014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92E083-6036-445E-9446-9C070F0045C9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797C1B6B-529C-468F-80FD-428E7770CEE5}" type="datetimeFigureOut">
              <a:rPr lang="ru-RU" smtClean="0"/>
              <a:t>04.11.2014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2192E083-6036-445E-9446-9C070F0045C9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Игровые технологии как составная часть системно-</a:t>
            </a:r>
            <a:r>
              <a:rPr lang="ru-RU" dirty="0" err="1" smtClean="0"/>
              <a:t>деятельностного</a:t>
            </a:r>
            <a:r>
              <a:rPr lang="ru-RU" dirty="0" smtClean="0"/>
              <a:t> подхода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Выступление учителя начальных классов </a:t>
            </a:r>
          </a:p>
          <a:p>
            <a:r>
              <a:rPr lang="ru-RU" dirty="0" smtClean="0"/>
              <a:t>МАОУ ДСОШ№2 Семеновой Е.И.</a:t>
            </a:r>
          </a:p>
          <a:p>
            <a:r>
              <a:rPr lang="ru-RU" dirty="0" smtClean="0"/>
              <a:t>(Педагогические чтения)</a:t>
            </a:r>
          </a:p>
          <a:p>
            <a:r>
              <a:rPr lang="ru-RU" dirty="0" smtClean="0"/>
              <a:t>Ноябрь  2014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57624303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 smtClean="0"/>
              <a:t>« Загадки Петрушки»</a:t>
            </a:r>
          </a:p>
          <a:p>
            <a:r>
              <a:rPr lang="ru-RU" dirty="0" smtClean="0"/>
              <a:t>«Путаница»</a:t>
            </a:r>
          </a:p>
          <a:p>
            <a:r>
              <a:rPr lang="ru-RU" dirty="0" smtClean="0"/>
              <a:t>«Кто в каком домике будет жить?»</a:t>
            </a:r>
          </a:p>
          <a:p>
            <a:r>
              <a:rPr lang="ru-RU" dirty="0" smtClean="0"/>
              <a:t>«Ведущая буква»</a:t>
            </a:r>
          </a:p>
          <a:p>
            <a:r>
              <a:rPr lang="ru-RU" dirty="0" smtClean="0"/>
              <a:t>«Слог за слогом»</a:t>
            </a:r>
          </a:p>
          <a:p>
            <a:r>
              <a:rPr lang="ru-RU" dirty="0" smtClean="0"/>
              <a:t>«Цепочка»</a:t>
            </a:r>
          </a:p>
          <a:p>
            <a:r>
              <a:rPr lang="ru-RU" dirty="0" smtClean="0"/>
              <a:t>«Дружная семейка».</a:t>
            </a:r>
          </a:p>
          <a:p>
            <a:r>
              <a:rPr lang="ru-RU" dirty="0" smtClean="0"/>
              <a:t>«Лесенка».</a:t>
            </a:r>
          </a:p>
          <a:p>
            <a:r>
              <a:rPr lang="ru-RU" dirty="0" smtClean="0"/>
              <a:t>Шарады.</a:t>
            </a:r>
          </a:p>
          <a:p>
            <a:r>
              <a:rPr lang="ru-RU" dirty="0" smtClean="0"/>
              <a:t>Путешествие по станциям (</a:t>
            </a:r>
            <a:r>
              <a:rPr lang="ru-RU" dirty="0" err="1" smtClean="0"/>
              <a:t>Проверяйка</a:t>
            </a:r>
            <a:r>
              <a:rPr lang="ru-RU" dirty="0" smtClean="0"/>
              <a:t>, </a:t>
            </a:r>
            <a:r>
              <a:rPr lang="ru-RU" dirty="0" err="1" smtClean="0"/>
              <a:t>Вспоминайка</a:t>
            </a:r>
            <a:r>
              <a:rPr lang="ru-RU" dirty="0" smtClean="0"/>
              <a:t>, </a:t>
            </a:r>
            <a:r>
              <a:rPr lang="ru-RU" dirty="0" err="1" smtClean="0"/>
              <a:t>Словознайка</a:t>
            </a:r>
            <a:r>
              <a:rPr lang="ru-RU" dirty="0" smtClean="0"/>
              <a:t> и др.)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u="sng" dirty="0" smtClean="0"/>
              <a:t>Игры на уроках русского языка</a:t>
            </a:r>
            <a:endParaRPr lang="ru-RU" b="1" u="sng" dirty="0"/>
          </a:p>
        </p:txBody>
      </p:sp>
    </p:spTree>
    <p:extLst>
      <p:ext uri="{BB962C8B-B14F-4D97-AF65-F5344CB8AC3E}">
        <p14:creationId xmlns:p14="http://schemas.microsoft.com/office/powerpoint/2010/main" val="16692129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«Отгадайте пословицы» ( по двум ключевым словам).</a:t>
            </a:r>
          </a:p>
          <a:p>
            <a:r>
              <a:rPr lang="ru-RU" dirty="0" smtClean="0"/>
              <a:t>«Собери пословицу»</a:t>
            </a:r>
          </a:p>
          <a:p>
            <a:r>
              <a:rPr lang="ru-RU" dirty="0" smtClean="0"/>
              <a:t>«Конкурс пародистов»</a:t>
            </a:r>
          </a:p>
          <a:p>
            <a:r>
              <a:rPr lang="ru-RU" dirty="0" smtClean="0"/>
              <a:t>«Отгадай зашифрованное слово» и др.</a:t>
            </a:r>
          </a:p>
          <a:p>
            <a:pPr marL="0" indent="0">
              <a:buNone/>
            </a:pPr>
            <a:r>
              <a:rPr lang="ru-RU" sz="4000" b="1" u="sng" dirty="0" smtClean="0"/>
              <a:t>Игры на уроках окружающего мира</a:t>
            </a:r>
          </a:p>
          <a:p>
            <a:r>
              <a:rPr lang="ru-RU" dirty="0" smtClean="0"/>
              <a:t>«Узнай птицу по описанию»;</a:t>
            </a:r>
          </a:p>
          <a:p>
            <a:r>
              <a:rPr lang="ru-RU" dirty="0" smtClean="0"/>
              <a:t>«Рассели животных» и др.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u="sng" dirty="0" smtClean="0"/>
              <a:t>Игры на уроках литературного чтения</a:t>
            </a:r>
            <a:endParaRPr lang="ru-RU" b="1" u="sng" dirty="0"/>
          </a:p>
        </p:txBody>
      </p:sp>
    </p:spTree>
    <p:extLst>
      <p:ext uri="{BB962C8B-B14F-4D97-AF65-F5344CB8AC3E}">
        <p14:creationId xmlns:p14="http://schemas.microsoft.com/office/powerpoint/2010/main" val="34378288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«Магические квадраты»;</a:t>
            </a:r>
          </a:p>
          <a:p>
            <a:r>
              <a:rPr lang="ru-RU" dirty="0" smtClean="0"/>
              <a:t>Математический футбол»;</a:t>
            </a:r>
          </a:p>
          <a:p>
            <a:r>
              <a:rPr lang="ru-RU" dirty="0" smtClean="0"/>
              <a:t>«Паровозик из </a:t>
            </a:r>
            <a:r>
              <a:rPr lang="ru-RU" dirty="0" err="1" smtClean="0"/>
              <a:t>Ромашково</a:t>
            </a:r>
            <a:r>
              <a:rPr lang="ru-RU" dirty="0" smtClean="0"/>
              <a:t>»;</a:t>
            </a:r>
          </a:p>
          <a:p>
            <a:r>
              <a:rPr lang="ru-RU" dirty="0" smtClean="0"/>
              <a:t>«</a:t>
            </a:r>
            <a:r>
              <a:rPr lang="ru-RU" dirty="0"/>
              <a:t>З</a:t>
            </a:r>
            <a:r>
              <a:rPr lang="ru-RU" dirty="0" smtClean="0"/>
              <a:t>асели домики»;</a:t>
            </a:r>
          </a:p>
          <a:p>
            <a:r>
              <a:rPr lang="ru-RU" dirty="0" smtClean="0"/>
              <a:t>«Наряди елочку»;</a:t>
            </a:r>
          </a:p>
          <a:p>
            <a:r>
              <a:rPr lang="ru-RU" dirty="0" smtClean="0"/>
              <a:t>«Космонавты»;</a:t>
            </a:r>
          </a:p>
          <a:p>
            <a:r>
              <a:rPr lang="ru-RU" dirty="0" smtClean="0"/>
              <a:t>«Математическая гусеница»;</a:t>
            </a:r>
          </a:p>
          <a:p>
            <a:r>
              <a:rPr lang="ru-RU" dirty="0" smtClean="0"/>
              <a:t>Путешествие по станциям (</a:t>
            </a:r>
            <a:r>
              <a:rPr lang="ru-RU" dirty="0" err="1" smtClean="0"/>
              <a:t>Сосчитайка</a:t>
            </a:r>
            <a:r>
              <a:rPr lang="ru-RU" dirty="0" smtClean="0"/>
              <a:t>, </a:t>
            </a:r>
            <a:r>
              <a:rPr lang="ru-RU" dirty="0" err="1" smtClean="0"/>
              <a:t>Помогайка</a:t>
            </a:r>
            <a:r>
              <a:rPr lang="ru-RU" dirty="0" smtClean="0"/>
              <a:t>, </a:t>
            </a:r>
            <a:r>
              <a:rPr lang="ru-RU" dirty="0" err="1" smtClean="0"/>
              <a:t>Думайка</a:t>
            </a:r>
            <a:r>
              <a:rPr lang="ru-RU" dirty="0" smtClean="0"/>
              <a:t>, </a:t>
            </a:r>
            <a:r>
              <a:rPr lang="ru-RU" dirty="0" err="1" smtClean="0"/>
              <a:t>Решайка</a:t>
            </a:r>
            <a:r>
              <a:rPr lang="ru-RU" dirty="0" smtClean="0"/>
              <a:t> и др.)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u="sng" dirty="0" smtClean="0"/>
              <a:t>Игры на уроках математики</a:t>
            </a:r>
            <a:endParaRPr lang="ru-RU" b="1" u="sng" dirty="0"/>
          </a:p>
        </p:txBody>
      </p:sp>
    </p:spTree>
    <p:extLst>
      <p:ext uri="{BB962C8B-B14F-4D97-AF65-F5344CB8AC3E}">
        <p14:creationId xmlns:p14="http://schemas.microsoft.com/office/powerpoint/2010/main" val="17664220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«Кто постигает новое, лелея старое, тот может быть учителем».</a:t>
            </a:r>
          </a:p>
          <a:p>
            <a:pPr marL="0" indent="0">
              <a:buNone/>
            </a:pPr>
            <a:r>
              <a:rPr lang="ru-RU" dirty="0" smtClean="0"/>
              <a:t>«Учитель и ученик растут вместе».</a:t>
            </a:r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                                                             Конфуций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83863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dirty="0" smtClean="0"/>
              <a:t> наличие у детей познавательного мотива (желания узнать, открыть, научиться) и конкретной учебной цели (понимания того, что именно нужно выяснить, освоить); </a:t>
            </a:r>
          </a:p>
          <a:p>
            <a:r>
              <a:rPr lang="ru-RU" dirty="0" smtClean="0"/>
              <a:t> выполнение учениками определённых действий для приобретения недостающих знаний; </a:t>
            </a:r>
          </a:p>
          <a:p>
            <a:r>
              <a:rPr lang="ru-RU" dirty="0" smtClean="0"/>
              <a:t> выявление и освоение учащимися способа действия, позволяющего осознанно применять приобретённые знания; </a:t>
            </a:r>
          </a:p>
          <a:p>
            <a:r>
              <a:rPr lang="ru-RU" dirty="0" smtClean="0"/>
              <a:t> формирование у школьников умения контролировать свои действия – как после их завершения, так и по ходу; </a:t>
            </a:r>
          </a:p>
          <a:p>
            <a:r>
              <a:rPr lang="ru-RU" dirty="0" smtClean="0"/>
              <a:t> включение содержания обучения в контекст решения значимых жизненных задач. 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err="1" smtClean="0"/>
              <a:t>Деятельностный</a:t>
            </a:r>
            <a:r>
              <a:rPr lang="ru-RU" dirty="0" smtClean="0"/>
              <a:t> подход к обучению предполагает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8257999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err="1" smtClean="0"/>
              <a:t>Здоровьесберегающие</a:t>
            </a:r>
            <a:r>
              <a:rPr lang="ru-RU" dirty="0" smtClean="0"/>
              <a:t>;</a:t>
            </a:r>
          </a:p>
          <a:p>
            <a:r>
              <a:rPr lang="ru-RU" dirty="0" smtClean="0"/>
              <a:t>Проблемно-диалогическое обучение;</a:t>
            </a:r>
          </a:p>
          <a:p>
            <a:r>
              <a:rPr lang="ru-RU" dirty="0" smtClean="0"/>
              <a:t>Технология проектного обучения;</a:t>
            </a:r>
          </a:p>
          <a:p>
            <a:r>
              <a:rPr lang="ru-RU" dirty="0" smtClean="0"/>
              <a:t>Технология развивающего обучения;</a:t>
            </a:r>
          </a:p>
          <a:p>
            <a:r>
              <a:rPr lang="ru-RU" dirty="0" smtClean="0"/>
              <a:t>Личностно-ориентированное обучение</a:t>
            </a:r>
            <a:r>
              <a:rPr lang="ru-RU" dirty="0" smtClean="0"/>
              <a:t>;</a:t>
            </a:r>
          </a:p>
          <a:p>
            <a:r>
              <a:rPr lang="ru-RU" dirty="0" smtClean="0"/>
              <a:t>Компьютерные технологии</a:t>
            </a:r>
            <a:endParaRPr lang="ru-RU" dirty="0" smtClean="0"/>
          </a:p>
          <a:p>
            <a:r>
              <a:rPr lang="ru-RU" dirty="0" smtClean="0"/>
              <a:t>Игровые технологии.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Системно-</a:t>
            </a:r>
            <a:r>
              <a:rPr lang="ru-RU" dirty="0" err="1" smtClean="0"/>
              <a:t>деятельностный</a:t>
            </a:r>
            <a:r>
              <a:rPr lang="ru-RU" dirty="0" smtClean="0"/>
              <a:t> подход включает в себя базовые образовательные технологии: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825799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« </a:t>
            </a:r>
            <a:r>
              <a:rPr lang="ru-RU" dirty="0"/>
              <a:t>Б</a:t>
            </a:r>
            <a:r>
              <a:rPr lang="ru-RU" dirty="0" smtClean="0"/>
              <a:t>ез педагогической игры на уроке невозможно увлечь учеников в мир знаний и нравственных переживаний, сделать их активными участниками и творцами урока».   </a:t>
            </a:r>
          </a:p>
          <a:p>
            <a:pPr marL="0" indent="0" algn="r">
              <a:buNone/>
            </a:pPr>
            <a:r>
              <a:rPr lang="ru-RU" dirty="0" err="1" smtClean="0"/>
              <a:t>Ш.А.Амонашвили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Игровые технологии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6543519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dirty="0" smtClean="0"/>
              <a:t> </a:t>
            </a:r>
            <a:r>
              <a:rPr lang="ru-RU" dirty="0" smtClean="0"/>
              <a:t>1)соответствие игры учебно-воспитательным целям урока;</a:t>
            </a:r>
          </a:p>
          <a:p>
            <a:pPr marL="0" indent="0">
              <a:buNone/>
            </a:pPr>
            <a:r>
              <a:rPr lang="ru-RU" dirty="0" smtClean="0"/>
              <a:t> 2)доступность для учащихся данного возраста;</a:t>
            </a:r>
          </a:p>
          <a:p>
            <a:pPr marL="0" indent="0">
              <a:buNone/>
            </a:pPr>
            <a:r>
              <a:rPr lang="ru-RU" dirty="0" smtClean="0"/>
              <a:t> 3)умеренность в использовании игр на уроках.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b="1" dirty="0" smtClean="0"/>
              <a:t>Как облечь урок в игровую форму в школьной практике? Здесь великое множество вариантов, но обязательно соблюдение следующих условий: 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2678003537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dirty="0" smtClean="0"/>
              <a:t>1. </a:t>
            </a:r>
            <a:r>
              <a:rPr lang="ru-RU" b="1" u="sng" dirty="0" smtClean="0"/>
              <a:t>Игры-упражнения.</a:t>
            </a:r>
            <a:r>
              <a:rPr lang="ru-RU" dirty="0" smtClean="0"/>
              <a:t> Они совершенствуют познавательные способности учащихся, способствуют закреплению учебного материала, развивают умение применять его в новых условиях. Примеры игр-упражнений: кроссворды, ребусы, викторины.</a:t>
            </a:r>
          </a:p>
          <a:p>
            <a:pPr marL="0" indent="0">
              <a:buNone/>
            </a:pPr>
            <a:r>
              <a:rPr lang="ru-RU" dirty="0" smtClean="0"/>
              <a:t>2. </a:t>
            </a:r>
            <a:r>
              <a:rPr lang="ru-RU" b="1" u="sng" dirty="0" smtClean="0"/>
              <a:t>Игры-путешествия.</a:t>
            </a:r>
            <a:r>
              <a:rPr lang="ru-RU" dirty="0" smtClean="0"/>
              <a:t> Эти игры способствуют осмыслению и закреплению учебного материала. Активность учащихся в этих играх может быть выражена в виде рассказов, дискуссий, творческих заданий, высказывания гипотез.</a:t>
            </a:r>
          </a:p>
          <a:p>
            <a:pPr marL="0" indent="0">
              <a:buNone/>
            </a:pPr>
            <a:r>
              <a:rPr lang="ru-RU" dirty="0" smtClean="0"/>
              <a:t>3</a:t>
            </a:r>
            <a:r>
              <a:rPr lang="ru-RU" b="1" u="sng" dirty="0" smtClean="0"/>
              <a:t>. Игры-соревнования</a:t>
            </a:r>
            <a:r>
              <a:rPr lang="ru-RU" dirty="0" smtClean="0"/>
              <a:t>. Такие игры включают все виды дидактических игр. Учащиеся соревнуются, разделившись на команды.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Виды дидактических игр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9227170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ru-RU" dirty="0" smtClean="0"/>
              <a:t>1)Активизацию учебного процесса, учебно-познавательной деятельности младших школьников.</a:t>
            </a:r>
          </a:p>
          <a:p>
            <a:pPr marL="0" indent="0">
              <a:buNone/>
            </a:pPr>
            <a:r>
              <a:rPr lang="ru-RU" dirty="0" smtClean="0"/>
              <a:t>2)Комфортный и результативный для ученика и учителя процесс обучения.</a:t>
            </a:r>
          </a:p>
          <a:p>
            <a:pPr marL="0" indent="0">
              <a:buNone/>
            </a:pPr>
            <a:r>
              <a:rPr lang="ru-RU" dirty="0" smtClean="0"/>
              <a:t>3)Высокий и прочный уровень </a:t>
            </a:r>
            <a:r>
              <a:rPr lang="ru-RU" dirty="0" err="1" smtClean="0"/>
              <a:t>обученности</a:t>
            </a:r>
            <a:r>
              <a:rPr lang="ru-RU" dirty="0" smtClean="0"/>
              <a:t> в классах с любой подготовленностью.</a:t>
            </a:r>
          </a:p>
          <a:p>
            <a:pPr marL="0" indent="0">
              <a:buNone/>
            </a:pPr>
            <a:r>
              <a:rPr lang="ru-RU" dirty="0" smtClean="0"/>
              <a:t>4)Формирование у школьников умения и стойкого навыка учиться.</a:t>
            </a:r>
          </a:p>
          <a:p>
            <a:pPr marL="0" indent="0">
              <a:buNone/>
            </a:pPr>
            <a:r>
              <a:rPr lang="ru-RU" dirty="0" smtClean="0"/>
              <a:t>5)Полноценное соединение знаний и практических навыков.</a:t>
            </a:r>
          </a:p>
          <a:p>
            <a:pPr marL="0" indent="0">
              <a:buNone/>
            </a:pPr>
            <a:r>
              <a:rPr lang="ru-RU" dirty="0" smtClean="0"/>
              <a:t>6)Объединение учебной и внеурочной деятельности в единый воспитательный процесс.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dirty="0" smtClean="0"/>
              <a:t> Эти передовые педагогические игровые технологии, применение которых в сочетании с традиционной методикой преподавания, гарантируют: 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4430547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dirty="0"/>
              <a:t>1</a:t>
            </a:r>
            <a:r>
              <a:rPr lang="ru-RU" dirty="0" smtClean="0"/>
              <a:t>  </a:t>
            </a:r>
            <a:r>
              <a:rPr lang="ru-RU" sz="2800" b="1" u="sng" dirty="0" smtClean="0"/>
              <a:t>По виду деятельности</a:t>
            </a:r>
            <a:r>
              <a:rPr lang="ru-RU" sz="2800" dirty="0" smtClean="0"/>
              <a:t>: физические, интеллектуальные, трудовые, социальные        и   психологические;</a:t>
            </a:r>
          </a:p>
          <a:p>
            <a:pPr marL="0" indent="0">
              <a:buNone/>
            </a:pPr>
            <a:r>
              <a:rPr lang="ru-RU" sz="2800" dirty="0"/>
              <a:t>2</a:t>
            </a:r>
            <a:r>
              <a:rPr lang="ru-RU" sz="2800" dirty="0" smtClean="0"/>
              <a:t>  </a:t>
            </a:r>
            <a:r>
              <a:rPr lang="ru-RU" sz="2800" b="1" u="sng" dirty="0" smtClean="0"/>
              <a:t>По характеру педагогического процесса: </a:t>
            </a:r>
          </a:p>
          <a:p>
            <a:pPr marL="0" indent="0">
              <a:buNone/>
            </a:pPr>
            <a:r>
              <a:rPr lang="ru-RU" sz="2800" dirty="0"/>
              <a:t>-</a:t>
            </a:r>
            <a:r>
              <a:rPr lang="ru-RU" sz="2800" dirty="0" smtClean="0"/>
              <a:t>обучающие, тренировочные, контролирующие и обобщающие;</a:t>
            </a:r>
          </a:p>
          <a:p>
            <a:pPr marL="0" indent="0">
              <a:buNone/>
            </a:pPr>
            <a:r>
              <a:rPr lang="ru-RU" sz="2800" dirty="0"/>
              <a:t>-</a:t>
            </a:r>
            <a:r>
              <a:rPr lang="ru-RU" sz="2800" dirty="0" smtClean="0"/>
              <a:t>познавательные, воспитательные, развивающие; </a:t>
            </a:r>
          </a:p>
          <a:p>
            <a:pPr marL="0" indent="0">
              <a:buNone/>
            </a:pPr>
            <a:r>
              <a:rPr lang="ru-RU" sz="2800" dirty="0"/>
              <a:t>-</a:t>
            </a:r>
            <a:r>
              <a:rPr lang="ru-RU" sz="2800" dirty="0" smtClean="0"/>
              <a:t>репродуктивные, продуктивные, творческие; </a:t>
            </a:r>
          </a:p>
          <a:p>
            <a:pPr marL="0" indent="0">
              <a:buNone/>
            </a:pPr>
            <a:r>
              <a:rPr lang="ru-RU" sz="2800" dirty="0"/>
              <a:t>-</a:t>
            </a:r>
            <a:r>
              <a:rPr lang="ru-RU" sz="2800" dirty="0" smtClean="0"/>
              <a:t>коммуникативные, диагностические, </a:t>
            </a:r>
            <a:r>
              <a:rPr lang="ru-RU" sz="2800" dirty="0" err="1" smtClean="0"/>
              <a:t>профориентационные</a:t>
            </a:r>
            <a:r>
              <a:rPr lang="ru-RU" sz="2800" dirty="0" smtClean="0"/>
              <a:t> и др.;</a:t>
            </a:r>
          </a:p>
          <a:p>
            <a:endParaRPr lang="ru-RU" sz="28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Педагогические игры имеют следующую классификацию: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764785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u="sng" dirty="0" smtClean="0"/>
              <a:t>3</a:t>
            </a:r>
            <a:r>
              <a:rPr lang="ru-RU" b="1" u="sng" dirty="0" smtClean="0"/>
              <a:t> По характеру игровой методики</a:t>
            </a:r>
            <a:r>
              <a:rPr lang="ru-RU" dirty="0" smtClean="0"/>
              <a:t>: </a:t>
            </a:r>
            <a:endParaRPr lang="ru-RU" dirty="0"/>
          </a:p>
          <a:p>
            <a:pPr>
              <a:buFontTx/>
              <a:buChar char="-"/>
            </a:pPr>
            <a:r>
              <a:rPr lang="ru-RU" dirty="0" smtClean="0"/>
              <a:t>предметные, ролевые, имитационные и т. д.;</a:t>
            </a:r>
          </a:p>
          <a:p>
            <a:pPr marL="0" indent="0">
              <a:buNone/>
            </a:pPr>
            <a:r>
              <a:rPr lang="ru-RU" dirty="0" smtClean="0"/>
              <a:t>4 </a:t>
            </a:r>
            <a:r>
              <a:rPr lang="ru-RU" b="1" u="sng" dirty="0" smtClean="0"/>
              <a:t>По игровой среде</a:t>
            </a:r>
            <a:r>
              <a:rPr lang="ru-RU" dirty="0" smtClean="0"/>
              <a:t>:</a:t>
            </a:r>
          </a:p>
          <a:p>
            <a:pPr marL="0" indent="0">
              <a:buNone/>
            </a:pPr>
            <a:r>
              <a:rPr lang="ru-RU" dirty="0"/>
              <a:t>-</a:t>
            </a:r>
            <a:r>
              <a:rPr lang="ru-RU" dirty="0" smtClean="0"/>
              <a:t> с предметами, без предметов, компьютерные и с ТСО, комнатные и др.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80712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145</TotalTime>
  <Words>638</Words>
  <Application>Microsoft Office PowerPoint</Application>
  <PresentationFormat>Экран (4:3)</PresentationFormat>
  <Paragraphs>79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Волна</vt:lpstr>
      <vt:lpstr>Игровые технологии как составная часть системно-деятельностного подхода</vt:lpstr>
      <vt:lpstr>Деятельностный подход к обучению предполагает</vt:lpstr>
      <vt:lpstr>Системно-деятельностный подход включает в себя базовые образовательные технологии: </vt:lpstr>
      <vt:lpstr>Игровые технологии</vt:lpstr>
      <vt:lpstr>Как облечь урок в игровую форму в школьной практике? Здесь великое множество вариантов, но обязательно соблюдение следующих условий: </vt:lpstr>
      <vt:lpstr>Виды дидактических игр</vt:lpstr>
      <vt:lpstr> Эти передовые педагогические игровые технологии, применение которых в сочетании с традиционной методикой преподавания, гарантируют: </vt:lpstr>
      <vt:lpstr>Педагогические игры имеют следующую классификацию:</vt:lpstr>
      <vt:lpstr>Презентация PowerPoint</vt:lpstr>
      <vt:lpstr>Игры на уроках русского языка</vt:lpstr>
      <vt:lpstr>Игры на уроках литературного чтения</vt:lpstr>
      <vt:lpstr>Игры на уроках математики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Игровые технологии как составная часть системно-деятельностного подхода</dc:title>
  <dc:creator>Crash</dc:creator>
  <cp:lastModifiedBy>Crash</cp:lastModifiedBy>
  <cp:revision>11</cp:revision>
  <dcterms:created xsi:type="dcterms:W3CDTF">2014-11-03T10:55:33Z</dcterms:created>
  <dcterms:modified xsi:type="dcterms:W3CDTF">2014-11-04T17:27:55Z</dcterms:modified>
</cp:coreProperties>
</file>