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62" r:id="rId5"/>
    <p:sldId id="266" r:id="rId6"/>
    <p:sldId id="267" r:id="rId7"/>
    <p:sldId id="268" r:id="rId8"/>
    <p:sldId id="269" r:id="rId9"/>
    <p:sldId id="270" r:id="rId10"/>
    <p:sldId id="271" r:id="rId11"/>
    <p:sldId id="25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50" autoAdjust="0"/>
    <p:restoredTop sz="94660"/>
  </p:normalViewPr>
  <p:slideViewPr>
    <p:cSldViewPr>
      <p:cViewPr>
        <p:scale>
          <a:sx n="65" d="100"/>
          <a:sy n="65" d="100"/>
        </p:scale>
        <p:origin x="1506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304256"/>
          </a:xfrm>
        </p:spPr>
        <p:txBody>
          <a:bodyPr>
            <a:noAutofit/>
          </a:bodyPr>
          <a:lstStyle/>
          <a:p>
            <a:r>
              <a:rPr lang="ru-RU" sz="5400" dirty="0" smtClean="0"/>
              <a:t>Простые правила полезного и безопасного Интернета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83724"/>
            <a:ext cx="6400800" cy="2128345"/>
          </a:xfrm>
        </p:spPr>
        <p:txBody>
          <a:bodyPr>
            <a:noAutofit/>
          </a:bodyPr>
          <a:lstStyle/>
          <a:p>
            <a:r>
              <a:rPr lang="ru-RU" sz="4000" dirty="0" smtClean="0">
                <a:ln>
                  <a:solidFill>
                    <a:srgbClr val="FF0000"/>
                  </a:solidFill>
                </a:ln>
              </a:rPr>
              <a:t>Подготовила </a:t>
            </a:r>
          </a:p>
          <a:p>
            <a:r>
              <a:rPr lang="ru-RU" sz="4000" dirty="0" smtClean="0">
                <a:ln>
                  <a:solidFill>
                    <a:srgbClr val="FF0000"/>
                  </a:solidFill>
                </a:ln>
              </a:rPr>
              <a:t>ученица 6-в класса </a:t>
            </a:r>
          </a:p>
          <a:p>
            <a:r>
              <a:rPr lang="ru-RU" sz="4000" dirty="0" err="1" smtClean="0">
                <a:ln>
                  <a:solidFill>
                    <a:srgbClr val="FF0000"/>
                  </a:solidFill>
                </a:ln>
              </a:rPr>
              <a:t>Худилайнен</a:t>
            </a:r>
            <a:r>
              <a:rPr lang="ru-RU" sz="4000" dirty="0" smtClean="0">
                <a:ln>
                  <a:solidFill>
                    <a:srgbClr val="FF0000"/>
                  </a:solidFill>
                </a:ln>
              </a:rPr>
              <a:t> Вероника</a:t>
            </a:r>
            <a:endParaRPr lang="ru-RU" sz="4000" dirty="0">
              <a:ln>
                <a:solidFill>
                  <a:srgbClr val="FF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440907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• </a:t>
            </a:r>
            <a:r>
              <a:rPr lang="ru-RU" sz="3800" dirty="0" smtClean="0"/>
              <a:t>Прекращайте </a:t>
            </a:r>
            <a:r>
              <a:rPr lang="ru-RU" sz="3800" dirty="0"/>
              <a:t>любые контакты по электронной почте, в системе обмена мгновенными сообщениями или в чатах, если кто-нибудь начинает задавать вам вопросы личного характера или содержащие сексуальные намеки. Расскажите об этом родителям.</a:t>
            </a:r>
          </a:p>
          <a:p>
            <a:endParaRPr lang="ru-RU" sz="38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27100">
                <a:srgbClr val="FF0000"/>
              </a:gs>
              <a:gs pos="64571">
                <a:srgbClr val="FF0000"/>
              </a:gs>
              <a:gs pos="0">
                <a:srgbClr val="FF0000"/>
              </a:gs>
              <a:gs pos="100000">
                <a:schemeClr val="dk1">
                  <a:shade val="30000"/>
                  <a:satMod val="200000"/>
                </a:schemeClr>
              </a:gs>
            </a:gsLst>
          </a:gradFill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Интернет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488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4"/>
            <a:ext cx="7772400" cy="2484000"/>
          </a:xfrm>
        </p:spPr>
        <p:txBody>
          <a:bodyPr>
            <a:normAutofit/>
            <a:scene3d>
              <a:camera prst="perspectiveRelaxed"/>
              <a:lightRig rig="threePt" dir="t"/>
            </a:scene3d>
          </a:bodyPr>
          <a:lstStyle/>
          <a:p>
            <a:r>
              <a:rPr lang="ru-RU" sz="6000" dirty="0" smtClean="0">
                <a:ln>
                  <a:solidFill>
                    <a:srgbClr val="00B0F0"/>
                  </a:solidFill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	</a:t>
            </a:r>
            <a:endParaRPr lang="ru-RU" sz="6000" dirty="0">
              <a:ln>
                <a:solidFill>
                  <a:srgbClr val="00B0F0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229709"/>
            <a:ext cx="3344416" cy="900715"/>
          </a:xfrm>
          <a:noFill/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Спасибо 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за внимание!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882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3898776" cy="504056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err="1" smtClean="0"/>
              <a:t>Интерне́т</a:t>
            </a:r>
            <a:r>
              <a:rPr lang="ru-RU" dirty="0" smtClean="0"/>
              <a:t> </a:t>
            </a:r>
            <a:r>
              <a:rPr lang="ru-RU" dirty="0"/>
              <a:t>— всемирная система объединённых компьютерных сетей для хранения и передачи информации. Часто упоминается как Всемирная сеть и Глобальная сеть, а также просто </a:t>
            </a:r>
            <a:r>
              <a:rPr lang="ru-RU" dirty="0" smtClean="0"/>
              <a:t>Сеть. </a:t>
            </a:r>
            <a:r>
              <a:rPr lang="ru-RU" dirty="0"/>
              <a:t>Построена на базе стека протоколов TCP/IP. На основе Интернета работает Всемирная паутина (</a:t>
            </a:r>
            <a:r>
              <a:rPr lang="ru-RU" dirty="0" err="1"/>
              <a:t>World</a:t>
            </a:r>
            <a:r>
              <a:rPr lang="ru-RU" dirty="0"/>
              <a:t> </a:t>
            </a:r>
            <a:r>
              <a:rPr lang="ru-RU" dirty="0" err="1"/>
              <a:t>Wide</a:t>
            </a:r>
            <a:r>
              <a:rPr lang="ru-RU" dirty="0"/>
              <a:t> </a:t>
            </a:r>
            <a:r>
              <a:rPr lang="ru-RU" dirty="0" err="1"/>
              <a:t>Web</a:t>
            </a:r>
            <a:r>
              <a:rPr lang="ru-RU" dirty="0"/>
              <a:t>, WWW) и множество других систем передачи данных.</a:t>
            </a:r>
          </a:p>
        </p:txBody>
      </p:sp>
      <p:pic>
        <p:nvPicPr>
          <p:cNvPr id="1026" name="Picture 2" descr="Интернет &quot; Страница 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56792"/>
            <a:ext cx="4295835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gradFill>
            <a:gsLst>
              <a:gs pos="27100">
                <a:srgbClr val="FF0000"/>
              </a:gs>
              <a:gs pos="64571">
                <a:srgbClr val="FF0000"/>
              </a:gs>
              <a:gs pos="0">
                <a:srgbClr val="FF0000"/>
              </a:gs>
              <a:gs pos="100000">
                <a:schemeClr val="dk1">
                  <a:shade val="30000"/>
                  <a:satMod val="200000"/>
                </a:schemeClr>
              </a:gs>
            </a:gsLst>
          </a:gradFill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Интернет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304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27100">
                <a:srgbClr val="FF0000"/>
              </a:gs>
              <a:gs pos="64571">
                <a:srgbClr val="FF0000"/>
              </a:gs>
              <a:gs pos="0">
                <a:srgbClr val="FF0000"/>
              </a:gs>
              <a:gs pos="100000">
                <a:schemeClr val="dk1">
                  <a:shade val="30000"/>
                  <a:satMod val="200000"/>
                </a:schemeClr>
              </a:gs>
            </a:gsLst>
          </a:gradFill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Интернет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198"/>
            <a:ext cx="4258816" cy="514116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252525"/>
                </a:solidFill>
                <a:latin typeface="Arial"/>
              </a:rPr>
              <a:t>К 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30 июня 2012 года число пользователей, регулярно использующих Интернет, составило более чем 2,4 млрд человек, более трети населения Земли пользовалось услугами </a:t>
            </a:r>
            <a:r>
              <a:rPr lang="ru-RU" dirty="0" smtClean="0">
                <a:solidFill>
                  <a:srgbClr val="252525"/>
                </a:solidFill>
                <a:latin typeface="Arial"/>
              </a:rPr>
              <a:t>Интернета.</a:t>
            </a:r>
            <a:endParaRPr lang="ru-RU" dirty="0"/>
          </a:p>
        </p:txBody>
      </p:sp>
      <p:pic>
        <p:nvPicPr>
          <p:cNvPr id="2050" name="Picture 2" descr="2/3 жителей России стали пользователями интерне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132856"/>
            <a:ext cx="42552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820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645532" cy="51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27100">
                <a:srgbClr val="FF0000"/>
              </a:gs>
              <a:gs pos="64571">
                <a:srgbClr val="FF0000"/>
              </a:gs>
              <a:gs pos="0">
                <a:srgbClr val="FF0000"/>
              </a:gs>
              <a:gs pos="100000">
                <a:schemeClr val="dk1">
                  <a:shade val="30000"/>
                  <a:satMod val="200000"/>
                </a:schemeClr>
              </a:gs>
            </a:gsLst>
          </a:gradFill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Интернет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261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4300" dirty="0" smtClean="0"/>
              <a:t>Основные опасности:</a:t>
            </a:r>
          </a:p>
          <a:p>
            <a:r>
              <a:rPr lang="ru-RU" sz="3500" dirty="0"/>
              <a:t>п</a:t>
            </a:r>
            <a:r>
              <a:rPr lang="ru-RU" sz="3500" dirty="0" smtClean="0"/>
              <a:t>реступники в Интернете</a:t>
            </a:r>
          </a:p>
          <a:p>
            <a:r>
              <a:rPr lang="ru-RU" sz="3500" dirty="0"/>
              <a:t>в</a:t>
            </a:r>
            <a:r>
              <a:rPr lang="ru-RU" sz="3500" dirty="0" smtClean="0"/>
              <a:t>редоносные программы</a:t>
            </a:r>
          </a:p>
          <a:p>
            <a:r>
              <a:rPr lang="ru-RU" sz="3500" dirty="0"/>
              <a:t>и</a:t>
            </a:r>
            <a:r>
              <a:rPr lang="ru-RU" sz="3500" dirty="0" smtClean="0"/>
              <a:t>нтернет-мошенничество</a:t>
            </a:r>
          </a:p>
          <a:p>
            <a:r>
              <a:rPr lang="ru-RU" sz="3500" dirty="0"/>
              <a:t>а</a:t>
            </a:r>
            <a:r>
              <a:rPr lang="ru-RU" sz="3500" dirty="0" smtClean="0"/>
              <a:t>зартные игры</a:t>
            </a:r>
          </a:p>
          <a:p>
            <a:r>
              <a:rPr lang="ru-RU" sz="3500" dirty="0"/>
              <a:t>о</a:t>
            </a:r>
            <a:r>
              <a:rPr lang="ru-RU" sz="3500" dirty="0" smtClean="0"/>
              <a:t>нлайн-пиратство</a:t>
            </a:r>
          </a:p>
          <a:p>
            <a:r>
              <a:rPr lang="ru-RU" sz="3500" dirty="0"/>
              <a:t>и</a:t>
            </a:r>
            <a:r>
              <a:rPr lang="ru-RU" sz="3500" dirty="0" smtClean="0"/>
              <a:t>нтернет-дневники</a:t>
            </a:r>
          </a:p>
          <a:p>
            <a:r>
              <a:rPr lang="ru-RU" sz="3500" dirty="0"/>
              <a:t>и</a:t>
            </a:r>
            <a:r>
              <a:rPr lang="ru-RU" sz="3500" dirty="0" smtClean="0"/>
              <a:t>нтернет-хулиганство</a:t>
            </a:r>
          </a:p>
          <a:p>
            <a:r>
              <a:rPr lang="ru-RU" sz="3500" dirty="0"/>
              <a:t>н</a:t>
            </a:r>
            <a:r>
              <a:rPr lang="ru-RU" sz="3500" dirty="0" smtClean="0"/>
              <a:t>едостоверная информация</a:t>
            </a:r>
            <a:endParaRPr lang="ru-RU" sz="35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27100">
                <a:srgbClr val="FF0000"/>
              </a:gs>
              <a:gs pos="64571">
                <a:srgbClr val="FF0000"/>
              </a:gs>
              <a:gs pos="0">
                <a:srgbClr val="FF0000"/>
              </a:gs>
              <a:gs pos="100000">
                <a:schemeClr val="dk1">
                  <a:shade val="30000"/>
                  <a:satMod val="200000"/>
                </a:schemeClr>
              </a:gs>
            </a:gsLst>
          </a:gradFill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Интернет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697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Для того чтобы обезопасить себя, свою семью, своих родителей от опасностей Интернета и причинения возможного ущерба, вы должен предпринимать следующие меры предосторожности при работе в Интернете: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27100">
                <a:srgbClr val="FF0000"/>
              </a:gs>
              <a:gs pos="64571">
                <a:srgbClr val="FF0000"/>
              </a:gs>
              <a:gs pos="0">
                <a:srgbClr val="FF0000"/>
              </a:gs>
              <a:gs pos="100000">
                <a:schemeClr val="dk1">
                  <a:shade val="30000"/>
                  <a:satMod val="200000"/>
                </a:schemeClr>
              </a:gs>
            </a:gsLst>
          </a:gradFill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Интернет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706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 </a:t>
            </a:r>
            <a:r>
              <a:rPr lang="ru-RU" sz="3400" dirty="0"/>
              <a:t>• Никогда не сообщайте свои имя, номер телефона, адрес проживания или учебы, пароли или номера кредитных карт, любимые места отдыха или проведения досуга</a:t>
            </a:r>
            <a:r>
              <a:rPr lang="ru-RU" sz="3400" dirty="0" smtClean="0"/>
              <a:t>.</a:t>
            </a:r>
          </a:p>
          <a:p>
            <a:pPr marL="0" indent="0">
              <a:buNone/>
            </a:pPr>
            <a:r>
              <a:rPr lang="ru-RU" sz="3400" dirty="0" smtClean="0"/>
              <a:t>• </a:t>
            </a:r>
            <a:r>
              <a:rPr lang="ru-RU" sz="3400" dirty="0"/>
              <a:t>Если вас что-то пугает в работе компьютера, немедленно выключите его. Расскажите об этом родителям или другим взрослым.</a:t>
            </a:r>
          </a:p>
          <a:p>
            <a:endParaRPr lang="ru-RU" sz="3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27100">
                <a:srgbClr val="FF0000"/>
              </a:gs>
              <a:gs pos="64571">
                <a:srgbClr val="FF0000"/>
              </a:gs>
              <a:gs pos="0">
                <a:srgbClr val="FF0000"/>
              </a:gs>
              <a:gs pos="100000">
                <a:schemeClr val="dk1">
                  <a:shade val="30000"/>
                  <a:satMod val="200000"/>
                </a:schemeClr>
              </a:gs>
            </a:gsLst>
          </a:gradFill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Интернет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800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 </a:t>
            </a:r>
            <a:r>
              <a:rPr lang="ru-RU" sz="3400" dirty="0"/>
              <a:t>• Используйте нейтральное экранное имя, не содержащее сексуальных намеков и не выдающее никаких личных сведений, в том числе и опосредованных: о школе, в которой вы учитесь, места, которые часто посещаете или планируете посетить, и пр.</a:t>
            </a:r>
          </a:p>
          <a:p>
            <a:pPr marL="0" indent="0">
              <a:buNone/>
            </a:pPr>
            <a:r>
              <a:rPr lang="ru-RU" sz="3400" dirty="0"/>
              <a:t>• Всегда сообщайте взрослым обо всех случаях в Интернете, которые вызвали у вас смущение или тревогу.</a:t>
            </a:r>
          </a:p>
          <a:p>
            <a:endParaRPr lang="ru-RU" sz="3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27100">
                <a:srgbClr val="FF0000"/>
              </a:gs>
              <a:gs pos="64571">
                <a:srgbClr val="FF0000"/>
              </a:gs>
              <a:gs pos="0">
                <a:srgbClr val="FF0000"/>
              </a:gs>
              <a:gs pos="100000">
                <a:schemeClr val="dk1">
                  <a:shade val="30000"/>
                  <a:satMod val="200000"/>
                </a:schemeClr>
              </a:gs>
            </a:gsLst>
          </a:gradFill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Интернет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771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• </a:t>
            </a:r>
            <a:r>
              <a:rPr lang="ru-RU" sz="3600" dirty="0"/>
              <a:t>Используйте фильтры электронной почты для блокирования спама и нежелательных сообщений.</a:t>
            </a:r>
          </a:p>
          <a:p>
            <a:pPr marL="0" indent="0">
              <a:buNone/>
            </a:pPr>
            <a:r>
              <a:rPr lang="ru-RU" sz="3600" dirty="0" smtClean="0"/>
              <a:t>• </a:t>
            </a:r>
            <a:r>
              <a:rPr lang="ru-RU" sz="3600" dirty="0"/>
              <a:t>Никогда не соглашайтесь на личную встречу с людьми, с которыми вы познакомились в Интернете. О подобных предложениях немедленно расскажите родителям.</a:t>
            </a:r>
          </a:p>
          <a:p>
            <a:endParaRPr lang="ru-RU" sz="36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27100">
                <a:srgbClr val="FF0000"/>
              </a:gs>
              <a:gs pos="64571">
                <a:srgbClr val="FF0000"/>
              </a:gs>
              <a:gs pos="0">
                <a:srgbClr val="FF0000"/>
              </a:gs>
              <a:gs pos="100000">
                <a:schemeClr val="dk1">
                  <a:shade val="30000"/>
                  <a:satMod val="200000"/>
                </a:schemeClr>
              </a:gs>
            </a:gsLst>
          </a:gradFill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Интернет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1224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212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Простые правила полезного и безопасного Интернета</vt:lpstr>
      <vt:lpstr>Интернет</vt:lpstr>
      <vt:lpstr>Интернет</vt:lpstr>
      <vt:lpstr>Интернет</vt:lpstr>
      <vt:lpstr>Интернет</vt:lpstr>
      <vt:lpstr>Интернет</vt:lpstr>
      <vt:lpstr>Интернет</vt:lpstr>
      <vt:lpstr>Интернет</vt:lpstr>
      <vt:lpstr>Интернет</vt:lpstr>
      <vt:lpstr>Интернет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Интернета</dc:title>
  <dc:creator>админ</dc:creator>
  <cp:lastModifiedBy>802509</cp:lastModifiedBy>
  <cp:revision>13</cp:revision>
  <dcterms:created xsi:type="dcterms:W3CDTF">2014-10-27T13:45:26Z</dcterms:created>
  <dcterms:modified xsi:type="dcterms:W3CDTF">2014-10-29T19:56:06Z</dcterms:modified>
</cp:coreProperties>
</file>