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3" r:id="rId12"/>
    <p:sldId id="285" r:id="rId13"/>
    <p:sldId id="288" r:id="rId14"/>
    <p:sldId id="312" r:id="rId15"/>
    <p:sldId id="313" r:id="rId16"/>
    <p:sldId id="270" r:id="rId17"/>
    <p:sldId id="271" r:id="rId18"/>
    <p:sldId id="272" r:id="rId19"/>
    <p:sldId id="276" r:id="rId20"/>
    <p:sldId id="306" r:id="rId21"/>
    <p:sldId id="280" r:id="rId22"/>
    <p:sldId id="281" r:id="rId23"/>
    <p:sldId id="31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AC0B5-762E-4478-8216-448EEFF3FC3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1D0E3B-6E3E-4FB4-94D8-62FE02200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AC0B5-762E-4478-8216-448EEFF3FC3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1D0E3B-6E3E-4FB4-94D8-62FE02200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883634-638D-4554-81BE-8BB28BDDD3A8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75228C-B433-4027-96AA-F8014D904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roki-fizkultury.ru/pages/video-uroki-basketbola.html" TargetMode="External"/><Relationship Id="rId3" Type="http://schemas.openxmlformats.org/officeDocument/2006/relationships/hyperlink" Target="http://images.yandex.ru/yandsearch?text=%D0%BA%D0%BB%D0%B8%D0%BF%D0%B0%D1%80%D1%82%20%D0%BA%D0%B0%D1%80%D1%82%D0%B8%D0%BD%D0%BA%D0%B8%20%D0%B2%D0%BE%D0%BB%D0%B5%D0%B9%D0%B1%D0%BE%D0%BB&amp;img_url=http://www.tsv1886gera-leumnitz.privat.t-online.de/VOLLEYB_100.jpg&amp;pos=4&amp;rpt=simage&amp;lr=194&amp;noreask=1&amp;source=wiz" TargetMode="External"/><Relationship Id="rId7" Type="http://schemas.openxmlformats.org/officeDocument/2006/relationships/hyperlink" Target="http://www.youtube.com/watch?v=0ndzXg6XPn0" TargetMode="External"/><Relationship Id="rId2" Type="http://schemas.openxmlformats.org/officeDocument/2006/relationships/hyperlink" Target="http://images.yandex.ru/yandsearch?text=%D0%BA%D0%BE%D0%BC%D0%BF%D1%8C%D1%8E%D1%82%D0%B5%D1%80%20%D0%B8%20%D1%84%D0%B8%D0%B7%D0%BA%D1%83%D0%BB%D1%8C%D1%82%D1%83%D1%80%D0%B0%20%D0%BA%D0%B0%D1%80%D1%82%D0%B8%D0%BD%D0%BA%D0%B8&amp;img_url=http://spo.1september.ru/2009/07/2.1.jpg&amp;pos=2&amp;rpt=simage&amp;lr=194&amp;noreask=1&amp;source=wi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imbol.ru/publ/nauchnye_stati/ispolzovanie_informacionno_kommunikacionnykh_tekhnologij_na_urokakh_v_nachalnoj_shkole/2-1-0-30" TargetMode="External"/><Relationship Id="rId5" Type="http://schemas.openxmlformats.org/officeDocument/2006/relationships/hyperlink" Target="http://images.yandex.ru/yandsearch?source=wiz&amp;fp=0&amp;text=%D0%B8%D1%81%D0%BF%D0%BE%D0%BB%D1%8C%D0%B7%D0%BE%D0%B2%D0%B0%D0%BD%D0%B8%D0%B5%20%D0%B8%D0%BA%D1%82%20%D0%BD%D0%B0%20%D1%83%D1%80%D0%BE%D0%BA%D0%B0%D1%85%20%D1%84%D0%B8%D0%B7%D0%BA%D1%83%D0%BB%D1%8C%D1%82%D1%83%D1%80%D1%8B%20%D0%BA%D0%B0%D1%80%D1%82%D0%B8%D0%BD%D0%BA%D0%B8&amp;noreask=1&amp;pos=2&amp;lr=194&amp;rpt=simage&amp;uinfo=ww-991-wh-589-fw-766-fh-448-pd-1&amp;img_url=http://www.uchportal.ru/_ld/259/34846774.png" TargetMode="External"/><Relationship Id="rId4" Type="http://schemas.openxmlformats.org/officeDocument/2006/relationships/hyperlink" Target="http://images.yandex.ru/yandsearch?text=%D0%BA%D0%B0%D1%80%D1%82%D0%B8%D0%BD%D0%BA%D0%B8%20%D1%81%D0%B1%D0%BE%D1%80%D0%BD%D0%B0%D1%8F%20%D1%80%D0%BE%D1%81%D1%81%D0%B8%D0%B8%20%D0%BF%D0%BE%20%D0%B1%D0%B0%D1%81%D0%BA%D0%B5%D1%82%D0%B1%D0%BE%D0%BB%D1%83&amp;img_url=http://data.photo.sibnet.ru/upload/img/130473638028.jpg&amp;pos=0&amp;rpt=simage&amp;lr=194&amp;noreask=1&amp;source=wiz" TargetMode="External"/><Relationship Id="rId9" Type="http://schemas.openxmlformats.org/officeDocument/2006/relationships/hyperlink" Target="http://images.yandex.ru/yandsearch?text=%D0%BA%D0%BB%D0%B8%D0%BF%D0%B0%D1%80%D1%82%20%D0%BA%D0%B0%D1%80%D1%82%D0%B8%D0%BD%D0%BA%D0%B8%20%D0%B2%D0%BE%D0%BB%D0%B5%D0%B9%D0%B1%D0%BE%D0%BB%20%D0%B6%D0%B5%D1%81%D1%82%D1%8B&amp;lr=194&amp;noreask=1&amp;source=wiz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ИСПОЛЬЗОВАНИЕ  ИКТ  НА  УРОКЕ ФИЗИЧЕСКОЙ  КУЛЬТУРЫ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6058"/>
            <a:ext cx="4329114" cy="4709160"/>
          </a:xfrm>
        </p:spPr>
        <p:txBody>
          <a:bodyPr/>
          <a:lstStyle/>
          <a:p>
            <a:pPr marL="0" lvl="0" indent="0" algn="r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70000"/>
              <a:buNone/>
              <a:defRPr/>
            </a:pPr>
            <a:r>
              <a:rPr lang="ru-RU" dirty="0" smtClean="0"/>
              <a:t>Презентацию подготовил учитель физической культуры </a:t>
            </a:r>
          </a:p>
          <a:p>
            <a:pPr marL="0" lvl="0" indent="0" algn="r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70000"/>
              <a:buNone/>
              <a:defRPr/>
            </a:pPr>
            <a:r>
              <a:rPr lang="ru-RU" dirty="0" smtClean="0"/>
              <a:t> </a:t>
            </a:r>
            <a:r>
              <a:rPr lang="ru-RU" dirty="0" smtClean="0"/>
              <a:t>МБОУ</a:t>
            </a:r>
            <a:r>
              <a:rPr lang="ru-RU" dirty="0" smtClean="0"/>
              <a:t> </a:t>
            </a:r>
            <a:r>
              <a:rPr lang="ru-RU" dirty="0" smtClean="0"/>
              <a:t>СОШ </a:t>
            </a:r>
            <a:r>
              <a:rPr lang="ru-RU" dirty="0" smtClean="0"/>
              <a:t>с. Бай-Хаак</a:t>
            </a:r>
            <a:r>
              <a:rPr lang="ru-RU" dirty="0" smtClean="0"/>
              <a:t> </a:t>
            </a:r>
            <a:r>
              <a:rPr lang="ru-RU" dirty="0" err="1" smtClean="0"/>
              <a:t>Дондай</a:t>
            </a:r>
            <a:r>
              <a:rPr lang="ru-RU" dirty="0" smtClean="0"/>
              <a:t> </a:t>
            </a:r>
            <a:r>
              <a:rPr lang="ru-RU" dirty="0" err="1" smtClean="0"/>
              <a:t>Артыш</a:t>
            </a:r>
            <a:r>
              <a:rPr lang="ru-RU" dirty="0" smtClean="0"/>
              <a:t> Алексеевич  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1\Pictures\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500306"/>
            <a:ext cx="3714776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00364" y="2643182"/>
            <a:ext cx="3071834" cy="132343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	ИКТ на уроке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500042"/>
            <a:ext cx="3357586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изложении нового материала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500306"/>
            <a:ext cx="2428924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подготовке к экзаменам, олимпиаде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643702" y="2428868"/>
            <a:ext cx="2286016" cy="138499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Для контроля знаний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571480"/>
            <a:ext cx="2286016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При закреплении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5072074"/>
            <a:ext cx="3714808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выполнении домашнего задания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5143512"/>
            <a:ext cx="3286116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 внешкольной работе</a:t>
            </a:r>
            <a:endParaRPr lang="ru-RU" sz="28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 flipH="1">
            <a:off x="5500694" y="3786190"/>
            <a:ext cx="1143008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 flipV="1">
            <a:off x="3286116" y="4071942"/>
            <a:ext cx="100013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3" idx="1"/>
          </p:cNvCxnSpPr>
          <p:nvPr/>
        </p:nvCxnSpPr>
        <p:spPr>
          <a:xfrm rot="10800000">
            <a:off x="2857488" y="3286124"/>
            <a:ext cx="142876" cy="187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10800000">
            <a:off x="2643174" y="1500174"/>
            <a:ext cx="1785950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3" idx="0"/>
          </p:cNvCxnSpPr>
          <p:nvPr/>
        </p:nvCxnSpPr>
        <p:spPr>
          <a:xfrm rot="5400000" flipH="1" flipV="1">
            <a:off x="4911335" y="1268006"/>
            <a:ext cx="1000122" cy="17502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6000760" y="314324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/>
            </a:r>
            <a:br>
              <a:rPr lang="ru-RU" sz="4800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290"/>
            <a:ext cx="7729534" cy="142557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ИСПОЛЬЗОВАНИЕ  ИКТ  НА  УРОКЕ  ФИЗИЧЕСКОЙ      КУЛЬТУРЫЫ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071546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844824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Демонстрируйте технику вида спорта  на большом экране прямо в спортзале .</a:t>
            </a:r>
            <a:br>
              <a:rPr lang="ru-RU" sz="2400" dirty="0" smtClean="0"/>
            </a:br>
            <a:r>
              <a:rPr lang="ru-RU" sz="2400" dirty="0" smtClean="0"/>
              <a:t>Ученикам надо показать технику вида спорта, а личный показ не всегда возможен? Теперь ученики знакомятся с движениями только в эталонном  исполнении с помощью  видео  уроков физкультуры. Видя себя на экране исправляют ошибки.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2714668"/>
            <a:ext cx="8229600" cy="789741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.</a:t>
            </a:r>
            <a:br>
              <a:rPr lang="ru-RU" sz="48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42852"/>
            <a:ext cx="8572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ИСПОЛЬЗОВАНИЕ  ИКТ  НА  УРОКЕ ФИЗИЧЕСКОЙ КУЛЬТУРЫ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643050"/>
            <a:ext cx="364333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Техника двигательного действия  может быть отображена в трех режимах:                                 1) общая характеристика;                               2) детальная характеристика;                       3) характеристика по элемент</a:t>
            </a:r>
            <a:endParaRPr lang="ru-RU" sz="2800" dirty="0"/>
          </a:p>
        </p:txBody>
      </p:sp>
      <p:pic>
        <p:nvPicPr>
          <p:cNvPr id="9" name="Picture 3" descr="C:\Users\Public\Pictures\Sample Pictures\item_504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643050"/>
            <a:ext cx="4638049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3536"/>
            <a:ext cx="850112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ИСПОЛЬЗОВАНИЕ  ИКТ  НА  УРОКЕ ФИЗИЧЕСКОЙ КУЛЬТУРЫ</a:t>
            </a:r>
            <a:endParaRPr lang="ru-RU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164922"/>
            <a:ext cx="3857652" cy="269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071917"/>
            <a:ext cx="3286148" cy="278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6143644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500174"/>
            <a:ext cx="32861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</a:t>
            </a:r>
            <a:r>
              <a:rPr lang="ru-RU" sz="2800" dirty="0" smtClean="0"/>
              <a:t>Упражнения можно показывать в трех вариантах: видеозапись, </a:t>
            </a:r>
            <a:r>
              <a:rPr lang="ru-RU" sz="2800" dirty="0" err="1" smtClean="0"/>
              <a:t>флэш-анимация</a:t>
            </a:r>
            <a:r>
              <a:rPr lang="ru-RU" sz="2800" dirty="0" smtClean="0"/>
              <a:t> и рисунок  Учитель может самостоятельно определить то, каким материалом ему лучше воспользоваться.                 </a:t>
            </a:r>
            <a:endParaRPr lang="ru-RU" sz="2800" dirty="0"/>
          </a:p>
        </p:txBody>
      </p:sp>
      <p:pic>
        <p:nvPicPr>
          <p:cNvPr id="10242" name="Picture 2" descr="C:\Users\1\Pictures\100_PANA\1348574834_sport_09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1357298"/>
            <a:ext cx="5500726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28"/>
            <a:ext cx="6547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ФОРМЫ  ИСПОЛЬЗОВАНИЯ  ИКТ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857232"/>
            <a:ext cx="90011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Демонстрационные программы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наглядной демонстрации (картины, фотографии, видеофрагменты, плакат</a:t>
            </a:r>
            <a:endParaRPr lang="ru-RU" sz="2800" dirty="0"/>
          </a:p>
        </p:txBody>
      </p:sp>
      <p:pic>
        <p:nvPicPr>
          <p:cNvPr id="1026" name="Picture 2" descr="C:\Users\1\Pictures\4303_html_m4e02785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496"/>
            <a:ext cx="4071966" cy="35719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57356" y="1928802"/>
            <a:ext cx="3622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Строевые упражнения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2428868"/>
            <a:ext cx="4071966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Исходное положение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-54000" contrast="78000"/>
          </a:blip>
          <a:srcRect/>
          <a:stretch>
            <a:fillRect/>
          </a:stretch>
        </p:blipFill>
        <p:spPr bwMode="auto">
          <a:xfrm>
            <a:off x="5000628" y="2786058"/>
            <a:ext cx="3929090" cy="35719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00628" y="2357430"/>
            <a:ext cx="39290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Перестроение дроблением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7818" y="5929330"/>
            <a:ext cx="1385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ДРОБЛЕНИЕ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72330" y="5857892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СВЕДЕНИЕ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14290"/>
            <a:ext cx="6547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ФОРМЫ  ИСПОЛЬЗОВАНИЯ  ИКТ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142984"/>
            <a:ext cx="29289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Учебные программы: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используются  в основном для объяснения нового материала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357694"/>
            <a:ext cx="89297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Применение компьютерных технологий возможно на  всех этапах урока.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с помощью видеоряда, звука и текста школьник получает представление об изучаемом двигательном действии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учитель может откорректировать и отследить закрепленные знания. На помощь придет компьютерный контроль.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2859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2" name="Picture 4" descr="IMG_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785794"/>
            <a:ext cx="614363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214282" y="857232"/>
            <a:ext cx="857256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учебная программа представлена в виде плакатов, где определенное двигательное действие разбито на фазы. Это помогает учителю указать на правильность выполнения и предвосхитить неправильное выполнение и травмы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285728"/>
            <a:ext cx="62135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ФОРМЫ  ИСПОЛЬЗОВАНИЯ  ИКТ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71810"/>
            <a:ext cx="9144000" cy="37861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85786" y="3071810"/>
            <a:ext cx="7231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Техника движений при переходе через планку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428564" y="3088704"/>
            <a:ext cx="871543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абсолютная доступность при любой физической подготовленности;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заинтересованность учащихся в изучении техники приемов игры волейбол и баскетбол;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применение этих знаний и умение в жизни (на  отдыхе, в летних лагерях);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14290"/>
            <a:ext cx="62135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ФОРМЫ  ИСПОЛЬЗОВАНИЯ  ИКТ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700808"/>
            <a:ext cx="83582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Результатами использования </a:t>
            </a:r>
            <a:r>
              <a:rPr lang="ru-RU" sz="2800" dirty="0" smtClean="0"/>
              <a:t>ИКТ</a:t>
            </a:r>
            <a:r>
              <a:rPr lang="ru-RU" sz="2800" dirty="0" smtClean="0"/>
              <a:t> </a:t>
            </a:r>
            <a:r>
              <a:rPr lang="ru-RU" sz="2800" dirty="0" smtClean="0"/>
              <a:t>на уроках физкультуры является</a:t>
            </a:r>
            <a:r>
              <a:rPr lang="en-US" sz="2800" dirty="0" smtClean="0"/>
              <a:t>:</a:t>
            </a:r>
            <a:endParaRPr lang="ru-RU" sz="2800" dirty="0"/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3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0"/>
            <a:ext cx="67866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ИСПОЛЬЗОВАНИЕ  ИКТ  НА  УРОКЕ  ФИЗИЧЕСКОЙ      КУЛЬТУРЫЫ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643050"/>
            <a:ext cx="3631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B0F0"/>
                </a:solidFill>
              </a:rPr>
              <a:t>ПРЕЗЕНТАЦИЯ</a:t>
            </a:r>
            <a:r>
              <a:rPr lang="en-US" sz="2800" i="1" dirty="0" smtClean="0">
                <a:solidFill>
                  <a:srgbClr val="00B0F0"/>
                </a:solidFill>
              </a:rPr>
              <a:t> </a:t>
            </a:r>
            <a:r>
              <a:rPr lang="ru-RU" sz="2800" i="1" dirty="0" smtClean="0">
                <a:solidFill>
                  <a:srgbClr val="00B0F0"/>
                </a:solidFill>
              </a:rPr>
              <a:t>ЦЕЛЬ</a:t>
            </a:r>
            <a:r>
              <a:rPr lang="en-US" sz="2800" i="1" dirty="0" smtClean="0">
                <a:solidFill>
                  <a:srgbClr val="00B0F0"/>
                </a:solidFill>
              </a:rPr>
              <a:t>:</a:t>
            </a:r>
            <a:endParaRPr lang="ru-RU" sz="2800" i="1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214554"/>
            <a:ext cx="40005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</a:t>
            </a:r>
            <a:r>
              <a:rPr lang="ru-RU" sz="2800" dirty="0" smtClean="0"/>
              <a:t>. Актуализация знаний. 2.Сопровождение объяснения учителем нового материала.            3. Первичное закрепление знаний.       4. Обобщения и систематизация знаний.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1571612"/>
            <a:ext cx="4441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&lt;&lt;</a:t>
            </a:r>
            <a:r>
              <a:rPr lang="ru-RU" sz="2800" dirty="0" smtClean="0">
                <a:solidFill>
                  <a:srgbClr val="00B0F0"/>
                </a:solidFill>
              </a:rPr>
              <a:t>История баскетбола</a:t>
            </a:r>
            <a:r>
              <a:rPr lang="en-US" sz="2800" dirty="0" smtClean="0">
                <a:solidFill>
                  <a:srgbClr val="00B0F0"/>
                </a:solidFill>
              </a:rPr>
              <a:t>&gt;&gt;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5121" name="Picture 1" descr="C:\Users\1\Pictures\100_PANA\2012-08-12T152023Z_891603463_LM2E88C16LS4Q_RTRMADP_3_OLY-VOLL-VOMVBL-VOM400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285992"/>
            <a:ext cx="4786346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6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786842" cy="1285884"/>
          </a:xfrm>
          <a:noFill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</a:rPr>
              <a:t>ИСПОЛЬЗОВАНИЕ  ИКТ  НА УРОКЕ ФИЗИЧЕСКОЙ  КУЛЬТУРЕ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31747" name="Rectangle 7"/>
          <p:cNvSpPr>
            <a:spLocks noGrp="1" noChangeArrowheads="1"/>
          </p:cNvSpPr>
          <p:nvPr>
            <p:ph idx="1"/>
          </p:nvPr>
        </p:nvSpPr>
        <p:spPr>
          <a:xfrm>
            <a:off x="0" y="1428736"/>
            <a:ext cx="9144000" cy="5429264"/>
          </a:xfrm>
          <a:solidFill>
            <a:srgbClr val="CCFFFF"/>
          </a:solidFill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CC0000"/>
                </a:solidFill>
              </a:rPr>
              <a:t>Дорогие ребята , Уважаемые родители! Помните!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1.    Неправильная  осанка может не только нанести непоправимый вред здоровью, но и испортить человеку жизнь.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2.    Особенно портит осанку неправильная поза за столом или во время игры.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3.    Сидеть нужно так, чтобы иметь опору для ног, спины и рук при симметричном положении головы, плечевого пояса, туловища рук и ног.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4 .   Сидеть нужно так, чтобы спина касалась спинки стула вплотную, расстояние между грудью и столом должно быть 1,5-2см.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5.    Расстояние от глаз до стола должно быть 30см.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6.    Книгу надо держать в наклонном положении, а тетрадь надо класть под углом в 30 градусов.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7.    Нельзя читать лежа на боку, носить в одной и той же руке тяжести.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8.    Осанку нарушает езда на велосипеде.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9.    Осанку может исправить сон на жестком матраце.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10.  Для исправления осанки детям нужно ежедневно заниматься, наблюдая за собой в зеркало.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                                                                                                    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857232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ПАМЯТКА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500090"/>
            <a:ext cx="8115300" cy="17145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solidFill>
                  <a:srgbClr val="FFFF00"/>
                </a:solidFill>
                <a:latin typeface="+mn-lt"/>
              </a:rPr>
              <a:t>Актуальность применения ИКТ на уроке физической культуры:</a:t>
            </a:r>
            <a:endParaRPr lang="ru-RU" sz="4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785926"/>
            <a:ext cx="8786812" cy="4429156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/>
              <a:t>   недостаточная  двигательная активность;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/>
              <a:t>   отсутствие  интереса к физической культуре и  	спорту;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/>
              <a:t> разный уровень учебных возможностей школьников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/>
              <a:t>   недостаточная образованность учащихся в сфере   	физической культуры.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ИСПОЛЬЗОВАНИЕ  ИКТ  НА  УРОКЕ ФИЗИЧЕСКОЙ КУЛЬТ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Даже если в Вашем распоряжении нет компьютерного проектора, видео физкультура проекта “Спорт Эффект” остается единственным способом лучше подготовиться к занятию: восстановить в памяти технику вида спорта, подводящие и подготовительные упражнения, способы организации группы обучаемых, порядок соблюдения правил безопасности.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6500858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Достигнутые результаты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1.Уровень посещаемости занятий 100% 2.Пропуски только по уважительным причинам.                                                3.Желание заниматься не только под    контролем учителя, но и самостоятельно. 4.Высокие результаты итогового тестирования.</a:t>
            </a:r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14290"/>
            <a:ext cx="232885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Вывод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Использование ИКТ в образовательном процессе стимулирует познавательный интерес к физической культуре, создавая условия для мотивации к изучению этого предмета, способствует повышению качества образования.</a:t>
            </a:r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85728"/>
            <a:ext cx="4277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Используемые ресурсы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357290" y="1357298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/>
              </a:rPr>
              <a:t>компьютер и физкультура картинки: 12 </a:t>
            </a:r>
            <a:r>
              <a:rPr lang="ru-RU" dirty="0" err="1" smtClean="0">
                <a:hlinkClick r:id="rId2"/>
              </a:rPr>
              <a:t>тыс</a:t>
            </a:r>
            <a:r>
              <a:rPr lang="ru-RU" dirty="0" smtClean="0">
                <a:hlinkClick r:id="rId2"/>
              </a:rPr>
              <a:t> изображений найдено в </a:t>
            </a:r>
            <a:r>
              <a:rPr lang="ru-RU" dirty="0" err="1" smtClean="0">
                <a:hlinkClick r:id="rId2"/>
              </a:rPr>
              <a:t>Яндекс.Картинках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41736" y="1928802"/>
            <a:ext cx="7802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3"/>
              </a:rPr>
              <a:t>клипарт картинки волейбол: 7 </a:t>
            </a:r>
            <a:r>
              <a:rPr lang="ru-RU" dirty="0" err="1" smtClean="0">
                <a:hlinkClick r:id="rId3"/>
              </a:rPr>
              <a:t>тыс</a:t>
            </a:r>
            <a:r>
              <a:rPr lang="ru-RU" dirty="0" smtClean="0">
                <a:hlinkClick r:id="rId3"/>
              </a:rPr>
              <a:t> изображений найдено в </a:t>
            </a:r>
            <a:r>
              <a:rPr lang="ru-RU" dirty="0" err="1" smtClean="0">
                <a:hlinkClick r:id="rId3"/>
              </a:rPr>
              <a:t>Яндекс.Картинках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214554"/>
            <a:ext cx="6715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4"/>
              </a:rPr>
              <a:t>картинки сборная </a:t>
            </a:r>
            <a:r>
              <a:rPr lang="ru-RU" dirty="0" err="1" smtClean="0">
                <a:hlinkClick r:id="rId4"/>
              </a:rPr>
              <a:t>россии</a:t>
            </a:r>
            <a:r>
              <a:rPr lang="ru-RU" dirty="0" smtClean="0">
                <a:hlinkClick r:id="rId4"/>
              </a:rPr>
              <a:t> по баскетболу: 64 </a:t>
            </a:r>
            <a:r>
              <a:rPr lang="ru-RU" dirty="0" err="1" smtClean="0">
                <a:hlinkClick r:id="rId4"/>
              </a:rPr>
              <a:t>тыс</a:t>
            </a:r>
            <a:r>
              <a:rPr lang="ru-RU" dirty="0" smtClean="0">
                <a:hlinkClick r:id="rId4"/>
              </a:rPr>
              <a:t> изображений найдено в </a:t>
            </a:r>
            <a:r>
              <a:rPr lang="ru-RU" dirty="0" err="1" smtClean="0">
                <a:hlinkClick r:id="rId4"/>
              </a:rPr>
              <a:t>Яндекс.Картинках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786058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5"/>
              </a:rPr>
              <a:t>использование икт на уроках физкультуры картинки: 1 </a:t>
            </a:r>
            <a:r>
              <a:rPr lang="ru-RU" dirty="0" err="1" smtClean="0">
                <a:hlinkClick r:id="rId5"/>
              </a:rPr>
              <a:t>тыс</a:t>
            </a:r>
            <a:r>
              <a:rPr lang="ru-RU" dirty="0" smtClean="0">
                <a:hlinkClick r:id="rId5"/>
              </a:rPr>
              <a:t> изображений найдено в </a:t>
            </a:r>
            <a:r>
              <a:rPr lang="ru-RU" dirty="0" err="1" smtClean="0">
                <a:hlinkClick r:id="rId5"/>
              </a:rPr>
              <a:t>Яндекс.Картинках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3286124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6"/>
              </a:rPr>
              <a:t>Использование информационно-коммуникационных технологий на уроках в начальной школе - Научные статьи - Каталог статей - МБОУ "Гимназия г. </a:t>
            </a:r>
            <a:r>
              <a:rPr lang="ru-RU" dirty="0" err="1" smtClean="0">
                <a:hlinkClick r:id="rId6"/>
              </a:rPr>
              <a:t>Болхова</a:t>
            </a:r>
            <a:r>
              <a:rPr lang="ru-RU" dirty="0" smtClean="0">
                <a:hlinkClick r:id="rId6"/>
              </a:rPr>
              <a:t>"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4214818"/>
            <a:ext cx="4402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7"/>
              </a:rPr>
              <a:t>Уроки баскетбола - </a:t>
            </a:r>
            <a:r>
              <a:rPr lang="ru-RU" dirty="0" err="1" smtClean="0">
                <a:hlinkClick r:id="rId7"/>
              </a:rPr>
              <a:t>Рикки</a:t>
            </a:r>
            <a:r>
              <a:rPr lang="ru-RU" dirty="0" smtClean="0">
                <a:hlinkClick r:id="rId7"/>
              </a:rPr>
              <a:t> </a:t>
            </a:r>
            <a:r>
              <a:rPr lang="ru-RU" dirty="0" err="1" smtClean="0">
                <a:hlinkClick r:id="rId7"/>
              </a:rPr>
              <a:t>Рубио</a:t>
            </a:r>
            <a:r>
              <a:rPr lang="ru-RU" dirty="0" smtClean="0">
                <a:hlinkClick r:id="rId7"/>
              </a:rPr>
              <a:t> - </a:t>
            </a:r>
            <a:r>
              <a:rPr lang="ru-RU" dirty="0" err="1" smtClean="0">
                <a:hlinkClick r:id="rId7"/>
              </a:rPr>
              <a:t>YouTube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4572008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8"/>
              </a:rPr>
              <a:t>Видео уроки баскетбола на русском, баскетбол видео уроки в школе скачать. Видео уроки по физкультуре </a:t>
            </a:r>
            <a:r>
              <a:rPr lang="ru-RU" dirty="0" err="1" smtClean="0">
                <a:hlinkClick r:id="rId8"/>
              </a:rPr>
              <a:t>СпортЭффект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71605" y="5357826"/>
            <a:ext cx="7572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9"/>
              </a:rPr>
              <a:t>клипарт картинки волейбол жесты: 12 изображений найдено в </a:t>
            </a:r>
            <a:r>
              <a:rPr lang="ru-RU" dirty="0" err="1" smtClean="0">
                <a:hlinkClick r:id="rId9"/>
              </a:rPr>
              <a:t>Яндекс.Картинках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2984"/>
            <a:ext cx="8929718" cy="5143500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800" u="sng" dirty="0" smtClean="0">
                <a:latin typeface="+mn-lt"/>
              </a:rPr>
              <a:t/>
            </a:r>
            <a:br>
              <a:rPr lang="ru-RU" sz="2800" u="sng" dirty="0" smtClean="0">
                <a:latin typeface="+mn-lt"/>
              </a:rPr>
            </a:br>
            <a:r>
              <a:rPr lang="ru-RU" sz="3000" dirty="0" smtClean="0">
                <a:solidFill>
                  <a:schemeClr val="tx1"/>
                </a:solidFill>
                <a:latin typeface="+mn-lt"/>
              </a:rPr>
              <a:t>повышение эффективности  обучения через использование ИКТ  в учебном процессе.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u="sng" dirty="0" smtClean="0">
                <a:latin typeface="+mn-lt"/>
              </a:rPr>
              <a:t/>
            </a:r>
            <a:br>
              <a:rPr lang="ru-RU" sz="2800" u="sng" dirty="0" smtClean="0">
                <a:latin typeface="+mn-lt"/>
              </a:rPr>
            </a:br>
            <a:r>
              <a:rPr lang="ru-RU" sz="2800" u="sng" dirty="0" smtClean="0">
                <a:latin typeface="+mn-lt"/>
              </a:rPr>
              <a:t/>
            </a:r>
            <a:br>
              <a:rPr lang="ru-RU" sz="2800" u="sng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 </a:t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28625" y="1571612"/>
            <a:ext cx="8229600" cy="4786345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  			 </a:t>
            </a:r>
          </a:p>
          <a:p>
            <a:pPr algn="ctr" eaLnBrk="1" hangingPunct="1">
              <a:lnSpc>
                <a:spcPct val="150000"/>
              </a:lnSpc>
              <a:buFont typeface="Wingdings 2" pitchFamily="18" charset="2"/>
              <a:buNone/>
            </a:pPr>
            <a:endParaRPr lang="ru-RU" sz="3200" u="sng" dirty="0" smtClean="0"/>
          </a:p>
          <a:p>
            <a:pPr algn="ctr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3200" u="sng" dirty="0" smtClean="0"/>
              <a:t> </a:t>
            </a:r>
          </a:p>
          <a:p>
            <a:pPr algn="ctr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3200" u="sng" dirty="0" smtClean="0"/>
              <a:t>ЗАДАЧИ </a:t>
            </a:r>
            <a:r>
              <a:rPr lang="ru-RU" sz="3200" dirty="0" smtClean="0"/>
              <a:t>: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300" dirty="0" smtClean="0"/>
              <a:t>повышение уровня теоретических и практических умений, навыков по предмету;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300" dirty="0" smtClean="0"/>
              <a:t>повышение качества знаний;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300" dirty="0" smtClean="0"/>
              <a:t> развитие творческих способностей учащихся.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26" y="214290"/>
            <a:ext cx="8786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Цель использования ИКТ на уроке</a:t>
            </a:r>
            <a:r>
              <a:rPr lang="en-US" sz="4000" b="1" dirty="0" smtClean="0">
                <a:solidFill>
                  <a:srgbClr val="FFFF00"/>
                </a:solidFill>
              </a:rPr>
              <a:t>: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285720" y="1000108"/>
            <a:ext cx="8643966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ИКТ не должно длиться на уроке более 15 мин. подряд 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Здесь учитель координирует, направляет, руководит и организует учебный процесс, а сам материал «объясняет» вместо него компьютер.                                                                                                                                                            С помощью видеоряда, звука и текста школьник получает представление об изучаемом двигательном действии.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качестве проверки знаний применяется </a:t>
            </a:r>
            <a:r>
              <a:rPr kumimoji="0" lang="ru-RU" sz="2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компьютерный контроль.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Используется в качестве индивидуального подхода, фиксируется детальная картина успехов и ошибок учеников.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14290"/>
            <a:ext cx="87868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ИСПОЛЬЗОВАНИЕ  ИКТ  НА  </a:t>
            </a:r>
            <a:r>
              <a:rPr lang="ru-RU" sz="3200" smtClean="0">
                <a:solidFill>
                  <a:srgbClr val="FFFF00"/>
                </a:solidFill>
              </a:rPr>
              <a:t>УРОКЕ ФИЗИЧЕСКОЙ  </a:t>
            </a:r>
            <a:r>
              <a:rPr lang="ru-RU" sz="3200" dirty="0" smtClean="0">
                <a:solidFill>
                  <a:srgbClr val="FFFF00"/>
                </a:solidFill>
              </a:rPr>
              <a:t>КУЛЬТУРЫ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5810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Использование ИКТ на уроках: 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475297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v"/>
            </a:pPr>
            <a:r>
              <a:rPr lang="ru-RU" sz="2800" dirty="0" smtClean="0"/>
              <a:t>  ускоряет процесс подготовки к уроку;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v"/>
            </a:pPr>
            <a:r>
              <a:rPr lang="ru-RU" sz="2800" dirty="0" smtClean="0"/>
              <a:t>  позволяет учителю  проявить свое творчество;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v"/>
            </a:pPr>
            <a:r>
              <a:rPr lang="ru-RU" sz="2800" dirty="0" smtClean="0"/>
              <a:t>  обеспечивает наглядность;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v"/>
            </a:pPr>
            <a:r>
              <a:rPr lang="ru-RU" sz="2800" dirty="0" smtClean="0"/>
              <a:t>  повышает интерес и мотивацию к </a:t>
            </a:r>
          </a:p>
          <a:p>
            <a:pPr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800" dirty="0" smtClean="0"/>
              <a:t>      обучению        у    учащихся;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v"/>
            </a:pPr>
            <a:r>
              <a:rPr lang="ru-RU" sz="2800" dirty="0" smtClean="0"/>
              <a:t> повышает эффективность качества оценивания.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v"/>
            </a:pPr>
            <a:endParaRPr lang="ru-RU" sz="2800" dirty="0" smtClean="0"/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43932" cy="997860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Использование ИКТ</a:t>
            </a: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> </a:t>
            </a: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во внеурочное  время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571472" y="1785926"/>
            <a:ext cx="8143932" cy="4286280"/>
          </a:xfrm>
          <a:solidFill>
            <a:schemeClr val="bg2"/>
          </a:solidFill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dirty="0" smtClean="0"/>
              <a:t> выявления уровня физической подготовленности учащихся  (мониторинг);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dirty="0" smtClean="0"/>
              <a:t>  исследования уровня удовлетворённости учащимися, уроков физической культуры (анкетирование);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dirty="0" smtClean="0"/>
              <a:t>создание базы данных учащихся.</a:t>
            </a:r>
            <a:endParaRPr lang="ru-RU" dirty="0" smtClean="0"/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36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500034" y="357166"/>
            <a:ext cx="8281986" cy="2554545"/>
          </a:xfrm>
          <a:prstGeom prst="rect">
            <a:avLst/>
          </a:prstGeom>
          <a:noFill/>
          <a:ln w="31750">
            <a:solidFill>
              <a:srgbClr val="FFCC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i="1" dirty="0">
                <a:solidFill>
                  <a:srgbClr val="FFFF00"/>
                </a:solidFill>
                <a:latin typeface="Comic Sans MS" pitchFamily="66" charset="0"/>
              </a:rPr>
              <a:t>ЧЕМУ МОЖНО НАУЧИТЬ ШКОЛЬНИКОВ,</a:t>
            </a:r>
            <a:r>
              <a:rPr lang="en-US" sz="4000" i="1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4000" i="1" dirty="0">
                <a:solidFill>
                  <a:srgbClr val="FFFF00"/>
                </a:solidFill>
                <a:latin typeface="Comic Sans MS" pitchFamily="66" charset="0"/>
              </a:rPr>
              <a:t>ИСПОЛЬЗУЯ КОМПЬЮТЕРНЫЕ ТЕХНОЛОГИИ </a:t>
            </a:r>
            <a:r>
              <a:rPr lang="en-US" sz="4000" i="1" dirty="0">
                <a:solidFill>
                  <a:srgbClr val="FFFF00"/>
                </a:solidFill>
                <a:latin typeface="Comic Sans MS" pitchFamily="66" charset="0"/>
              </a:rPr>
              <a:t>?</a:t>
            </a:r>
            <a:endParaRPr lang="ru-RU" sz="4000" i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6385" name="Picture 1" descr="C:\Users\1\Pictures\100_PANA\1210019-548fdfdb1d7d07d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2"/>
            <a:ext cx="9144000" cy="38576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684213" y="333375"/>
            <a:ext cx="78486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2000" i="1" dirty="0">
              <a:solidFill>
                <a:srgbClr val="99FF66"/>
              </a:solidFill>
              <a:latin typeface="Verdana" pitchFamily="34" charset="0"/>
            </a:endParaRPr>
          </a:p>
          <a:p>
            <a:pPr algn="ctr"/>
            <a:endParaRPr lang="ru-RU" sz="2000" i="1" dirty="0">
              <a:solidFill>
                <a:srgbClr val="000000"/>
              </a:solidFill>
              <a:latin typeface="Verdana" pitchFamily="34" charset="0"/>
            </a:endParaRP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Verdana" pitchFamily="34" charset="0"/>
              </a:rPr>
              <a:t>1. Слушать и слышать друг друга.</a:t>
            </a:r>
          </a:p>
          <a:p>
            <a:pPr algn="ctr"/>
            <a:endParaRPr lang="ru-RU" sz="3200" b="1" dirty="0">
              <a:solidFill>
                <a:srgbClr val="FFFF00"/>
              </a:solidFill>
              <a:latin typeface="Verdana" pitchFamily="34" charset="0"/>
            </a:endParaRP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Verdana" pitchFamily="34" charset="0"/>
              </a:rPr>
              <a:t>2. Быть терпимыми к высказываниям другого.</a:t>
            </a:r>
          </a:p>
          <a:p>
            <a:pPr algn="ctr"/>
            <a:endParaRPr lang="ru-RU" sz="3200" b="1" dirty="0">
              <a:solidFill>
                <a:srgbClr val="FFFF00"/>
              </a:solidFill>
              <a:latin typeface="Verdana" pitchFamily="34" charset="0"/>
            </a:endParaRP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Verdana" pitchFamily="34" charset="0"/>
              </a:rPr>
              <a:t>3. Общаться и обмениваться мнениями.</a:t>
            </a:r>
          </a:p>
          <a:p>
            <a:pPr algn="ctr"/>
            <a:endParaRPr lang="ru-RU" sz="3200" b="1" dirty="0">
              <a:solidFill>
                <a:srgbClr val="FFFF00"/>
              </a:solidFill>
              <a:latin typeface="Verdana" pitchFamily="34" charset="0"/>
            </a:endParaRP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Verdana" pitchFamily="34" charset="0"/>
              </a:rPr>
              <a:t>4. Реализовать себя в этом мире.</a:t>
            </a:r>
          </a:p>
        </p:txBody>
      </p:sp>
      <p:pic>
        <p:nvPicPr>
          <p:cNvPr id="14339" name="Picture 9" descr="a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Влияние ИКТ  на ученика: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357188" y="1928813"/>
            <a:ext cx="87868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000" dirty="0">
                <a:latin typeface="Constantia" pitchFamily="18" charset="0"/>
              </a:rPr>
              <a:t>     способствует повышению    	познавательного интереса к предмету;</a:t>
            </a:r>
          </a:p>
          <a:p>
            <a:endParaRPr lang="ru-RU" sz="3000" dirty="0">
              <a:latin typeface="Constant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000" dirty="0">
                <a:latin typeface="Constantia" pitchFamily="18" charset="0"/>
              </a:rPr>
              <a:t>   содействует росту успеваемости   	   		учащихся по предмету;</a:t>
            </a:r>
          </a:p>
          <a:p>
            <a:endParaRPr lang="ru-RU" sz="3000" dirty="0">
              <a:latin typeface="Constant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000" dirty="0">
                <a:latin typeface="Constantia" pitchFamily="18" charset="0"/>
              </a:rPr>
              <a:t>  позволяет учащимся проявить себя в      	новой роли.</a:t>
            </a:r>
          </a:p>
        </p:txBody>
      </p:sp>
    </p:spTree>
  </p:cSld>
  <p:clrMapOvr>
    <a:masterClrMapping/>
  </p:clrMapOvr>
  <p:transition spd="med">
    <p:wedg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2576</TotalTime>
  <Words>938</Words>
  <Application>Microsoft Office PowerPoint</Application>
  <PresentationFormat>Экран (4:3)</PresentationFormat>
  <Paragraphs>122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ИСПОЛЬЗОВАНИЕ  ИКТ  НА  УРОКЕ ФИЗИЧЕСКОЙ  КУЛЬТУРЫ</vt:lpstr>
      <vt:lpstr> Актуальность применения ИКТ на уроке физической культуры:</vt:lpstr>
      <vt:lpstr> повышение эффективности  обучения через использование ИКТ  в учебном процессе.      </vt:lpstr>
      <vt:lpstr>Слайд 4</vt:lpstr>
      <vt:lpstr>Использование ИКТ на уроках: </vt:lpstr>
      <vt:lpstr>Использование ИКТ  во внеурочное  время</vt:lpstr>
      <vt:lpstr>Слайд 7</vt:lpstr>
      <vt:lpstr>Слайд 8</vt:lpstr>
      <vt:lpstr>Влияние ИКТ  на ученика:</vt:lpstr>
      <vt:lpstr>Слайд 10</vt:lpstr>
      <vt:lpstr> </vt:lpstr>
      <vt:lpstr>. </vt:lpstr>
      <vt:lpstr>ИСПОЛЬЗОВАНИЕ  ИКТ  НА  УРОКЕ ФИЗИЧЕСКОЙ КУЛЬТУРЫ</vt:lpstr>
      <vt:lpstr>Слайд 14</vt:lpstr>
      <vt:lpstr>Слайд 15</vt:lpstr>
      <vt:lpstr>Слайд 16</vt:lpstr>
      <vt:lpstr>Слайд 17</vt:lpstr>
      <vt:lpstr>Слайд 18</vt:lpstr>
      <vt:lpstr>ИСПОЛЬЗОВАНИЕ  ИКТ  НА УРОКЕ ФИЗИЧЕСКОЙ  КУЛЬТУРЕ</vt:lpstr>
      <vt:lpstr>ИСПОЛЬЗОВАНИЕ  ИКТ  НА  УРОКЕ ФИЗИЧЕСКОЙ КУЛЬТ</vt:lpstr>
      <vt:lpstr>Достигнутые результаты</vt:lpstr>
      <vt:lpstr>Вывод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икт в образ. процессе</dc:title>
  <dc:creator>1</dc:creator>
  <dc:description>Тема  Урока  8класс</dc:description>
  <cp:lastModifiedBy>User</cp:lastModifiedBy>
  <cp:revision>101</cp:revision>
  <dcterms:created xsi:type="dcterms:W3CDTF">2013-10-20T17:40:03Z</dcterms:created>
  <dcterms:modified xsi:type="dcterms:W3CDTF">2014-11-05T11:32:41Z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Презентаци3</vt:lpwstr>
  </property>
  <property fmtid="{D5CDD505-2E9C-101B-9397-08002B2CF9AE}" pid="3" name="SlideDescription">
    <vt:lpwstr>Тема  Урока  8класс</vt:lpwstr>
  </property>
</Properties>
</file>