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1" r:id="rId2"/>
    <p:sldId id="262" r:id="rId3"/>
    <p:sldId id="266" r:id="rId4"/>
    <p:sldId id="271" r:id="rId5"/>
    <p:sldId id="272" r:id="rId6"/>
    <p:sldId id="273" r:id="rId7"/>
    <p:sldId id="263" r:id="rId8"/>
    <p:sldId id="274" r:id="rId9"/>
    <p:sldId id="265" r:id="rId10"/>
    <p:sldId id="260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ustomer" initials="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E7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4-01-01T01:04:48.937" idx="2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3435F-ED68-4405-8264-A8543BD00B35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C60BE-7A90-44E2-A788-21807757C0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C60BE-7A90-44E2-A788-21807757C05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C60BE-7A90-44E2-A788-21807757C052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4BD6583-0E31-4D8E-8B01-0801F4BF213C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3FAEC33-0E06-450C-98B6-A7D3AAE5DA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8" descr="орляк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89040"/>
            <a:ext cx="4024312" cy="29210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2051" name="Picture 2" descr="хвощи и папоротни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0350"/>
            <a:ext cx="2141538" cy="2855913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6505575" cy="56070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Папоротники. </a:t>
            </a:r>
          </a:p>
          <a:p>
            <a:pPr algn="ctr"/>
            <a:r>
              <a:rPr lang="ru-RU" sz="4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Особенности строения и</a:t>
            </a:r>
          </a:p>
          <a:p>
            <a:pPr algn="ctr"/>
            <a:r>
              <a:rPr lang="ru-RU" sz="4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жизнедеятельности</a:t>
            </a:r>
          </a:p>
          <a:p>
            <a:pPr algn="ctr"/>
            <a:endParaRPr lang="ru-RU" sz="48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053" name="Прямоугольник 4"/>
          <p:cNvSpPr>
            <a:spLocks noChangeArrowheads="1"/>
          </p:cNvSpPr>
          <p:nvPr/>
        </p:nvSpPr>
        <p:spPr bwMode="auto">
          <a:xfrm>
            <a:off x="0" y="5732463"/>
            <a:ext cx="2555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Долгова В.М. учитель </a:t>
            </a:r>
            <a:r>
              <a:rPr lang="ru-RU" b="1" dirty="0" smtClean="0"/>
              <a:t>географии и биологии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 smtClean="0"/>
              <a:t>МКОУ </a:t>
            </a:r>
            <a:r>
              <a:rPr lang="ru-RU" b="1" dirty="0" err="1" smtClean="0"/>
              <a:t>Бирюченская</a:t>
            </a:r>
            <a:r>
              <a:rPr lang="ru-RU" b="1" dirty="0" smtClean="0"/>
              <a:t> ООШ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Размножение папоротника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3214686"/>
            <a:ext cx="1071570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Спора</a:t>
            </a:r>
            <a:endParaRPr lang="ru-RU" sz="2400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714480" y="32861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2571744"/>
            <a:ext cx="235745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Яйцеклетка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4000504"/>
            <a:ext cx="242889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сперматозоид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5143504" y="3143248"/>
            <a:ext cx="150019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зигота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2643182"/>
            <a:ext cx="857256" cy="1914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Про-</a:t>
            </a:r>
          </a:p>
          <a:p>
            <a:pPr algn="ctr"/>
            <a:r>
              <a:rPr lang="ru-RU" sz="2000" b="1" dirty="0" err="1"/>
              <a:t>р</a:t>
            </a:r>
            <a:r>
              <a:rPr lang="ru-RU" sz="2000" b="1" dirty="0" err="1" smtClean="0"/>
              <a:t>о-сток</a:t>
            </a:r>
            <a:endParaRPr lang="ru-RU" sz="2000" b="1" dirty="0"/>
          </a:p>
        </p:txBody>
      </p:sp>
      <p:sp>
        <p:nvSpPr>
          <p:cNvPr id="13" name="Стрелка вверх 12"/>
          <p:cNvSpPr/>
          <p:nvPr/>
        </p:nvSpPr>
        <p:spPr>
          <a:xfrm>
            <a:off x="1142976" y="4572008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215206" y="47148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6572264" y="3357562"/>
            <a:ext cx="4286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6200000" flipH="1">
            <a:off x="5214942" y="2643182"/>
            <a:ext cx="500066" cy="500066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643174" y="1928802"/>
            <a:ext cx="53578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928662" y="3643314"/>
            <a:ext cx="342902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322231" y="3679033"/>
            <a:ext cx="335758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714612" y="5357826"/>
            <a:ext cx="52864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286116" y="2000240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 а </a:t>
            </a:r>
            <a:r>
              <a:rPr lang="ru-RU" sz="2800" dirty="0" err="1" smtClean="0"/>
              <a:t>р</a:t>
            </a:r>
            <a:r>
              <a:rPr lang="ru-RU" sz="2800" dirty="0" smtClean="0"/>
              <a:t> о с т о к</a:t>
            </a:r>
            <a:endParaRPr lang="ru-RU" sz="2800" dirty="0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V="1">
            <a:off x="5357818" y="4071942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000760" y="62150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1000100" y="5643578"/>
            <a:ext cx="692948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Взрослое растение со спорами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Инструктивная </a:t>
            </a:r>
            <a:r>
              <a:rPr lang="ru-RU" dirty="0" err="1" smtClean="0"/>
              <a:t>катрочка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1560" y="1700808"/>
            <a:ext cx="7056784" cy="38884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1. Рассмотрите гербарий папоротника. Найдите у него корневище, придаточные корни. Найдите вайи (листья). Обратите внимание, </a:t>
            </a:r>
            <a:r>
              <a:rPr lang="ru-RU" sz="2000" dirty="0" err="1" smtClean="0"/>
              <a:t>чтоэто</a:t>
            </a:r>
            <a:r>
              <a:rPr lang="ru-RU" sz="2000" dirty="0" smtClean="0"/>
              <a:t> не стебель с листьями, а отдельный лист.</a:t>
            </a:r>
          </a:p>
          <a:p>
            <a:r>
              <a:rPr lang="ru-RU" sz="2000" dirty="0" smtClean="0"/>
              <a:t>2. Рассмотрите в учебнике рисунок на нижней стороне листа бурые бугорки, в которых располагаются спорангии со спорами. Каково значение спор в жизни папоротника?</a:t>
            </a:r>
          </a:p>
          <a:p>
            <a:r>
              <a:rPr lang="ru-RU" sz="2000" dirty="0" smtClean="0"/>
              <a:t>3.В </a:t>
            </a:r>
            <a:r>
              <a:rPr lang="ru-RU" sz="2000" dirty="0" err="1" smtClean="0"/>
              <a:t>тетраде</a:t>
            </a:r>
            <a:r>
              <a:rPr lang="ru-RU" sz="2000" dirty="0" smtClean="0"/>
              <a:t> зарисуй строение папоротника и обозначь его органы.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1338" y="142875"/>
            <a:ext cx="8061325" cy="571500"/>
          </a:xfrm>
        </p:spPr>
        <p:txBody>
          <a:bodyPr rtlCol="0">
            <a:noAutofit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Отдел Папоротниковидные</a:t>
            </a:r>
            <a:endParaRPr lang="ru-RU" sz="32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785813"/>
            <a:ext cx="8643937" cy="585787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- Насчитывается около 12 тыс. видов.</a:t>
            </a:r>
          </a:p>
          <a:p>
            <a:pPr marL="268288" indent="-268288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-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C000"/>
                </a:solidFill>
              </a:rPr>
              <a:t>Многолетние травянистые растения (во влажных тропических лесах – древесные формы).</a:t>
            </a:r>
          </a:p>
          <a:p>
            <a:pPr marL="268288" indent="-268288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- Растут преимущественно во влажных тенистых местах.</a:t>
            </a:r>
          </a:p>
          <a:p>
            <a:pPr marL="268288" indent="-268288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- Имеют листья (вайи), стебли и корни. В молодом возрасте листья улиткообразно закручены.</a:t>
            </a:r>
          </a:p>
          <a:p>
            <a:pPr marL="268288" indent="-268288" algn="l" fontAlgn="auto"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В стеблях имеется проводящая ткань, состоящая из сосудов.</a:t>
            </a:r>
          </a:p>
          <a:p>
            <a:pPr algn="l" fontAlgn="auto"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- Рост происходит верхушкой листа. </a:t>
            </a:r>
          </a:p>
          <a:p>
            <a:pPr algn="l" fontAlgn="auto"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- Корни придаточные, растут от корневища.</a:t>
            </a:r>
          </a:p>
          <a:p>
            <a:pPr marL="268288" indent="-268288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- Размножаются при помощи спор, которые созревают на внутренней стороне вайи. (Характерно чередование поколений – бесполого (спорофита) и полового (гаметофита).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615262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Папоротникообразные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286124"/>
            <a:ext cx="4051109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71E721">
                <a:alpha val="72157"/>
              </a:srgbClr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Папоротниковидные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500430" y="2714620"/>
            <a:ext cx="2807179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Хвощевидные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186139" y="3429000"/>
            <a:ext cx="2957861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Плауновидные</a:t>
            </a:r>
            <a:endParaRPr lang="ru-RU" sz="32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071670" y="17144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500562" y="17144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858016" y="21431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58888" y="6092825"/>
            <a:ext cx="57610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Орляк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250825" y="260350"/>
            <a:ext cx="738028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Calibri" pitchFamily="34" charset="0"/>
              </a:rPr>
              <a:t>Сосновые и березовые леса</a:t>
            </a:r>
          </a:p>
        </p:txBody>
      </p:sp>
      <p:pic>
        <p:nvPicPr>
          <p:cNvPr id="8196" name="Picture 8" descr="орляк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908050"/>
            <a:ext cx="6011862" cy="5183188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8197" name="Picture 7" descr="орляк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9963" y="2060575"/>
            <a:ext cx="2927350" cy="4583113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500438" y="6143625"/>
            <a:ext cx="23733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Пузырник</a:t>
            </a:r>
          </a:p>
        </p:txBody>
      </p:sp>
      <p:pic>
        <p:nvPicPr>
          <p:cNvPr id="9219" name="Picture 5" descr="пузырник лом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85750"/>
            <a:ext cx="7705725" cy="5781675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7242048" cy="836712"/>
          </a:xfrm>
        </p:spPr>
        <p:txBody>
          <a:bodyPr/>
          <a:lstStyle/>
          <a:p>
            <a:r>
              <a:rPr lang="ru-RU" sz="3200" b="1" dirty="0" smtClean="0"/>
              <a:t>По берегам ручьев и речек</a:t>
            </a:r>
          </a:p>
        </p:txBody>
      </p:sp>
      <p:pic>
        <p:nvPicPr>
          <p:cNvPr id="10243" name="Picture 6" descr="страусник 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268760"/>
            <a:ext cx="3598862" cy="4951413"/>
          </a:xfrm>
          <a:noFill/>
          <a:ln w="57150">
            <a:solidFill>
              <a:schemeClr val="hlink"/>
            </a:solidFill>
          </a:ln>
        </p:spPr>
      </p:pic>
      <p:pic>
        <p:nvPicPr>
          <p:cNvPr id="10244" name="Picture 7" descr="страусник осенью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3968" y="1268760"/>
            <a:ext cx="3530600" cy="4930775"/>
          </a:xfrm>
          <a:noFill/>
          <a:ln w="57150">
            <a:solidFill>
              <a:schemeClr val="hlink"/>
            </a:solidFill>
          </a:ln>
        </p:spPr>
      </p:pic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468313" y="6165850"/>
            <a:ext cx="36718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1000125" y="6215063"/>
            <a:ext cx="1871663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Страусник</a:t>
            </a:r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4932363" y="6256338"/>
            <a:ext cx="31686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48" name="Text Box 11"/>
          <p:cNvSpPr txBox="1">
            <a:spLocks noChangeArrowheads="1"/>
          </p:cNvSpPr>
          <p:nvPr/>
        </p:nvSpPr>
        <p:spPr bwMode="auto">
          <a:xfrm>
            <a:off x="5003800" y="6183313"/>
            <a:ext cx="33845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49" name="Text Box 12"/>
          <p:cNvSpPr txBox="1">
            <a:spLocks noChangeArrowheads="1"/>
          </p:cNvSpPr>
          <p:nvPr/>
        </p:nvSpPr>
        <p:spPr bwMode="auto">
          <a:xfrm>
            <a:off x="6208713" y="6256338"/>
            <a:ext cx="23955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6250" y="142875"/>
            <a:ext cx="4572000" cy="6572250"/>
          </a:xfrm>
        </p:spPr>
        <p:txBody>
          <a:bodyPr rtlCol="0">
            <a:normAutofit/>
          </a:bodyPr>
          <a:lstStyle/>
          <a:p>
            <a:pPr marL="457200" indent="-457200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 Black" pitchFamily="34" charset="0"/>
              </a:rPr>
              <a:t>1. Щитовник.</a:t>
            </a:r>
          </a:p>
          <a:p>
            <a:pPr marL="457200" indent="-457200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 Black" pitchFamily="34" charset="0"/>
              </a:rPr>
              <a:t>2. Часть листа с нижней стороны.</a:t>
            </a:r>
          </a:p>
          <a:p>
            <a:pPr marL="457200" indent="-457200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 Black" pitchFamily="34" charset="0"/>
              </a:rPr>
              <a:t>3. Группы спорангиев</a:t>
            </a:r>
          </a:p>
          <a:p>
            <a:pPr marL="457200" indent="-457200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 Black" pitchFamily="34" charset="0"/>
              </a:rPr>
              <a:t>4. Поперечный срез листа.</a:t>
            </a:r>
          </a:p>
          <a:p>
            <a:pPr marL="457200" indent="-457200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 Black" pitchFamily="34" charset="0"/>
              </a:rPr>
              <a:t>5. Споры.</a:t>
            </a:r>
          </a:p>
          <a:p>
            <a:pPr marL="457200" indent="-457200" algn="l" fontAlgn="auto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latin typeface="Arial Black" pitchFamily="34" charset="0"/>
            </a:endParaRPr>
          </a:p>
          <a:p>
            <a:pPr marL="457200" indent="-457200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 Black" pitchFamily="34" charset="0"/>
              </a:rPr>
              <a:t>Вывод: Папоротник не похож на мхи. Листья у него сильно рассечены и называются </a:t>
            </a:r>
            <a:r>
              <a:rPr lang="ru-RU" sz="2000" b="1" u="sng" dirty="0" smtClean="0">
                <a:solidFill>
                  <a:srgbClr val="FF0000"/>
                </a:solidFill>
                <a:latin typeface="Arial Black" pitchFamily="34" charset="0"/>
              </a:rPr>
              <a:t>вайями</a:t>
            </a:r>
            <a:r>
              <a:rPr lang="ru-RU" sz="2000" dirty="0" smtClean="0">
                <a:latin typeface="Arial Black" pitchFamily="34" charset="0"/>
              </a:rPr>
              <a:t>. Они растут прямо от корневища. На нижней стороне вайи находятся бурые бугорки –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спорангии</a:t>
            </a:r>
            <a:r>
              <a:rPr lang="ru-RU" sz="2000" dirty="0" smtClean="0">
                <a:latin typeface="Arial Black" pitchFamily="34" charset="0"/>
              </a:rPr>
              <a:t>, в которых созревают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споры</a:t>
            </a:r>
            <a:r>
              <a:rPr lang="ru-RU" sz="2000" dirty="0" smtClean="0">
                <a:latin typeface="Arial Black" pitchFamily="34" charset="0"/>
              </a:rPr>
              <a:t>. У папоротников есть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придаточные корни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которые растут от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корневища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endParaRPr lang="ru-RU" sz="2000" dirty="0" smtClean="0">
              <a:latin typeface="Arial Black" pitchFamily="34" charset="0"/>
            </a:endParaRPr>
          </a:p>
        </p:txBody>
      </p:sp>
      <p:pic>
        <p:nvPicPr>
          <p:cNvPr id="4099" name="Picture 2" descr="D:\WIN DOSC\Мои результаты сканировани\сканирование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"/>
            <a:ext cx="4071938" cy="370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7992888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/>
              <a:t>Эволюционные преимущества папоротников:</a:t>
            </a:r>
            <a:br>
              <a:rPr lang="ru-RU" sz="4000" b="1" i="1" dirty="0" smtClean="0"/>
            </a:br>
            <a:endParaRPr lang="ru-RU" sz="4000" b="1" i="1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57338"/>
            <a:ext cx="9237663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ru-RU" sz="2800" b="1" i="1" dirty="0" smtClean="0"/>
              <a:t>имеют сложные листья, выполняющие функции фотосинтеза и спорообразования;</a:t>
            </a:r>
          </a:p>
          <a:p>
            <a:pPr marL="609600" indent="-609600">
              <a:lnSpc>
                <a:spcPct val="90000"/>
              </a:lnSpc>
            </a:pPr>
            <a:endParaRPr lang="ru-RU" sz="2800" b="1" i="1" dirty="0" smtClean="0"/>
          </a:p>
          <a:p>
            <a:pPr marL="609600" indent="-609600">
              <a:lnSpc>
                <a:spcPct val="90000"/>
              </a:lnSpc>
            </a:pPr>
            <a:r>
              <a:rPr lang="ru-RU" sz="2800" b="1" i="1" dirty="0" smtClean="0"/>
              <a:t>наличие корней;</a:t>
            </a:r>
          </a:p>
          <a:p>
            <a:pPr marL="609600" indent="-609600">
              <a:lnSpc>
                <a:spcPct val="90000"/>
              </a:lnSpc>
            </a:pPr>
            <a:endParaRPr lang="ru-RU" sz="2800" b="1" i="1" dirty="0" smtClean="0"/>
          </a:p>
          <a:p>
            <a:pPr marL="609600" indent="-609600">
              <a:lnSpc>
                <a:spcPct val="90000"/>
              </a:lnSpc>
            </a:pPr>
            <a:r>
              <a:rPr lang="ru-RU" sz="2800" b="1" i="1" dirty="0" smtClean="0"/>
              <a:t>благодаря </a:t>
            </a:r>
            <a:r>
              <a:rPr lang="ru-RU" sz="2800" b="1" i="1" dirty="0" err="1" smtClean="0"/>
              <a:t>разноспоровости</a:t>
            </a:r>
            <a:r>
              <a:rPr lang="ru-RU" sz="2800" b="1" i="1" dirty="0" smtClean="0"/>
              <a:t>, хорошо переносят меняющиеся условия среды;</a:t>
            </a:r>
          </a:p>
          <a:p>
            <a:pPr marL="609600" indent="-609600">
              <a:lnSpc>
                <a:spcPct val="90000"/>
              </a:lnSpc>
            </a:pPr>
            <a:endParaRPr lang="ru-RU" sz="2800" b="1" i="1" dirty="0" smtClean="0"/>
          </a:p>
          <a:p>
            <a:pPr marL="609600" indent="-609600">
              <a:lnSpc>
                <a:spcPct val="90000"/>
              </a:lnSpc>
            </a:pPr>
            <a:r>
              <a:rPr lang="ru-RU" sz="2800" b="1" i="1" dirty="0" smtClean="0"/>
              <a:t>хорошо развиты ткани – проводящая и основная.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-315913"/>
            <a:ext cx="8229600" cy="1223963"/>
          </a:xfrm>
        </p:spPr>
        <p:txBody>
          <a:bodyPr/>
          <a:lstStyle/>
          <a:p>
            <a:r>
              <a:rPr lang="ru-RU" sz="3200" b="1" i="1" smtClean="0"/>
              <a:t>Жизненный цикл папоротника</a:t>
            </a:r>
          </a:p>
        </p:txBody>
      </p:sp>
      <p:pic>
        <p:nvPicPr>
          <p:cNvPr id="5123" name="Picture 4" descr="Схема-из-учебника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571500"/>
            <a:ext cx="7215187" cy="6286500"/>
          </a:xfrm>
          <a:noFill/>
          <a:ln w="57150">
            <a:solidFill>
              <a:schemeClr val="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96</TotalTime>
  <Words>339</Words>
  <Application>Microsoft Office PowerPoint</Application>
  <PresentationFormat>Экран (4:3)</PresentationFormat>
  <Paragraphs>54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Слайд 1</vt:lpstr>
      <vt:lpstr>Отдел Папоротниковидные</vt:lpstr>
      <vt:lpstr>Папоротникообразные</vt:lpstr>
      <vt:lpstr>Слайд 4</vt:lpstr>
      <vt:lpstr>Слайд 5</vt:lpstr>
      <vt:lpstr>По берегам ручьев и речек</vt:lpstr>
      <vt:lpstr>Слайд 7</vt:lpstr>
      <vt:lpstr>Эволюционные преимущества папоротников: </vt:lpstr>
      <vt:lpstr>Жизненный цикл папоротника</vt:lpstr>
      <vt:lpstr>Размножение папоротника</vt:lpstr>
      <vt:lpstr>            Инструктивная катрочка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Долгова</cp:lastModifiedBy>
  <cp:revision>13</cp:revision>
  <dcterms:created xsi:type="dcterms:W3CDTF">2003-12-31T21:41:05Z</dcterms:created>
  <dcterms:modified xsi:type="dcterms:W3CDTF">2014-11-05T07:44:08Z</dcterms:modified>
</cp:coreProperties>
</file>