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5" r:id="rId4"/>
    <p:sldId id="264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57" r:id="rId20"/>
    <p:sldId id="276" r:id="rId21"/>
    <p:sldId id="275" r:id="rId22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4529142" cy="1470025"/>
          </a:xfrm>
        </p:spPr>
        <p:txBody>
          <a:bodyPr/>
          <a:lstStyle>
            <a:lvl1pPr algn="l">
              <a:defRPr b="1">
                <a:solidFill>
                  <a:schemeClr val="accent6">
                    <a:lumMod val="75000"/>
                  </a:schemeClr>
                </a:solidFill>
                <a:latin typeface="Impac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78" y="5572140"/>
            <a:ext cx="5543544" cy="752468"/>
          </a:xfrm>
        </p:spPr>
        <p:txBody>
          <a:bodyPr/>
          <a:lstStyle>
            <a:lvl1pPr marL="0" indent="0" algn="l">
              <a:buNone/>
              <a:defRPr b="0">
                <a:solidFill>
                  <a:srgbClr val="7030A0"/>
                </a:solidFill>
                <a:latin typeface="Franklin Gothic Medium Con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01A0-6F35-4F9F-AFB3-2340A3DC03E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301A0-6F35-4F9F-AFB3-2340A3DC03E5}" type="datetimeFigureOut">
              <a:rPr lang="ru-RU" smtClean="0"/>
              <a:pPr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smtClean="0">
          <a:solidFill>
            <a:schemeClr val="accent6">
              <a:lumMod val="75000"/>
            </a:schemeClr>
          </a:solidFill>
          <a:latin typeface="Impac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7030A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7030A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78" y="188640"/>
            <a:ext cx="5842406" cy="6135968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Презентация</a:t>
            </a:r>
          </a:p>
          <a:p>
            <a:pPr lvl="0" algn="ctr"/>
            <a:r>
              <a:rPr lang="ru-RU" dirty="0" smtClean="0"/>
              <a:t>урока </a:t>
            </a:r>
            <a:r>
              <a:rPr lang="ru-RU" dirty="0"/>
              <a:t>русского языка </a:t>
            </a:r>
          </a:p>
          <a:p>
            <a:pPr lvl="0" algn="ctr"/>
            <a:r>
              <a:rPr lang="ru-RU" dirty="0"/>
              <a:t>в 5 </a:t>
            </a:r>
            <a:r>
              <a:rPr lang="ru-RU" dirty="0" smtClean="0"/>
              <a:t>классе</a:t>
            </a:r>
          </a:p>
          <a:p>
            <a:pPr lvl="0" algn="ctr"/>
            <a:endParaRPr lang="ru-RU" dirty="0"/>
          </a:p>
          <a:p>
            <a:pPr lvl="0" algn="ctr"/>
            <a:endParaRPr lang="ru-RU" dirty="0"/>
          </a:p>
          <a:p>
            <a:pPr algn="ctr"/>
            <a:r>
              <a:rPr lang="ru-RU" dirty="0"/>
              <a:t>П</a:t>
            </a:r>
            <a:r>
              <a:rPr lang="ru-RU" dirty="0" smtClean="0"/>
              <a:t>одготовила учитель русского языка </a:t>
            </a:r>
          </a:p>
          <a:p>
            <a:pPr algn="ctr"/>
            <a:r>
              <a:rPr lang="ru-RU" dirty="0" smtClean="0"/>
              <a:t>Солопова Н.Б.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F79646">
                    <a:lumMod val="75000"/>
                  </a:srgbClr>
                </a:solidFill>
              </a:rPr>
              <a:t>Проверьте </a:t>
            </a:r>
            <a:r>
              <a:rPr lang="ru-RU" sz="4000" dirty="0" smtClean="0">
                <a:solidFill>
                  <a:srgbClr val="F79646">
                    <a:lumMod val="75000"/>
                  </a:srgbClr>
                </a:solidFill>
              </a:rPr>
              <a:t>себя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4038600" cy="377728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дит в т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мнице, а к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са на улице.</a:t>
            </a:r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(м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рковь)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348880"/>
            <a:ext cx="4038600" cy="377728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су кланяется, придёт д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мой – растянется.</a:t>
            </a:r>
          </a:p>
          <a:p>
            <a:pPr marL="0" indent="0" algn="r">
              <a:buNone/>
            </a:pPr>
            <a:r>
              <a:rPr lang="ru-RU" dirty="0" smtClean="0"/>
              <a:t>(т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пор)</a:t>
            </a:r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2400" dirty="0" smtClean="0"/>
              <a:t>Оцените свою работу</a:t>
            </a:r>
            <a:endParaRPr lang="ru-RU" sz="24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499992" y="2132856"/>
            <a:ext cx="0" cy="266429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814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9684568" y="1600201"/>
            <a:ext cx="1296144" cy="3886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251520" y="332656"/>
            <a:ext cx="914400" cy="914400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467544" y="5592522"/>
            <a:ext cx="914400" cy="914400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8028384" y="188640"/>
            <a:ext cx="914400" cy="914400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8028384" y="5557952"/>
            <a:ext cx="914400" cy="914400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войная стрелка вверх/вниз 7"/>
          <p:cNvSpPr/>
          <p:nvPr/>
        </p:nvSpPr>
        <p:spPr>
          <a:xfrm>
            <a:off x="467544" y="1667148"/>
            <a:ext cx="284622" cy="36004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ойная стрелка вверх/вниз 8"/>
          <p:cNvSpPr/>
          <p:nvPr/>
        </p:nvSpPr>
        <p:spPr>
          <a:xfrm>
            <a:off x="8352420" y="1844824"/>
            <a:ext cx="324036" cy="345638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1979712" y="332656"/>
            <a:ext cx="4824536" cy="3131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войная стрелка влево/вправо 10"/>
          <p:cNvSpPr/>
          <p:nvPr/>
        </p:nvSpPr>
        <p:spPr>
          <a:xfrm flipV="1">
            <a:off x="2123728" y="5984712"/>
            <a:ext cx="5184576" cy="32460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суммирования 12"/>
          <p:cNvSpPr/>
          <p:nvPr/>
        </p:nvSpPr>
        <p:spPr>
          <a:xfrm>
            <a:off x="1691680" y="1484784"/>
            <a:ext cx="5616624" cy="4107738"/>
          </a:xfrm>
          <a:prstGeom prst="flowChartSummingJunct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сопоставление 11"/>
          <p:cNvSpPr/>
          <p:nvPr/>
        </p:nvSpPr>
        <p:spPr>
          <a:xfrm>
            <a:off x="4152837" y="1641685"/>
            <a:ext cx="622301" cy="3816424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98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52839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Задание  № 4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900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ru-RU" sz="2900" dirty="0" smtClean="0">
                <a:solidFill>
                  <a:srgbClr val="F79646">
                    <a:lumMod val="75000"/>
                  </a:srgbClr>
                </a:solidFill>
              </a:rPr>
              <a:t>      Поварята</a:t>
            </a:r>
            <a:r>
              <a:rPr lang="ru-RU" sz="2900" dirty="0">
                <a:solidFill>
                  <a:srgbClr val="F79646">
                    <a:lumMod val="75000"/>
                  </a:srgbClr>
                </a:solidFill>
              </a:rPr>
              <a:t>				</a:t>
            </a:r>
            <a:r>
              <a:rPr lang="ru-RU" sz="2900" dirty="0" smtClean="0">
                <a:solidFill>
                  <a:srgbClr val="F79646">
                    <a:lumMod val="75000"/>
                  </a:srgbClr>
                </a:solidFill>
              </a:rPr>
              <a:t>Столяры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80729"/>
            <a:ext cx="8219256" cy="504056"/>
          </a:xfrm>
        </p:spPr>
        <p:txBody>
          <a:bodyPr/>
          <a:lstStyle/>
          <a:p>
            <a:pPr algn="ctr"/>
            <a:r>
              <a:rPr lang="ru-RU" dirty="0" smtClean="0"/>
              <a:t> Выполни правильно!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789040"/>
            <a:ext cx="4040188" cy="2088232"/>
          </a:xfrm>
        </p:spPr>
        <p:txBody>
          <a:bodyPr/>
          <a:lstStyle/>
          <a:p>
            <a:r>
              <a:rPr lang="ru-RU" dirty="0" smtClean="0"/>
              <a:t>Стр. 52, упр. 130  (2-й </a:t>
            </a:r>
            <a:r>
              <a:rPr lang="ru-RU" dirty="0" err="1" smtClean="0"/>
              <a:t>абз</a:t>
            </a:r>
            <a:r>
              <a:rPr lang="ru-RU" dirty="0" smtClean="0"/>
              <a:t>.)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1561" y="1484785"/>
            <a:ext cx="8075240" cy="1008112"/>
          </a:xfrm>
        </p:spPr>
        <p:txBody>
          <a:bodyPr>
            <a:normAutofit/>
          </a:bodyPr>
          <a:lstStyle/>
          <a:p>
            <a:r>
              <a:rPr lang="ru-RU" dirty="0" smtClean="0"/>
              <a:t>Работа  с учебником. </a:t>
            </a:r>
          </a:p>
          <a:p>
            <a:r>
              <a:rPr lang="ru-RU" dirty="0" smtClean="0"/>
              <a:t>Вставить безударные гласные, объяснить правописание.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3789040"/>
            <a:ext cx="4041775" cy="2265114"/>
          </a:xfrm>
        </p:spPr>
        <p:txBody>
          <a:bodyPr/>
          <a:lstStyle/>
          <a:p>
            <a:r>
              <a:rPr lang="ru-RU" dirty="0" smtClean="0"/>
              <a:t>Стр. 52, упр. 130 (1-й </a:t>
            </a:r>
            <a:r>
              <a:rPr lang="ru-RU" dirty="0" err="1" smtClean="0"/>
              <a:t>абз</a:t>
            </a:r>
            <a:r>
              <a:rPr lang="ru-RU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98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F79646">
                    <a:lumMod val="75000"/>
                  </a:srgbClr>
                </a:solidFill>
              </a:rPr>
              <a:t>Проверьте </a:t>
            </a:r>
            <a:r>
              <a:rPr lang="ru-RU" sz="4000" dirty="0" smtClean="0">
                <a:solidFill>
                  <a:srgbClr val="F79646">
                    <a:lumMod val="75000"/>
                  </a:srgbClr>
                </a:solidFill>
              </a:rPr>
              <a:t>себя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9828584" y="1535113"/>
            <a:ext cx="72008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268761"/>
            <a:ext cx="4040188" cy="4176464"/>
          </a:xfrm>
        </p:spPr>
        <p:txBody>
          <a:bodyPr/>
          <a:lstStyle/>
          <a:p>
            <a:r>
              <a:rPr lang="ru-RU" sz="2000" dirty="0" smtClean="0"/>
              <a:t>Назовите слова с проверяемой безударной гласной.</a:t>
            </a:r>
          </a:p>
          <a:p>
            <a:pPr marL="0" indent="0">
              <a:buNone/>
            </a:pPr>
            <a:r>
              <a:rPr lang="ru-RU" dirty="0" smtClean="0"/>
              <a:t>На п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лях, ос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нью, ср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зают.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000" dirty="0" smtClean="0"/>
              <a:t>Назовите слова с непроверяемой безударной гласной. </a:t>
            </a:r>
          </a:p>
          <a:p>
            <a:pPr marL="0" indent="0">
              <a:buNone/>
            </a:pPr>
            <a:r>
              <a:rPr lang="ru-RU" dirty="0" smtClean="0"/>
              <a:t>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ртофель, 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пуста, м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рковь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55576" y="5157192"/>
            <a:ext cx="7848872" cy="1296143"/>
          </a:xfrm>
        </p:spPr>
        <p:txBody>
          <a:bodyPr/>
          <a:lstStyle/>
          <a:p>
            <a:r>
              <a:rPr lang="ru-RU" dirty="0" smtClean="0"/>
              <a:t>Проверьте написание слов, оцените свою работу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12776"/>
            <a:ext cx="4041775" cy="41044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Назовите  слова с проверяемой безударной гласной.</a:t>
            </a:r>
          </a:p>
          <a:p>
            <a:r>
              <a:rPr lang="ru-RU" dirty="0" smtClean="0"/>
              <a:t>Зап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здалый, цв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ток, под 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терком, 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чаются, з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ленеет.</a:t>
            </a:r>
          </a:p>
          <a:p>
            <a:r>
              <a:rPr lang="ru-RU" sz="2000" dirty="0" smtClean="0"/>
              <a:t>Назовите слова с непроверяемой безударной гласной.</a:t>
            </a:r>
          </a:p>
          <a:p>
            <a:r>
              <a:rPr lang="ru-RU" dirty="0" smtClean="0"/>
              <a:t>Сем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на.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499992" y="1772816"/>
            <a:ext cx="0" cy="288032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085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sz="2800" dirty="0" err="1" smtClean="0"/>
              <a:t>Физминутка</a:t>
            </a:r>
            <a:r>
              <a:rPr lang="ru-RU" dirty="0" smtClean="0"/>
              <a:t>  !!!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124744"/>
            <a:ext cx="4040188" cy="5472608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Мы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сидели и писали,</a:t>
            </a:r>
            <a:endParaRPr lang="ru-RU" sz="20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Мышцы тела все устали.</a:t>
            </a:r>
            <a:endParaRPr lang="ru-RU" sz="20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Встали, ручки развернули,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Спинки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дружно все прогнули.</a:t>
            </a:r>
            <a:endParaRPr lang="ru-RU" sz="20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Повернулись вправо, влево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Головой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все повращаем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endParaRPr lang="ru-RU" sz="20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И урок наш продолжаем.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H="1">
            <a:off x="10692680" y="1535113"/>
            <a:ext cx="72008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0044608" y="2174875"/>
            <a:ext cx="72008" cy="3951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60040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0188624" y="1535113"/>
            <a:ext cx="288032" cy="6397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22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Задание № 5</a:t>
            </a:r>
            <a:br>
              <a:rPr lang="ru-RU" sz="32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Поварята                                         Столяры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24745"/>
            <a:ext cx="8291264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Подумай и составь !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356992"/>
            <a:ext cx="4040188" cy="2769171"/>
          </a:xfrm>
        </p:spPr>
        <p:txBody>
          <a:bodyPr>
            <a:normAutofit/>
          </a:bodyPr>
          <a:lstStyle/>
          <a:p>
            <a:r>
              <a:rPr lang="ru-RU" dirty="0" smtClean="0"/>
              <a:t>На каких уроках можно приготовить салат?</a:t>
            </a:r>
          </a:p>
          <a:p>
            <a:r>
              <a:rPr lang="ru-RU" dirty="0" smtClean="0"/>
              <a:t>Какие овощи нужны для салата?</a:t>
            </a:r>
          </a:p>
          <a:p>
            <a:r>
              <a:rPr lang="ru-RU" dirty="0" smtClean="0"/>
              <a:t>Чем можно украсить салат?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9553" y="1535113"/>
            <a:ext cx="8147248" cy="669752"/>
          </a:xfrm>
        </p:spPr>
        <p:txBody>
          <a:bodyPr/>
          <a:lstStyle/>
          <a:p>
            <a:r>
              <a:rPr lang="ru-RU" dirty="0" smtClean="0"/>
              <a:t>1. Устно ответьте на вопросы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3284984"/>
            <a:ext cx="4041775" cy="2841179"/>
          </a:xfrm>
        </p:spPr>
        <p:txBody>
          <a:bodyPr/>
          <a:lstStyle/>
          <a:p>
            <a:r>
              <a:rPr lang="ru-RU" dirty="0" smtClean="0"/>
              <a:t>В какой мастерской вы занимаетесь?</a:t>
            </a:r>
          </a:p>
          <a:p>
            <a:r>
              <a:rPr lang="ru-RU" dirty="0" smtClean="0"/>
              <a:t>Что находится в вашей мастерской?</a:t>
            </a:r>
          </a:p>
          <a:p>
            <a:r>
              <a:rPr lang="ru-RU" dirty="0" smtClean="0"/>
              <a:t>Где лежат инструменты?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144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Составьте предложения и запишите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24745"/>
            <a:ext cx="4040188" cy="720080"/>
          </a:xfrm>
        </p:spPr>
        <p:txBody>
          <a:bodyPr/>
          <a:lstStyle/>
          <a:p>
            <a:r>
              <a:rPr lang="ru-RU" sz="3200" dirty="0" smtClean="0"/>
              <a:t>Поварята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815" y="2273572"/>
            <a:ext cx="4040188" cy="39512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…   … </a:t>
            </a:r>
            <a:r>
              <a:rPr lang="ru-RU" dirty="0"/>
              <a:t>м</a:t>
            </a:r>
            <a:r>
              <a:rPr lang="ru-RU" dirty="0" smtClean="0"/>
              <a:t>ы  готовим                     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               нужны                  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</a:p>
          <a:p>
            <a:pPr marL="0" indent="0">
              <a:buNone/>
            </a:pPr>
            <a:r>
              <a:rPr lang="ru-RU" dirty="0" smtClean="0"/>
              <a:t>            ,               ,                    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можно   украсить              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24745"/>
            <a:ext cx="4041775" cy="72007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Столяры 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174875"/>
            <a:ext cx="4032448" cy="39512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Мы занимаемся … </a:t>
            </a:r>
          </a:p>
          <a:p>
            <a:endParaRPr lang="ru-RU" dirty="0"/>
          </a:p>
          <a:p>
            <a:r>
              <a:rPr lang="ru-RU" dirty="0" smtClean="0"/>
              <a:t>Там стоят …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На      ...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лежат                         :                 ,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,                       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060848"/>
            <a:ext cx="864096" cy="8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212976"/>
            <a:ext cx="751980" cy="813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32" y="4206884"/>
            <a:ext cx="6477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52" y="5229200"/>
            <a:ext cx="74930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229199"/>
            <a:ext cx="648072" cy="72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84087" y="2509737"/>
            <a:ext cx="1245829" cy="934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668" y="3940953"/>
            <a:ext cx="1193810" cy="750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059656"/>
            <a:ext cx="770706" cy="770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Объект 5"/>
          <p:cNvSpPr txBox="1">
            <a:spLocks/>
          </p:cNvSpPr>
          <p:nvPr/>
        </p:nvSpPr>
        <p:spPr>
          <a:xfrm>
            <a:off x="11628783" y="2204864"/>
            <a:ext cx="144016" cy="41358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Font typeface="Arial" pitchFamily="34" charset="0"/>
              <a:buNone/>
            </a:pPr>
            <a:endParaRPr lang="ru-RU" dirty="0" smtClean="0"/>
          </a:p>
          <a:p>
            <a:pPr marL="0" indent="0">
              <a:buFont typeface="Arial" pitchFamily="34" charset="0"/>
              <a:buNone/>
            </a:pPr>
            <a:endParaRPr lang="ru-RU" dirty="0"/>
          </a:p>
          <a:p>
            <a:pPr marL="0" indent="0">
              <a:buFont typeface="Arial" pitchFamily="34" charset="0"/>
              <a:buNone/>
            </a:pPr>
            <a:endParaRPr lang="ru-RU" dirty="0" smtClean="0"/>
          </a:p>
          <a:p>
            <a:pPr marL="0" indent="0">
              <a:buFont typeface="Arial" pitchFamily="34" charset="0"/>
              <a:buNone/>
            </a:pPr>
            <a:endParaRPr lang="ru-RU" dirty="0"/>
          </a:p>
          <a:p>
            <a:pPr marL="0" indent="0">
              <a:buFont typeface="Arial" pitchFamily="34" charset="0"/>
              <a:buNone/>
            </a:pPr>
            <a:endParaRPr lang="ru-RU" dirty="0" smtClean="0"/>
          </a:p>
          <a:p>
            <a:pPr marL="0" indent="0">
              <a:buFont typeface="Arial" pitchFamily="34" charset="0"/>
              <a:buNone/>
            </a:pPr>
            <a:endParaRPr lang="ru-RU" dirty="0"/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:                 ,</a:t>
            </a:r>
          </a:p>
          <a:p>
            <a:pPr marL="0" indent="0">
              <a:buFont typeface="Arial" pitchFamily="34" charset="0"/>
              <a:buNone/>
            </a:pPr>
            <a:endParaRPr lang="ru-RU" dirty="0" smtClean="0"/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187" y="5425976"/>
            <a:ext cx="831845" cy="480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882" y="5330243"/>
            <a:ext cx="1011836" cy="758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009" y="3226578"/>
            <a:ext cx="947738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622" y="4206884"/>
            <a:ext cx="704130" cy="58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1" y="4272806"/>
            <a:ext cx="973088" cy="557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44008" y="2060848"/>
            <a:ext cx="0" cy="453650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7735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F79646">
                    <a:lumMod val="75000"/>
                  </a:srgbClr>
                </a:solidFill>
              </a:rPr>
              <a:t>Проверьте </a:t>
            </a:r>
            <a:r>
              <a:rPr lang="ru-RU" sz="3600" dirty="0" smtClean="0">
                <a:solidFill>
                  <a:srgbClr val="F79646">
                    <a:lumMod val="75000"/>
                  </a:srgbClr>
                </a:solidFill>
              </a:rPr>
              <a:t>себя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Зелёный  салат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ru-RU" dirty="0" smtClean="0"/>
              <a:t>На уроках кулинарии  мы  готовим с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лат. Для с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лата нужны 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пуста,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гурцы, п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м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доры, м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рковь. С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лат можно украсить з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лёным укропом.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 столярной мастерской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/>
            <a:r>
              <a:rPr lang="ru-RU" dirty="0" smtClean="0"/>
              <a:t>Мы занимаемся в ст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лярной м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стерской. Там ст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ят 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рстаки. На 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рстаках 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жат 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нструменты: м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ток, ст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меска, п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ла.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Оцените свою работу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572000" y="1628800"/>
            <a:ext cx="0" cy="324036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332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/>
          <a:lstStyle/>
          <a:p>
            <a:r>
              <a:rPr lang="ru-RU" dirty="0" smtClean="0"/>
              <a:t>Итог: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dirty="0" smtClean="0"/>
              <a:t>Как проверить безударную гласную? </a:t>
            </a:r>
          </a:p>
          <a:p>
            <a:r>
              <a:rPr lang="ru-RU" dirty="0" smtClean="0"/>
              <a:t>Что делать, если мы не можем подобрать проверочное слово?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1" y="2996952"/>
            <a:ext cx="1474787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618905"/>
              </p:ext>
            </p:extLst>
          </p:nvPr>
        </p:nvGraphicFramePr>
        <p:xfrm>
          <a:off x="683568" y="2780929"/>
          <a:ext cx="6264696" cy="36895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0342"/>
                <a:gridCol w="1776017"/>
                <a:gridCol w="1948337"/>
              </a:tblGrid>
              <a:tr h="31757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Поварята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Столяры </a:t>
                      </a:r>
                      <a:endParaRPr lang="ru-RU" sz="2800" b="1" dirty="0"/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Задание №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557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Задание 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557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Задание 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557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Задание №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Задание № 5</a:t>
                      </a:r>
                    </a:p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 баллов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Выставляются оценки учащимся.</a:t>
            </a:r>
          </a:p>
          <a:p>
            <a:r>
              <a:rPr lang="ru-RU" dirty="0" smtClean="0"/>
              <a:t>Дом. задание: стр. 52, упр. 130  (противоположный абзац).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1985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0332640" y="332656"/>
            <a:ext cx="432048" cy="57606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78" y="1196752"/>
            <a:ext cx="5543544" cy="5127856"/>
          </a:xfrm>
        </p:spPr>
        <p:txBody>
          <a:bodyPr/>
          <a:lstStyle/>
          <a:p>
            <a:pPr lvl="0" algn="ctr"/>
            <a:r>
              <a:rPr lang="ru-RU" dirty="0" smtClean="0"/>
              <a:t>Тема</a:t>
            </a:r>
            <a:r>
              <a:rPr lang="ru-RU" dirty="0"/>
              <a:t>: </a:t>
            </a:r>
            <a:endParaRPr lang="ru-RU" dirty="0" smtClean="0"/>
          </a:p>
          <a:p>
            <a:pPr lvl="0" algn="ctr"/>
            <a:r>
              <a:rPr lang="ru-RU" dirty="0" smtClean="0"/>
              <a:t>Безударные гласные </a:t>
            </a:r>
            <a:r>
              <a:rPr lang="ru-RU" dirty="0"/>
              <a:t>проверяемые и непроверяемые </a:t>
            </a:r>
            <a:r>
              <a:rPr lang="ru-RU" dirty="0" smtClean="0"/>
              <a:t>ударением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1864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0" dirty="0" smtClean="0"/>
              <a:t>Молодцы ! ! !</a:t>
            </a:r>
            <a:endParaRPr lang="ru-RU" sz="3600" b="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607" y="1600200"/>
            <a:ext cx="563278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198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Путешествие в СТРАНУ  </a:t>
            </a:r>
            <a:r>
              <a:rPr lang="ru-RU" dirty="0" smtClean="0">
                <a:solidFill>
                  <a:srgbClr val="7030A0"/>
                </a:solidFill>
              </a:rPr>
              <a:t>ЗНАНИЙ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accent6"/>
                </a:solidFill>
              </a:rPr>
              <a:t> </a:t>
            </a:r>
            <a:r>
              <a:rPr lang="ru-RU" b="1" i="1" dirty="0" smtClean="0">
                <a:solidFill>
                  <a:schemeClr val="accent6"/>
                </a:solidFill>
              </a:rPr>
              <a:t>     5 класс    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dirty="0" smtClean="0"/>
              <a:t>станции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323528" y="1772816"/>
            <a:ext cx="2376264" cy="176222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Предложение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971600" y="4437112"/>
            <a:ext cx="1994520" cy="14904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Звуки и буквы</a:t>
            </a:r>
            <a:endParaRPr lang="ru-RU" b="1" i="1" dirty="0"/>
          </a:p>
        </p:txBody>
      </p:sp>
      <p:sp>
        <p:nvSpPr>
          <p:cNvPr id="6" name="Овал 5"/>
          <p:cNvSpPr/>
          <p:nvPr/>
        </p:nvSpPr>
        <p:spPr>
          <a:xfrm>
            <a:off x="3423016" y="4723792"/>
            <a:ext cx="2297968" cy="14904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Состав слова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15608" y="4293096"/>
            <a:ext cx="2100808" cy="16344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Части речи</a:t>
            </a:r>
            <a:endParaRPr lang="ru-RU" b="1" i="1" dirty="0"/>
          </a:p>
        </p:txBody>
      </p:sp>
      <p:sp>
        <p:nvSpPr>
          <p:cNvPr id="8" name="Овал 7"/>
          <p:cNvSpPr/>
          <p:nvPr/>
        </p:nvSpPr>
        <p:spPr>
          <a:xfrm>
            <a:off x="6215608" y="1772816"/>
            <a:ext cx="2583160" cy="194421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Имя  </a:t>
            </a:r>
            <a:r>
              <a:rPr lang="ru-RU" b="1" i="1" dirty="0" err="1" smtClean="0"/>
              <a:t>существитель</a:t>
            </a:r>
            <a:r>
              <a:rPr lang="ru-RU" b="1" i="1" dirty="0" smtClean="0"/>
              <a:t>-</a:t>
            </a:r>
          </a:p>
          <a:p>
            <a:pPr algn="ctr"/>
            <a:r>
              <a:rPr lang="ru-RU" b="1" i="1" dirty="0" err="1" smtClean="0"/>
              <a:t>ное</a:t>
            </a:r>
            <a:endParaRPr lang="ru-RU" b="1" i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2843808" y="2744925"/>
            <a:ext cx="936104" cy="3240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843808" y="3501008"/>
            <a:ext cx="1008112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72000" y="3356992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387516" y="3501008"/>
            <a:ext cx="112870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364088" y="2744925"/>
            <a:ext cx="707504" cy="3240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688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Путешествие в СТРАНУ  </a:t>
            </a:r>
            <a:r>
              <a:rPr lang="ru-RU" sz="3200" dirty="0" smtClean="0">
                <a:solidFill>
                  <a:srgbClr val="7030A0"/>
                </a:solidFill>
              </a:rPr>
              <a:t>ЗНАНИЙ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36713"/>
            <a:ext cx="8147248" cy="576064"/>
          </a:xfrm>
        </p:spPr>
        <p:txBody>
          <a:bodyPr/>
          <a:lstStyle/>
          <a:p>
            <a:pPr algn="ctr"/>
            <a:r>
              <a:rPr lang="ru-RU" dirty="0" smtClean="0"/>
              <a:t>Станция «Состав слова»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7544" y="1196752"/>
            <a:ext cx="8219257" cy="91095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 гостях у безударных гласных, проверяемых и непроверяемых  ударением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338636" y="2107704"/>
            <a:ext cx="1585292" cy="4849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467544" y="2406588"/>
            <a:ext cx="1944216" cy="141845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Словарная работа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83568" y="4581128"/>
            <a:ext cx="1872208" cy="165618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Вспомни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491880" y="4581128"/>
            <a:ext cx="1944216" cy="165618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Сообрази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588224" y="4581128"/>
            <a:ext cx="1944216" cy="165618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Выполни</a:t>
            </a:r>
            <a:r>
              <a:rPr lang="ru-RU" dirty="0" smtClean="0"/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правильно!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732240" y="2406588"/>
            <a:ext cx="1944216" cy="141845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Подумай и составь!</a:t>
            </a:r>
            <a:endParaRPr lang="ru-RU" b="1" i="1" dirty="0">
              <a:solidFill>
                <a:srgbClr val="7030A0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439652" y="393305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627784" y="5480372"/>
            <a:ext cx="7152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767164" y="546190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7668344" y="3933056"/>
            <a:ext cx="3600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5580112" y="2107704"/>
            <a:ext cx="1584176" cy="298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26" name="Picture 2" descr="C:\Users\User\AppData\Local\Microsoft\Windows\Temporary Internet Files\Content.IE5\L0571AYL\MC90044042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326" y="2663290"/>
            <a:ext cx="1827886" cy="150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62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Задание  №1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П</a:t>
            </a:r>
            <a:r>
              <a:rPr lang="ru-RU" sz="3200" dirty="0" smtClean="0"/>
              <a:t>оварята 				</a:t>
            </a:r>
            <a:r>
              <a:rPr lang="ru-RU" sz="3200" dirty="0"/>
              <a:t>С</a:t>
            </a:r>
            <a:r>
              <a:rPr lang="ru-RU" sz="3200" dirty="0" smtClean="0"/>
              <a:t>толяры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64704"/>
            <a:ext cx="8219256" cy="43204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Словарная работа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708919"/>
            <a:ext cx="4040188" cy="341724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С…лат,   …</a:t>
            </a:r>
            <a:r>
              <a:rPr lang="ru-RU" sz="2800" b="1" dirty="0" err="1" smtClean="0"/>
              <a:t>гурец</a:t>
            </a:r>
            <a:r>
              <a:rPr lang="ru-RU" sz="2800" b="1" dirty="0" smtClean="0"/>
              <a:t>,      п…м…дор</a:t>
            </a:r>
            <a:endParaRPr lang="ru-RU" sz="28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7545" y="1196753"/>
            <a:ext cx="8219256" cy="4320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Вставьте пропущенные буквы, составьте с этими словами  предложение.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708919"/>
            <a:ext cx="4041775" cy="341724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…</a:t>
            </a:r>
            <a:r>
              <a:rPr lang="ru-RU" sz="2800" b="1" dirty="0" err="1" smtClean="0"/>
              <a:t>нструмент</a:t>
            </a:r>
            <a:r>
              <a:rPr lang="ru-RU" sz="2800" b="1" dirty="0" smtClean="0"/>
              <a:t>,  в…</a:t>
            </a:r>
            <a:r>
              <a:rPr lang="ru-RU" sz="2800" b="1" dirty="0" err="1" smtClean="0"/>
              <a:t>рстак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139952" y="1772816"/>
            <a:ext cx="0" cy="216024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84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Проверьте  себя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40769"/>
            <a:ext cx="8219256" cy="648072"/>
          </a:xfrm>
        </p:spPr>
        <p:txBody>
          <a:bodyPr>
            <a:normAutofit/>
          </a:bodyPr>
          <a:lstStyle/>
          <a:p>
            <a:r>
              <a:rPr lang="ru-RU" dirty="0" smtClean="0"/>
              <a:t>Непроверяемые безударные гласные нужно запомнить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ru-RU" sz="2800" b="1" dirty="0" smtClean="0">
                <a:solidFill>
                  <a:srgbClr val="7030A0"/>
                </a:solidFill>
              </a:rPr>
              <a:t>С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7030A0"/>
                </a:solidFill>
              </a:rPr>
              <a:t>лат</a:t>
            </a:r>
            <a:r>
              <a:rPr lang="ru-RU" sz="2800" b="1" dirty="0">
                <a:solidFill>
                  <a:srgbClr val="8064A2">
                    <a:lumMod val="75000"/>
                  </a:srgbClr>
                </a:solidFill>
              </a:rPr>
              <a:t>,   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8064A2">
                    <a:lumMod val="75000"/>
                  </a:srgbClr>
                </a:solidFill>
              </a:rPr>
              <a:t>гурец</a:t>
            </a:r>
            <a:r>
              <a:rPr lang="ru-RU" sz="2800" b="1" dirty="0">
                <a:solidFill>
                  <a:srgbClr val="8064A2">
                    <a:lumMod val="75000"/>
                  </a:srgbClr>
                </a:solidFill>
              </a:rPr>
              <a:t>,      </a:t>
            </a:r>
            <a:r>
              <a:rPr lang="ru-RU" sz="2800" b="1" dirty="0" smtClean="0">
                <a:solidFill>
                  <a:srgbClr val="8064A2">
                    <a:lumMod val="75000"/>
                  </a:srgbClr>
                </a:solidFill>
              </a:rPr>
              <a:t>п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8064A2">
                    <a:lumMod val="75000"/>
                  </a:srgbClr>
                </a:solidFill>
              </a:rPr>
              <a:t>м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8064A2">
                    <a:lumMod val="75000"/>
                  </a:srgbClr>
                </a:solidFill>
              </a:rPr>
              <a:t>дор.</a:t>
            </a:r>
          </a:p>
          <a:p>
            <a:pPr lvl="0"/>
            <a:endParaRPr lang="ru-RU" sz="2800" b="1" dirty="0">
              <a:solidFill>
                <a:srgbClr val="8064A2">
                  <a:lumMod val="75000"/>
                </a:srgbClr>
              </a:solidFill>
            </a:endParaRPr>
          </a:p>
          <a:p>
            <a:pPr lvl="0"/>
            <a:r>
              <a:rPr lang="ru-RU" sz="2800" dirty="0" smtClean="0">
                <a:solidFill>
                  <a:srgbClr val="8064A2">
                    <a:lumMod val="75000"/>
                  </a:srgbClr>
                </a:solidFill>
              </a:rPr>
              <a:t>Из помидоров и огурцов мы приготовили салат.</a:t>
            </a:r>
            <a:endParaRPr lang="ru-RU" sz="2800" dirty="0">
              <a:solidFill>
                <a:srgbClr val="8064A2">
                  <a:lumMod val="75000"/>
                </a:srgb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0116616" y="1340769"/>
            <a:ext cx="648072" cy="3600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8064A2">
                    <a:lumMod val="75000"/>
                  </a:srgbClr>
                </a:solidFill>
              </a:rPr>
              <a:t>нструмент</a:t>
            </a:r>
            <a:r>
              <a:rPr lang="ru-RU" sz="2800" b="1" dirty="0">
                <a:solidFill>
                  <a:srgbClr val="8064A2">
                    <a:lumMod val="75000"/>
                  </a:srgbClr>
                </a:solidFill>
              </a:rPr>
              <a:t>,  </a:t>
            </a:r>
            <a:r>
              <a:rPr lang="ru-RU" sz="2800" b="1" dirty="0" smtClean="0">
                <a:solidFill>
                  <a:srgbClr val="8064A2">
                    <a:lumMod val="75000"/>
                  </a:srgbClr>
                </a:solidFill>
              </a:rPr>
              <a:t>в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8064A2">
                    <a:lumMod val="75000"/>
                  </a:srgbClr>
                </a:solidFill>
              </a:rPr>
              <a:t>рстак</a:t>
            </a:r>
            <a:r>
              <a:rPr lang="ru-RU" sz="2800" b="1" dirty="0">
                <a:solidFill>
                  <a:srgbClr val="8064A2">
                    <a:lumMod val="75000"/>
                  </a:srgbClr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sz="2800" dirty="0" smtClean="0"/>
              <a:t>Инструменты лежат на верстаке.</a:t>
            </a:r>
          </a:p>
          <a:p>
            <a:endParaRPr lang="ru-RU" sz="2800" dirty="0"/>
          </a:p>
          <a:p>
            <a:endParaRPr lang="ru-RU" sz="2800" dirty="0" smtClean="0"/>
          </a:p>
          <a:p>
            <a:pPr marL="0" indent="0">
              <a:buNone/>
            </a:pPr>
            <a:r>
              <a:rPr lang="ru-RU" b="1" dirty="0" smtClean="0"/>
              <a:t>Оцените свою работу</a:t>
            </a:r>
            <a:endParaRPr lang="ru-RU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463988" y="2276872"/>
            <a:ext cx="0" cy="302433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567136" y="406474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979712" y="40770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99592" y="450912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059832" y="494116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148064" y="4005064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270258" y="4473116"/>
            <a:ext cx="108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05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65618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Задание №  2</a:t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dirty="0"/>
              <a:t/>
            </a:r>
            <a:br>
              <a:rPr lang="ru-RU" dirty="0"/>
            </a:br>
            <a:r>
              <a:rPr lang="ru-RU" sz="3200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ru-RU" sz="3200" dirty="0" smtClean="0">
                <a:solidFill>
                  <a:srgbClr val="F79646">
                    <a:lumMod val="75000"/>
                  </a:srgbClr>
                </a:solidFill>
              </a:rPr>
              <a:t>Поварята</a:t>
            </a:r>
            <a:r>
              <a:rPr lang="ru-RU" sz="3200" dirty="0">
                <a:solidFill>
                  <a:srgbClr val="F79646">
                    <a:lumMod val="75000"/>
                  </a:srgbClr>
                </a:solidFill>
              </a:rPr>
              <a:t>				</a:t>
            </a:r>
            <a:r>
              <a:rPr lang="ru-RU" sz="3200" dirty="0" smtClean="0">
                <a:solidFill>
                  <a:srgbClr val="F79646">
                    <a:lumMod val="75000"/>
                  </a:srgbClr>
                </a:solidFill>
              </a:rPr>
              <a:t>Столяры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756576" y="5733256"/>
            <a:ext cx="720080" cy="752947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7544" y="188640"/>
            <a:ext cx="8219257" cy="1656184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3000" dirty="0" smtClean="0"/>
          </a:p>
          <a:p>
            <a:pPr algn="ctr"/>
            <a:r>
              <a:rPr lang="ru-RU" sz="3000" dirty="0" smtClean="0"/>
              <a:t>Вспомни!</a:t>
            </a:r>
          </a:p>
          <a:p>
            <a:r>
              <a:rPr lang="ru-RU" dirty="0" smtClean="0"/>
              <a:t>Разберите по составу слова.  </a:t>
            </a:r>
          </a:p>
          <a:p>
            <a:r>
              <a:rPr lang="ru-RU" dirty="0" smtClean="0"/>
              <a:t>Подчеркните  слова с безударной гласной.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3573016"/>
            <a:ext cx="4041775" cy="25531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Пилочка, столик, поломка.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67544" y="2852936"/>
            <a:ext cx="4029844" cy="1800200"/>
          </a:xfrm>
        </p:spPr>
        <p:txBody>
          <a:bodyPr>
            <a:normAutofit fontScale="70000" lnSpcReduction="20000"/>
          </a:bodyPr>
          <a:lstStyle/>
          <a:p>
            <a:endParaRPr lang="ru-RU" sz="2800" b="0" dirty="0" smtClean="0"/>
          </a:p>
          <a:p>
            <a:endParaRPr lang="ru-RU" sz="2800" b="0" dirty="0"/>
          </a:p>
          <a:p>
            <a:endParaRPr lang="ru-RU" sz="2800" b="0" dirty="0" smtClean="0"/>
          </a:p>
          <a:p>
            <a:r>
              <a:rPr lang="ru-RU" sz="4500" b="0" dirty="0" smtClean="0"/>
              <a:t>Повар,    грибок,  зелёненький.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211960" y="2060848"/>
            <a:ext cx="0" cy="388843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315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F79646">
                    <a:lumMod val="75000"/>
                  </a:srgbClr>
                </a:solidFill>
              </a:rPr>
              <a:t>Проверьте </a:t>
            </a:r>
            <a:r>
              <a:rPr lang="ru-RU" sz="4000" dirty="0" smtClean="0">
                <a:solidFill>
                  <a:srgbClr val="F79646">
                    <a:lumMod val="75000"/>
                  </a:srgbClr>
                </a:solidFill>
              </a:rPr>
              <a:t>себя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44608" y="1196752"/>
            <a:ext cx="4040188" cy="21602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Повар, грибок,</a:t>
            </a:r>
          </a:p>
          <a:p>
            <a:pPr marL="0" indent="0">
              <a:buNone/>
            </a:pPr>
            <a:r>
              <a:rPr lang="ru-RU" sz="3200" dirty="0" smtClean="0"/>
              <a:t> зелёненький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Пилочка ,столик,</a:t>
            </a:r>
          </a:p>
          <a:p>
            <a:pPr marL="0" indent="0">
              <a:buNone/>
            </a:pPr>
            <a:r>
              <a:rPr lang="ru-RU" sz="3200" dirty="0" smtClean="0"/>
              <a:t> поломка</a:t>
            </a:r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endParaRPr lang="ru-RU" sz="3200" dirty="0"/>
          </a:p>
          <a:p>
            <a:pPr marL="0" indent="0" algn="r">
              <a:buNone/>
            </a:pPr>
            <a:r>
              <a:rPr lang="ru-RU" dirty="0" smtClean="0"/>
              <a:t>Оцените свою работу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499992" y="1700808"/>
            <a:ext cx="0" cy="331236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rot="21241828">
            <a:off x="2206114" y="2771032"/>
            <a:ext cx="646901" cy="301834"/>
          </a:xfrm>
          <a:prstGeom prst="arc">
            <a:avLst>
              <a:gd name="adj1" fmla="val 11441117"/>
              <a:gd name="adj2" fmla="val 2109294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20868555">
            <a:off x="1426629" y="2702489"/>
            <a:ext cx="432048" cy="329653"/>
          </a:xfrm>
          <a:prstGeom prst="arc">
            <a:avLst>
              <a:gd name="adj1" fmla="val 12775019"/>
              <a:gd name="adj2" fmla="val 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21409473">
            <a:off x="752555" y="3290639"/>
            <a:ext cx="894247" cy="405537"/>
          </a:xfrm>
          <a:prstGeom prst="arc">
            <a:avLst>
              <a:gd name="adj1" fmla="val 10988164"/>
              <a:gd name="adj2" fmla="val 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21435833">
            <a:off x="5216532" y="2664602"/>
            <a:ext cx="470616" cy="369213"/>
          </a:xfrm>
          <a:prstGeom prst="arc">
            <a:avLst>
              <a:gd name="adj1" fmla="val 11449330"/>
              <a:gd name="adj2" fmla="val 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21388078">
            <a:off x="6731481" y="2649730"/>
            <a:ext cx="653434" cy="390440"/>
          </a:xfrm>
          <a:prstGeom prst="arc">
            <a:avLst>
              <a:gd name="adj1" fmla="val 10759718"/>
              <a:gd name="adj2" fmla="val 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21218498">
            <a:off x="5305880" y="3269455"/>
            <a:ext cx="564068" cy="313293"/>
          </a:xfrm>
          <a:prstGeom prst="arc">
            <a:avLst>
              <a:gd name="adj1" fmla="val 10800317"/>
              <a:gd name="adj2" fmla="val 61073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899592" y="2844950"/>
            <a:ext cx="428571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788024" y="3407607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328163" y="2816932"/>
            <a:ext cx="0" cy="22397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220072" y="3418827"/>
            <a:ext cx="0" cy="14142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5945212" y="3268709"/>
            <a:ext cx="72008" cy="27975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 flipV="1">
            <a:off x="6012160" y="3268710"/>
            <a:ext cx="72008" cy="29154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5796136" y="2653579"/>
            <a:ext cx="288032" cy="2753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 flipV="1">
            <a:off x="6084168" y="2660589"/>
            <a:ext cx="144016" cy="2683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7668344" y="2660589"/>
            <a:ext cx="216024" cy="2683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7524328" y="2660589"/>
            <a:ext cx="144016" cy="2683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2987824" y="2738211"/>
            <a:ext cx="144016" cy="3026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 flipV="1">
            <a:off x="3131840" y="2738211"/>
            <a:ext cx="216024" cy="3026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1657348" y="3268710"/>
            <a:ext cx="534824" cy="2797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 flipV="1">
            <a:off x="2192172" y="3268710"/>
            <a:ext cx="219588" cy="29154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6120172" y="3489540"/>
            <a:ext cx="0" cy="3193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6156176" y="3493408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6372200" y="3489540"/>
            <a:ext cx="0" cy="3193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6156176" y="3808842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6372200" y="2921949"/>
            <a:ext cx="0" cy="3172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>
            <a:off x="6372200" y="2921949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6588224" y="2928921"/>
            <a:ext cx="0" cy="3102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6372200" y="323918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2411760" y="3493407"/>
            <a:ext cx="0" cy="315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2411760" y="3489540"/>
            <a:ext cx="45519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2866957" y="3493407"/>
            <a:ext cx="0" cy="315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>
            <a:off x="2411760" y="3808842"/>
            <a:ext cx="45519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>
            <a:off x="899592" y="3239184"/>
            <a:ext cx="9890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2301966" y="3239184"/>
            <a:ext cx="9378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>
            <a:off x="742009" y="3897052"/>
            <a:ext cx="21249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>
            <a:off x="5207987" y="3239184"/>
            <a:ext cx="11642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>
            <a:off x="6876256" y="3239184"/>
            <a:ext cx="900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1349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Задание №3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900" dirty="0">
                <a:solidFill>
                  <a:srgbClr val="F79646">
                    <a:lumMod val="75000"/>
                  </a:srgbClr>
                </a:solidFill>
              </a:rPr>
              <a:t>П</a:t>
            </a:r>
            <a:r>
              <a:rPr lang="ru-RU" sz="2900" dirty="0" smtClean="0">
                <a:solidFill>
                  <a:srgbClr val="F79646">
                    <a:lumMod val="75000"/>
                  </a:srgbClr>
                </a:solidFill>
              </a:rPr>
              <a:t>оварята </a:t>
            </a:r>
            <a:r>
              <a:rPr lang="ru-RU" sz="2900" dirty="0">
                <a:solidFill>
                  <a:srgbClr val="F79646">
                    <a:lumMod val="75000"/>
                  </a:srgbClr>
                </a:solidFill>
              </a:rPr>
              <a:t>				</a:t>
            </a:r>
            <a:r>
              <a:rPr lang="ru-RU" sz="2900" dirty="0" smtClean="0">
                <a:solidFill>
                  <a:srgbClr val="F79646">
                    <a:lumMod val="75000"/>
                  </a:srgbClr>
                </a:solidFill>
              </a:rPr>
              <a:t>Столяры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64704"/>
            <a:ext cx="8219256" cy="129614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300" dirty="0" smtClean="0"/>
              <a:t>Сообрази!!</a:t>
            </a:r>
          </a:p>
          <a:p>
            <a:r>
              <a:rPr lang="ru-RU" dirty="0" smtClean="0"/>
              <a:t>Вставьте безударные гласные, объясните свой выбор, </a:t>
            </a:r>
          </a:p>
          <a:p>
            <a:r>
              <a:rPr lang="ru-RU" dirty="0" smtClean="0"/>
              <a:t>запишите вместе с отгадкой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780927"/>
            <a:ext cx="4040188" cy="334523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С…</a:t>
            </a:r>
            <a:r>
              <a:rPr lang="ru-RU" sz="2800" dirty="0" err="1" smtClean="0"/>
              <a:t>дит</a:t>
            </a:r>
            <a:r>
              <a:rPr lang="ru-RU" sz="2800" dirty="0" smtClean="0"/>
              <a:t>  в  т…</a:t>
            </a:r>
            <a:r>
              <a:rPr lang="ru-RU" sz="2800" dirty="0" err="1" smtClean="0"/>
              <a:t>мнице</a:t>
            </a:r>
            <a:r>
              <a:rPr lang="ru-RU" sz="2800" dirty="0" smtClean="0"/>
              <a:t>, а к..</a:t>
            </a:r>
            <a:r>
              <a:rPr lang="ru-RU" sz="2800" dirty="0" err="1" smtClean="0"/>
              <a:t>са</a:t>
            </a:r>
            <a:r>
              <a:rPr lang="ru-RU" sz="2800" dirty="0" smtClean="0"/>
              <a:t> на улице.</a:t>
            </a:r>
          </a:p>
          <a:p>
            <a:pPr marL="0" indent="0" algn="r">
              <a:buNone/>
            </a:pPr>
            <a:r>
              <a:rPr lang="ru-RU" sz="2800" dirty="0" smtClean="0"/>
              <a:t>(         )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0044608" y="1535113"/>
            <a:ext cx="360040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708919"/>
            <a:ext cx="4041775" cy="34172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л…су  кланяется, придёт д…мой – растянется.</a:t>
            </a:r>
          </a:p>
          <a:p>
            <a:pPr marL="0" indent="0" algn="r">
              <a:buNone/>
            </a:pPr>
            <a:r>
              <a:rPr lang="ru-RU" sz="2800" dirty="0" smtClean="0"/>
              <a:t>(         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42842344"/>
      </p:ext>
    </p:extLst>
  </p:cSld>
  <p:clrMapOvr>
    <a:masterClrMapping/>
  </p:clrMapOvr>
</p:sld>
</file>

<file path=ppt/theme/theme1.xml><?xml version="1.0" encoding="utf-8"?>
<a:theme xmlns:a="http://schemas.openxmlformats.org/drawingml/2006/main" name="TP102538272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0FEF848-419D-42F3-BF1D-92A4EE6CD8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TP102538272_template</Template>
  <TotalTime>944</TotalTime>
  <Words>596</Words>
  <Application>Microsoft Office PowerPoint</Application>
  <PresentationFormat>Экран (4:3)</PresentationFormat>
  <Paragraphs>188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TP102538272_template</vt:lpstr>
      <vt:lpstr>Презентация PowerPoint</vt:lpstr>
      <vt:lpstr>Презентация PowerPoint</vt:lpstr>
      <vt:lpstr>Путешествие в СТРАНУ  ЗНАНИЙ</vt:lpstr>
      <vt:lpstr>Путешествие в СТРАНУ  ЗНАНИЙ</vt:lpstr>
      <vt:lpstr>Задание  №1   Поварята     Столяры</vt:lpstr>
      <vt:lpstr>Проверьте  себя</vt:lpstr>
      <vt:lpstr> Задание №  2       Поварята    Столяры </vt:lpstr>
      <vt:lpstr>Проверьте себя</vt:lpstr>
      <vt:lpstr>Задание №3   Поварята     Столяры</vt:lpstr>
      <vt:lpstr>Проверьте себя</vt:lpstr>
      <vt:lpstr> </vt:lpstr>
      <vt:lpstr>Задание  № 4            Поварята    Столяры</vt:lpstr>
      <vt:lpstr>Проверьте себя</vt:lpstr>
      <vt:lpstr>Физминутка  !!!</vt:lpstr>
      <vt:lpstr>Задание № 5   Поварята                                         Столяры</vt:lpstr>
      <vt:lpstr>Составьте предложения и запишите </vt:lpstr>
      <vt:lpstr>Проверьте себя</vt:lpstr>
      <vt:lpstr>Итог:</vt:lpstr>
      <vt:lpstr>Презентация PowerPoint</vt:lpstr>
      <vt:lpstr>Молодцы ! !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</dc:title>
  <dc:creator>User</dc:creator>
  <cp:lastModifiedBy>1</cp:lastModifiedBy>
  <cp:revision>57</cp:revision>
  <cp:lastPrinted>2013-10-10T05:33:22Z</cp:lastPrinted>
  <dcterms:created xsi:type="dcterms:W3CDTF">2013-04-08T10:09:52Z</dcterms:created>
  <dcterms:modified xsi:type="dcterms:W3CDTF">2013-10-10T05:34:01Z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TC025382739991</vt:lpwstr>
  </property>
</Properties>
</file>