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77" r:id="rId3"/>
    <p:sldId id="264" r:id="rId4"/>
    <p:sldId id="257" r:id="rId5"/>
    <p:sldId id="258" r:id="rId6"/>
    <p:sldId id="259" r:id="rId7"/>
    <p:sldId id="260" r:id="rId8"/>
    <p:sldId id="261" r:id="rId9"/>
    <p:sldId id="269" r:id="rId10"/>
    <p:sldId id="262" r:id="rId11"/>
    <p:sldId id="263" r:id="rId12"/>
    <p:sldId id="270" r:id="rId13"/>
    <p:sldId id="271" r:id="rId14"/>
    <p:sldId id="272" r:id="rId15"/>
    <p:sldId id="273" r:id="rId16"/>
    <p:sldId id="265" r:id="rId17"/>
    <p:sldId id="267" r:id="rId18"/>
    <p:sldId id="274" r:id="rId19"/>
    <p:sldId id="275" r:id="rId20"/>
    <p:sldId id="279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9EE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F9546-75A7-4AAE-8311-BC838ABED24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EC9A7-B7CE-4A61-BD36-BB3309A00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EC9A7-B7CE-4A61-BD36-BB3309A00DC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F95D082-B0DB-4EFF-BC65-0453722D5D15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727B828-2A1C-4197-83A6-055DDD800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azon.com/exec/obidos/ISBN=1884822622/quotmeonit05-20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tile tx="0" ty="0" sx="55000" sy="5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357694"/>
            <a:ext cx="7406640" cy="17526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Lesson on the topic Town and Community</a:t>
            </a:r>
          </a:p>
          <a:p>
            <a:pPr algn="ctr"/>
            <a:r>
              <a:rPr lang="en-US" sz="4400" dirty="0" smtClean="0"/>
              <a:t>(module 6)</a:t>
            </a:r>
            <a:endParaRPr lang="ru-RU" sz="44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4414" y="1571612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800" b="1" dirty="0" smtClean="0"/>
              <a:t>Lend a hand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2153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400" b="1" dirty="0" smtClean="0">
                <a:latin typeface="Arial Narrow" pitchFamily="34" charset="0"/>
              </a:rPr>
              <a:t>not pay proper attention to; not receiving proper attention</a:t>
            </a:r>
            <a:endParaRPr lang="ru-RU" sz="4400" b="1" dirty="0"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1857364"/>
            <a:ext cx="3286148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neglect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143248"/>
            <a:ext cx="87154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400" b="1" dirty="0" smtClean="0">
                <a:latin typeface="Arial Narrow" pitchFamily="34" charset="0"/>
              </a:rPr>
              <a:t>a return to a normal state of health, mind, or strength</a:t>
            </a:r>
            <a:endParaRPr lang="ru-RU" sz="4400" b="1" dirty="0"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4143380"/>
            <a:ext cx="3286148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recovery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 take an animal or child  into a family for a period of time 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928670"/>
            <a:ext cx="4429188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rgbClr val="002060"/>
                </a:solidFill>
              </a:rPr>
              <a:t>f</a:t>
            </a:r>
            <a:r>
              <a:rPr lang="en-US" sz="6000" b="1" dirty="0" smtClean="0">
                <a:solidFill>
                  <a:srgbClr val="002060"/>
                </a:solidFill>
              </a:rPr>
              <a:t>oster home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928802"/>
            <a:ext cx="63097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 having been deserted or left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2643182"/>
            <a:ext cx="5072098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abandoned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571876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b="1" dirty="0">
                <a:latin typeface="Arial Narrow" pitchFamily="34" charset="0"/>
              </a:rPr>
              <a:t>t</a:t>
            </a:r>
            <a:r>
              <a:rPr lang="en-US" sz="4000" b="1" dirty="0" smtClean="0">
                <a:latin typeface="Arial Narrow" pitchFamily="34" charset="0"/>
              </a:rPr>
              <a:t>o give a support to someone or help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4286256"/>
            <a:ext cx="357190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lend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772400" cy="796908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  <a:latin typeface="Arial Narrow" pitchFamily="34" charset="0"/>
              </a:rPr>
              <a:t>Vocabulary (match the words)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214422"/>
            <a:ext cx="49292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_________shelter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2143116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________member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3000372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__________event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4000504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_______into tears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4929198"/>
            <a:ext cx="57462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make a  _____recovery </a:t>
            </a:r>
            <a:endParaRPr lang="ru-RU" sz="4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15140" y="1214422"/>
            <a:ext cx="1357322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full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15140" y="2000240"/>
            <a:ext cx="1714512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staff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1214422"/>
            <a:ext cx="2214578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animal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86578" y="3714752"/>
            <a:ext cx="1714512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burst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15140" y="4857760"/>
            <a:ext cx="2000264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charity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15140" y="2786058"/>
            <a:ext cx="2214578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animal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2143116"/>
            <a:ext cx="1714512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staff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3000372"/>
            <a:ext cx="2000264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charity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4000504"/>
            <a:ext cx="1714512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burst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85984" y="4929198"/>
            <a:ext cx="1357322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full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285728"/>
            <a:ext cx="43363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________ citizen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1857364"/>
            <a:ext cx="38314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_______ home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3214686"/>
            <a:ext cx="4144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hang _________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4786322"/>
            <a:ext cx="45651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get ____________</a:t>
            </a: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500042"/>
            <a:ext cx="1714512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foster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285728"/>
            <a:ext cx="2143140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senior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1643050"/>
            <a:ext cx="2643206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out with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1928802"/>
            <a:ext cx="2143140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foster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2714620"/>
            <a:ext cx="2357454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involved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3214686"/>
            <a:ext cx="3000396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out with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786322"/>
            <a:ext cx="2857520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involved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714752"/>
            <a:ext cx="2143140" cy="571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</a:rPr>
              <a:t>senior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43998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en-US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Fill in the gaps with the correct verb form</a:t>
            </a:r>
            <a:endParaRPr lang="ru-RU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428736"/>
            <a:ext cx="73003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3600" b="1" dirty="0" smtClean="0"/>
              <a:t>My family __________ old clothes</a:t>
            </a:r>
          </a:p>
          <a:p>
            <a:pPr marL="457200" indent="-457200"/>
            <a:r>
              <a:rPr lang="en-US" sz="3600" b="1" dirty="0" smtClean="0"/>
              <a:t> to the local charity shop.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2857496"/>
            <a:ext cx="8169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2. </a:t>
            </a:r>
            <a:r>
              <a:rPr lang="en-US" sz="3600" b="1" dirty="0" smtClean="0"/>
              <a:t>She liked the idea of ___________with </a:t>
            </a:r>
          </a:p>
          <a:p>
            <a:r>
              <a:rPr lang="en-US" sz="3600" b="1" dirty="0" smtClean="0"/>
              <a:t>the local animal shelter.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4286256"/>
            <a:ext cx="72422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3. Many people _________ charities </a:t>
            </a:r>
          </a:p>
          <a:p>
            <a:r>
              <a:rPr lang="en-US" sz="3600" b="1" dirty="0" smtClean="0"/>
              <a:t>by giving  money to them regularly.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15140" y="2000240"/>
            <a:ext cx="2071702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donate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28926" y="1357298"/>
            <a:ext cx="2071702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donates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3429000"/>
            <a:ext cx="2071702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volunteer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2786058"/>
            <a:ext cx="2071702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volunteer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768" y="4857760"/>
            <a:ext cx="1785950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support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57554" y="4214818"/>
            <a:ext cx="1785950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support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66"/>
            <a:ext cx="87154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b="1" dirty="0" smtClean="0"/>
              <a:t>The fact that so many people of my friends came to see  me in hospital  after the accident really _____________ him</a:t>
            </a:r>
            <a:r>
              <a:rPr lang="en-US" sz="4000" dirty="0" smtClean="0"/>
              <a:t>.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2285992"/>
            <a:ext cx="2357454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encourage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214554"/>
            <a:ext cx="2714644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encouraged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286124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She liked the idea of _______________</a:t>
            </a:r>
          </a:p>
          <a:p>
            <a:pPr algn="just"/>
            <a:r>
              <a:rPr lang="en-US" sz="4000" b="1" dirty="0" smtClean="0"/>
              <a:t>with the local animal shelter and their campaign.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5357826"/>
            <a:ext cx="4071966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get   involved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3286124"/>
            <a:ext cx="4071966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getting   involved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251520" y="6093296"/>
            <a:ext cx="720080" cy="53836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Reading (matching headings to the paragraphs)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85720" y="1447800"/>
            <a:ext cx="8076464" cy="54102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read the headings;</a:t>
            </a:r>
          </a:p>
          <a:p>
            <a:pPr>
              <a:buFont typeface="Wingdings" pitchFamily="2" charset="2"/>
              <a:buChar char="ü"/>
            </a:pP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read the text quickly to get an idea of what it is about;</a:t>
            </a:r>
          </a:p>
          <a:p>
            <a:pPr>
              <a:buFont typeface="Wingdings" pitchFamily="2" charset="2"/>
              <a:buChar char="ü"/>
            </a:pP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read the paragraphs one after another and try to look for the key words or synonyms to help you;</a:t>
            </a:r>
          </a:p>
          <a:p>
            <a:pPr>
              <a:buFont typeface="Wingdings" pitchFamily="2" charset="2"/>
              <a:buChar char="ü"/>
            </a:pP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 go through the choices of headings and choose the one.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7772400" cy="77472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Matching the headings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071546"/>
            <a:ext cx="8501122" cy="535785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Heading                   goes to the 1</a:t>
            </a:r>
            <a:r>
              <a:rPr lang="en-US" sz="3200" b="1" baseline="30000" dirty="0" smtClean="0">
                <a:solidFill>
                  <a:srgbClr val="002060"/>
                </a:solidFill>
              </a:rPr>
              <a:t>st</a:t>
            </a:r>
            <a:r>
              <a:rPr lang="en-US" sz="3200" b="1" dirty="0" smtClean="0">
                <a:solidFill>
                  <a:srgbClr val="002060"/>
                </a:solidFill>
              </a:rPr>
              <a:t> paragraph.</a:t>
            </a:r>
          </a:p>
          <a:p>
            <a:pPr>
              <a:lnSpc>
                <a:spcPct val="200000"/>
              </a:lnSpc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Heading                  goes to the 2</a:t>
            </a:r>
            <a:r>
              <a:rPr lang="en-US" sz="3200" b="1" baseline="30000" dirty="0" smtClean="0">
                <a:solidFill>
                  <a:srgbClr val="002060"/>
                </a:solidFill>
              </a:rPr>
              <a:t>nd</a:t>
            </a:r>
            <a:r>
              <a:rPr lang="en-US" sz="3200" b="1" dirty="0" smtClean="0">
                <a:solidFill>
                  <a:srgbClr val="002060"/>
                </a:solidFill>
              </a:rPr>
              <a:t> paragraph.</a:t>
            </a:r>
          </a:p>
          <a:p>
            <a:pPr>
              <a:lnSpc>
                <a:spcPct val="200000"/>
              </a:lnSpc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Heading                  goes to the 3</a:t>
            </a:r>
            <a:r>
              <a:rPr lang="en-US" sz="3200" b="1" baseline="30000" dirty="0" smtClean="0">
                <a:solidFill>
                  <a:srgbClr val="002060"/>
                </a:solidFill>
              </a:rPr>
              <a:t>rd</a:t>
            </a:r>
            <a:r>
              <a:rPr lang="en-US" sz="3200" b="1" dirty="0" smtClean="0">
                <a:solidFill>
                  <a:srgbClr val="002060"/>
                </a:solidFill>
              </a:rPr>
              <a:t> paragraph.</a:t>
            </a:r>
          </a:p>
          <a:p>
            <a:pPr>
              <a:lnSpc>
                <a:spcPct val="200000"/>
              </a:lnSpc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Heading                 goes to the 4</a:t>
            </a:r>
            <a:r>
              <a:rPr lang="en-US" sz="3200" b="1" baseline="30000" dirty="0" smtClean="0">
                <a:solidFill>
                  <a:srgbClr val="002060"/>
                </a:solidFill>
              </a:rPr>
              <a:t>th</a:t>
            </a:r>
            <a:r>
              <a:rPr lang="en-US" sz="3200" b="1" dirty="0" smtClean="0">
                <a:solidFill>
                  <a:srgbClr val="002060"/>
                </a:solidFill>
              </a:rPr>
              <a:t>  paragraph.</a:t>
            </a:r>
          </a:p>
          <a:p>
            <a:pPr>
              <a:lnSpc>
                <a:spcPct val="200000"/>
              </a:lnSpc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Heading                 goes to the 2</a:t>
            </a:r>
            <a:r>
              <a:rPr lang="en-US" sz="3200" b="1" baseline="30000" dirty="0" smtClean="0">
                <a:solidFill>
                  <a:srgbClr val="002060"/>
                </a:solidFill>
              </a:rPr>
              <a:t>nd</a:t>
            </a:r>
            <a:r>
              <a:rPr lang="en-US" sz="3200" b="1" dirty="0" smtClean="0">
                <a:solidFill>
                  <a:srgbClr val="002060"/>
                </a:solidFill>
              </a:rPr>
              <a:t> paragraph</a:t>
            </a:r>
            <a:r>
              <a:rPr lang="en-US" sz="3200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50000"/>
              </a:lnSpc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285860"/>
            <a:ext cx="785818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i="1" dirty="0" smtClean="0">
                <a:solidFill>
                  <a:srgbClr val="C00000"/>
                </a:solidFill>
                <a:latin typeface="AR JULIAN" pitchFamily="2" charset="0"/>
              </a:rPr>
              <a:t>C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214554"/>
            <a:ext cx="785818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  <a:latin typeface="AR JULIAN" pitchFamily="2" charset="0"/>
              </a:rPr>
              <a:t>E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3429000"/>
            <a:ext cx="785818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D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4429132"/>
            <a:ext cx="785818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AR JULIAN" pitchFamily="2" charset="0"/>
              </a:rPr>
              <a:t>A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5572140"/>
            <a:ext cx="714380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AR JULIAN" pitchFamily="2" charset="0"/>
              </a:rPr>
              <a:t>F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00392" y="6021288"/>
            <a:ext cx="754384" cy="6103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72560" cy="78581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Listen and choose the correct number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785794"/>
            <a:ext cx="7596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A1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What’s Sheila doing on Sunday?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571612"/>
            <a:ext cx="3765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1. 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tudying for exams.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1571612"/>
            <a:ext cx="3204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unning in race.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2071678"/>
            <a:ext cx="3966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oing to the cinema.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2786058"/>
            <a:ext cx="6957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A2 </a:t>
            </a:r>
            <a:r>
              <a:rPr lang="en-US" sz="3600" dirty="0" smtClean="0"/>
              <a:t>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Who is trying to raise money?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3429000"/>
            <a:ext cx="3041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1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heila’s school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8" y="3500438"/>
            <a:ext cx="3116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heila’s friends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28860" y="4000504"/>
            <a:ext cx="4022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rofessional athletes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4572008"/>
            <a:ext cx="6665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A3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What’s the charity in aid of?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5143512"/>
            <a:ext cx="2776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thletes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6248" y="5143512"/>
            <a:ext cx="3847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frican wild animals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57422" y="5643578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olphins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Aharoni" pitchFamily="2" charset="-79"/>
                <a:cs typeface="Aharoni" pitchFamily="2" charset="-79"/>
              </a:rPr>
              <a:t>Home task</a:t>
            </a:r>
            <a:endParaRPr lang="ru-RU" sz="6600" b="1" dirty="0"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1857364"/>
            <a:ext cx="46730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SB p. 91 ex. 8</a:t>
            </a:r>
            <a:endParaRPr lang="ru-RU" sz="6000" b="1" dirty="0">
              <a:solidFill>
                <a:srgbClr val="002060"/>
              </a:solidFill>
              <a:cs typeface="Aharoni" pitchFamily="2" charset="-79"/>
            </a:endParaRPr>
          </a:p>
        </p:txBody>
      </p:sp>
      <p:pic>
        <p:nvPicPr>
          <p:cNvPr id="1026" name="Picture 2" descr="http://im6-tub-ru.yandex.net/i?id=400466560-3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71876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u="sng" dirty="0" smtClean="0">
                <a:latin typeface="AR BLANCA" pitchFamily="2" charset="0"/>
                <a:hlinkClick r:id="rId2"/>
              </a:rPr>
              <a:t>The Forbes Book of Business Quotations</a:t>
            </a:r>
            <a:endParaRPr lang="ru-RU" sz="36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cs typeface="Angsana New" pitchFamily="18" charset="-34"/>
              </a:rPr>
              <a:t>    </a:t>
            </a:r>
            <a: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Do all the good you can</a:t>
            </a:r>
            <a:b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ru-RU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By all the means you can</a:t>
            </a:r>
            <a:b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ru-RU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In all the ways you can</a:t>
            </a:r>
            <a:b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ru-RU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  </a:t>
            </a:r>
            <a: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In all the places you can</a:t>
            </a:r>
            <a:b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ru-RU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To all the people you can</a:t>
            </a:r>
            <a:b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ru-RU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 </a:t>
            </a:r>
            <a: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As long as ever you can.</a:t>
            </a:r>
            <a:endParaRPr lang="ru-RU" sz="4800" b="1" dirty="0">
              <a:solidFill>
                <a:srgbClr val="002060"/>
              </a:solidFill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17" y="620686"/>
          <a:ext cx="8640962" cy="58810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23149"/>
                <a:gridCol w="4011876"/>
                <a:gridCol w="2005937"/>
              </a:tblGrid>
              <a:tr h="802375">
                <a:tc rowSpan="5"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MY WORK</a:t>
                      </a:r>
                      <a:endParaRPr lang="ru-RU" sz="3600" dirty="0">
                        <a:solidFill>
                          <a:srgbClr val="FF0000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002060"/>
                          </a:solidFill>
                          <a:latin typeface="Aharoni" pitchFamily="2" charset="-79"/>
                          <a:cs typeface="Aharoni" pitchFamily="2" charset="-79"/>
                        </a:rPr>
                        <a:t>WORDS</a:t>
                      </a:r>
                      <a:endParaRPr lang="ru-RU" sz="3200" dirty="0">
                        <a:solidFill>
                          <a:srgbClr val="002060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023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Aharoni" pitchFamily="2" charset="-79"/>
                          <a:cs typeface="Aharoni" pitchFamily="2" charset="-79"/>
                        </a:rPr>
                        <a:t>GRAMMAR RULES</a:t>
                      </a:r>
                      <a:endParaRPr lang="ru-RU" sz="3200" b="1" dirty="0">
                        <a:solidFill>
                          <a:srgbClr val="002060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023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Aharoni" pitchFamily="2" charset="-79"/>
                          <a:cs typeface="Aharoni" pitchFamily="2" charset="-79"/>
                        </a:rPr>
                        <a:t>MANAGE TO DO</a:t>
                      </a:r>
                      <a:endParaRPr lang="ru-RU" sz="3200" b="1" dirty="0">
                        <a:solidFill>
                          <a:srgbClr val="002060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023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Aharoni" pitchFamily="2" charset="-79"/>
                          <a:cs typeface="Aharoni" pitchFamily="2" charset="-79"/>
                        </a:rPr>
                        <a:t>SMTH. NEW /</a:t>
                      </a: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  <a:latin typeface="Aharoni" pitchFamily="2" charset="-79"/>
                          <a:cs typeface="Aharoni" pitchFamily="2" charset="-79"/>
                        </a:rPr>
                        <a:t> INTERESTING</a:t>
                      </a:r>
                      <a:endParaRPr lang="ru-RU" sz="3200" b="1" dirty="0">
                        <a:solidFill>
                          <a:srgbClr val="002060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0237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2060"/>
                          </a:solidFill>
                          <a:latin typeface="Aharoni" pitchFamily="2" charset="-79"/>
                          <a:cs typeface="Aharoni" pitchFamily="2" charset="-79"/>
                        </a:rPr>
                        <a:t>ANY DIFFICULTIES</a:t>
                      </a:r>
                      <a:endParaRPr lang="ru-RU" sz="3200" b="1" dirty="0">
                        <a:solidFill>
                          <a:srgbClr val="002060"/>
                        </a:solidFill>
                        <a:cs typeface="Aharoni" pitchFamily="2" charset="-79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02375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MY CLASSMATES’ WORK</a:t>
                      </a:r>
                      <a:endParaRPr lang="ru-RU" sz="2800" b="1" dirty="0">
                        <a:solidFill>
                          <a:srgbClr val="FF0000"/>
                        </a:solidFill>
                        <a:cs typeface="Aharoni" pitchFamily="2" charset="-79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02375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Aharoni" pitchFamily="2" charset="-79"/>
                          <a:cs typeface="Aharoni" pitchFamily="2" charset="-79"/>
                        </a:rPr>
                        <a:t>MY TEACHER’S  WORK</a:t>
                      </a:r>
                      <a:endParaRPr lang="ru-RU" sz="2800" b="1" dirty="0">
                        <a:solidFill>
                          <a:srgbClr val="FF0000"/>
                        </a:solidFill>
                        <a:cs typeface="Aharoni" pitchFamily="2" charset="-79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пя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1447800"/>
            <a:ext cx="4429156" cy="5195910"/>
          </a:xfr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b="1" dirty="0" smtClean="0">
                <a:solidFill>
                  <a:srgbClr val="3366CC"/>
                </a:solidFill>
                <a:latin typeface="Edwardian Script ITC" pitchFamily="66" charset="0"/>
              </a:rPr>
              <a:t>Thank you for your work </a:t>
            </a:r>
            <a:endParaRPr lang="ru-RU" sz="7200" b="1" dirty="0">
              <a:solidFill>
                <a:srgbClr val="33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1142976" y="285728"/>
            <a:ext cx="749808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latin typeface="Baskerville Old Face" pitchFamily="18" charset="0"/>
              </a:rPr>
              <a:t>Watch a film and choose the name of the lesson: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3" descr="цепь.WM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60484" y="2852936"/>
            <a:ext cx="2836275" cy="3794759"/>
          </a:xfrm>
        </p:spPr>
      </p:pic>
      <p:sp>
        <p:nvSpPr>
          <p:cNvPr id="7" name="TextBox 6"/>
          <p:cNvSpPr txBox="1"/>
          <p:nvPr/>
        </p:nvSpPr>
        <p:spPr>
          <a:xfrm>
            <a:off x="0" y="2285992"/>
            <a:ext cx="8001056" cy="2167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4800" b="1" i="1" dirty="0" smtClean="0">
                <a:solidFill>
                  <a:srgbClr val="7030A0"/>
                </a:solidFill>
                <a:latin typeface="Arial Narrow" pitchFamily="34" charset="0"/>
              </a:rPr>
              <a:t>Living in a community.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4800" b="1" i="1" dirty="0" smtClean="0">
                <a:solidFill>
                  <a:srgbClr val="7030A0"/>
                </a:solidFill>
                <a:latin typeface="Arial Narrow" pitchFamily="34" charset="0"/>
              </a:rPr>
              <a:t>Is it fun to help each other?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643446"/>
            <a:ext cx="56436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800" b="1" i="1" dirty="0" smtClean="0">
                <a:solidFill>
                  <a:srgbClr val="7030A0"/>
                </a:solidFill>
                <a:latin typeface="Arial Narrow" pitchFamily="34" charset="0"/>
              </a:rPr>
              <a:t>Lend a hand.</a:t>
            </a:r>
            <a:endParaRPr lang="ru-RU" sz="4800" b="1" i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 map of the lesson: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643182"/>
            <a:ext cx="7772400" cy="351949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sz="4400" b="1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5200" b="1" dirty="0" smtClean="0">
                <a:solidFill>
                  <a:srgbClr val="002060"/>
                </a:solidFill>
                <a:latin typeface="Arial Narrow" pitchFamily="34" charset="0"/>
              </a:rPr>
              <a:t>Vocabulary skills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5200" b="1" dirty="0" smtClean="0">
                <a:solidFill>
                  <a:srgbClr val="002060"/>
                </a:solidFill>
                <a:latin typeface="Arial Narrow" pitchFamily="34" charset="0"/>
              </a:rPr>
              <a:t>Listening skills </a:t>
            </a:r>
            <a:r>
              <a:rPr lang="ru-RU" sz="5200" b="1" dirty="0" smtClean="0">
                <a:solidFill>
                  <a:srgbClr val="002060"/>
                </a:solidFill>
                <a:latin typeface="Arial Narrow" pitchFamily="34" charset="0"/>
              </a:rPr>
              <a:t>(</a:t>
            </a:r>
            <a:r>
              <a:rPr lang="en-US" sz="5200" b="1" dirty="0" smtClean="0">
                <a:solidFill>
                  <a:srgbClr val="002060"/>
                </a:solidFill>
                <a:latin typeface="Arial Narrow" pitchFamily="34" charset="0"/>
              </a:rPr>
              <a:t>short video</a:t>
            </a:r>
            <a:r>
              <a:rPr lang="ru-RU" sz="5200" b="1" dirty="0" smtClean="0">
                <a:solidFill>
                  <a:srgbClr val="002060"/>
                </a:solidFill>
                <a:latin typeface="Arial Narrow" pitchFamily="34" charset="0"/>
              </a:rPr>
              <a:t>)</a:t>
            </a:r>
            <a:endParaRPr lang="en-US" sz="5200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5200" b="1" dirty="0" smtClean="0">
                <a:solidFill>
                  <a:srgbClr val="002060"/>
                </a:solidFill>
                <a:latin typeface="Arial Narrow" pitchFamily="34" charset="0"/>
              </a:rPr>
              <a:t>Reading skills</a:t>
            </a:r>
            <a:endParaRPr lang="ru-RU" sz="5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357166"/>
            <a:ext cx="32960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i="1" dirty="0" smtClean="0">
                <a:solidFill>
                  <a:srgbClr val="C00000"/>
                </a:solidFill>
                <a:latin typeface="Arial Narrow" pitchFamily="34" charset="0"/>
              </a:rPr>
              <a:t>Lend a hand.</a:t>
            </a:r>
            <a:endParaRPr lang="ru-RU" sz="4800" b="1" i="1" dirty="0" smtClean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>
            <a:off x="3923928" y="5373216"/>
            <a:ext cx="682376" cy="466352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3" action="ppaction://hlinksldjump" highlightClick="1"/>
          </p:cNvPr>
          <p:cNvSpPr/>
          <p:nvPr/>
        </p:nvSpPr>
        <p:spPr>
          <a:xfrm>
            <a:off x="4427984" y="3573016"/>
            <a:ext cx="792088" cy="504056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>
            <a:off x="6804248" y="4509120"/>
            <a:ext cx="936104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Read the definition of the following word and identify them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571612"/>
            <a:ext cx="8143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a group of people living in the same place or having a particular characteristic in common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429000"/>
            <a:ext cx="435771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community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429132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a place providing food and accommodation for the homeless people or  animals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5715016"/>
            <a:ext cx="378621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rgbClr val="002060"/>
                </a:solidFill>
              </a:rPr>
              <a:t>a</a:t>
            </a:r>
            <a:r>
              <a:rPr lang="en-US" sz="6000" b="1" dirty="0" smtClean="0">
                <a:solidFill>
                  <a:srgbClr val="002060"/>
                </a:solidFill>
              </a:rPr>
              <a:t> shelter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an elderly person, esp. one who is retired and living on a pension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1428736"/>
            <a:ext cx="314327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senior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2357430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the people who live in a town or a city are …. 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3143248"/>
            <a:ext cx="3786214" cy="7715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citizens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214818"/>
            <a:ext cx="81439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a person who has a physical or mental condition that limits movements, senses, or activities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5500702"/>
            <a:ext cx="378621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disabled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8072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provide (someone) with something needed or wanted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1142984"/>
            <a:ext cx="2928958" cy="628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supply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000240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000" b="1" dirty="0">
                <a:latin typeface="Arial Narrow" pitchFamily="34" charset="0"/>
              </a:rPr>
              <a:t>t</a:t>
            </a:r>
            <a:r>
              <a:rPr lang="en-US" sz="4000" b="1" dirty="0" smtClean="0">
                <a:latin typeface="Arial Narrow" pitchFamily="34" charset="0"/>
              </a:rPr>
              <a:t>o help somebody by doing some work for them or by lending them some money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3214686"/>
            <a:ext cx="378621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rgbClr val="002060"/>
                </a:solidFill>
              </a:rPr>
              <a:t>h</a:t>
            </a:r>
            <a:r>
              <a:rPr lang="en-US" sz="6000" b="1" dirty="0" smtClean="0">
                <a:solidFill>
                  <a:srgbClr val="002060"/>
                </a:solidFill>
              </a:rPr>
              <a:t>elp out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357694"/>
            <a:ext cx="7643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000" b="1" dirty="0">
                <a:latin typeface="Arial Narrow" pitchFamily="34" charset="0"/>
              </a:rPr>
              <a:t>s</a:t>
            </a:r>
            <a:r>
              <a:rPr lang="en-US" sz="4000" b="1" dirty="0" smtClean="0">
                <a:latin typeface="Arial Narrow" pitchFamily="34" charset="0"/>
              </a:rPr>
              <a:t>omething  enjoyable or useful, and worth the time, money, or effort that is spent on it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5572140"/>
            <a:ext cx="464347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worthwhile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79295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all the people employed by a particular organization (the teachers in a school)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1571612"/>
            <a:ext cx="242889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staff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428868"/>
            <a:ext cx="815640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000" b="1" dirty="0" smtClean="0">
                <a:latin typeface="Arial Narrow" pitchFamily="34" charset="0"/>
              </a:rPr>
              <a:t>it is done in a correct and satisfactory</a:t>
            </a:r>
          </a:p>
          <a:p>
            <a:r>
              <a:rPr lang="en-US" sz="4000" b="1" dirty="0" smtClean="0">
                <a:latin typeface="Arial Narrow" pitchFamily="34" charset="0"/>
              </a:rPr>
              <a:t> way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3071810"/>
            <a:ext cx="3786214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properly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143380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000" b="1" dirty="0">
                <a:latin typeface="Arial Narrow" pitchFamily="34" charset="0"/>
              </a:rPr>
              <a:t>a</a:t>
            </a:r>
            <a:r>
              <a:rPr lang="en-US" sz="4000" b="1" dirty="0" smtClean="0">
                <a:latin typeface="Arial Narrow" pitchFamily="34" charset="0"/>
              </a:rPr>
              <a:t> pronoun used for emphasis to refer to two people or things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5000636"/>
            <a:ext cx="242889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both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74295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400" b="1" dirty="0" smtClean="0">
                <a:latin typeface="Arial Narrow" pitchFamily="34" charset="0"/>
              </a:rPr>
              <a:t>give (money or goods) for a good cause, for example to a charity</a:t>
            </a:r>
            <a:endParaRPr lang="ru-RU" sz="4400" b="1" dirty="0"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29322" y="1571612"/>
            <a:ext cx="3000396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donate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00306"/>
            <a:ext cx="87868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4400" b="1" dirty="0" smtClean="0">
                <a:latin typeface="Arial Narrow" pitchFamily="34" charset="0"/>
                <a:cs typeface="Angsana New" pitchFamily="18" charset="-34"/>
              </a:rPr>
              <a:t>give a spoken or written account of something that one has observed, heard, done, or investigated</a:t>
            </a:r>
            <a:endParaRPr lang="ru-RU" sz="4400" b="1" dirty="0">
              <a:latin typeface="Arial Narrow" pitchFamily="34" charset="0"/>
              <a:cs typeface="Angsana New" pitchFamily="18" charset="-34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4214818"/>
            <a:ext cx="357190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report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631</TotalTime>
  <Words>700</Words>
  <Application>Microsoft Office PowerPoint</Application>
  <PresentationFormat>Экран (4:3)</PresentationFormat>
  <Paragraphs>149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Справедливость</vt:lpstr>
      <vt:lpstr>Lend a hand</vt:lpstr>
      <vt:lpstr>The Forbes Book of Business Quotations</vt:lpstr>
      <vt:lpstr>Watch a film and choose the name of the lesson:</vt:lpstr>
      <vt:lpstr>The map of the lesson:</vt:lpstr>
      <vt:lpstr>Read the definition of the following word and identify them</vt:lpstr>
      <vt:lpstr>Слайд 6</vt:lpstr>
      <vt:lpstr>Слайд 7</vt:lpstr>
      <vt:lpstr>Слайд 8</vt:lpstr>
      <vt:lpstr>Слайд 9</vt:lpstr>
      <vt:lpstr>Слайд 10</vt:lpstr>
      <vt:lpstr>Слайд 11</vt:lpstr>
      <vt:lpstr>Vocabulary (match the words)</vt:lpstr>
      <vt:lpstr>Слайд 13</vt:lpstr>
      <vt:lpstr>Fill in the gaps with the correct verb form</vt:lpstr>
      <vt:lpstr>Слайд 15</vt:lpstr>
      <vt:lpstr>Reading (matching headings to the paragraphs)</vt:lpstr>
      <vt:lpstr>Matching the headings</vt:lpstr>
      <vt:lpstr>Listen and choose the correct number</vt:lpstr>
      <vt:lpstr>Home task</vt:lpstr>
      <vt:lpstr>Слайд 20</vt:lpstr>
      <vt:lpstr>Thank you for your work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Lend a hand</dc:title>
  <dc:creator>Галочка</dc:creator>
  <cp:lastModifiedBy>Галочка</cp:lastModifiedBy>
  <cp:revision>50</cp:revision>
  <dcterms:created xsi:type="dcterms:W3CDTF">2013-02-27T18:20:28Z</dcterms:created>
  <dcterms:modified xsi:type="dcterms:W3CDTF">2014-08-19T05:12:31Z</dcterms:modified>
</cp:coreProperties>
</file>