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3" r:id="rId6"/>
    <p:sldId id="262" r:id="rId7"/>
    <p:sldId id="264" r:id="rId8"/>
    <p:sldId id="266" r:id="rId9"/>
    <p:sldId id="267" r:id="rId10"/>
    <p:sldId id="26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660"/>
  </p:normalViewPr>
  <p:slideViewPr>
    <p:cSldViewPr>
      <p:cViewPr varScale="1">
        <p:scale>
          <a:sx n="65" d="100"/>
          <a:sy n="65" d="100"/>
        </p:scale>
        <p:origin x="-145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CA4D8D6-5733-44F0-9E04-F0FD019DD24E}" type="datetimeFigureOut">
              <a:rPr lang="ru-RU" smtClean="0"/>
              <a:t>29.10.2014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4192791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A4D8D6-5733-44F0-9E04-F0FD019DD24E}" type="datetimeFigureOut">
              <a:rPr lang="ru-RU" smtClean="0"/>
              <a:t>29.10.2014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148822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A4D8D6-5733-44F0-9E04-F0FD019DD24E}" type="datetimeFigureOut">
              <a:rPr lang="ru-RU" smtClean="0"/>
              <a:t>29.10.2014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2877668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A4D8D6-5733-44F0-9E04-F0FD019DD24E}" type="datetimeFigureOut">
              <a:rPr lang="ru-RU" smtClean="0"/>
              <a:t>29.10.2014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2157706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CA4D8D6-5733-44F0-9E04-F0FD019DD24E}" type="datetimeFigureOut">
              <a:rPr lang="ru-RU" smtClean="0"/>
              <a:t>29.10.2014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3711378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CA4D8D6-5733-44F0-9E04-F0FD019DD24E}" type="datetimeFigureOut">
              <a:rPr lang="ru-RU" smtClean="0"/>
              <a:t>29.10.2014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1801520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CA4D8D6-5733-44F0-9E04-F0FD019DD24E}" type="datetimeFigureOut">
              <a:rPr lang="ru-RU" smtClean="0"/>
              <a:t>29.10.2014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1703098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CA4D8D6-5733-44F0-9E04-F0FD019DD24E}" type="datetimeFigureOut">
              <a:rPr lang="ru-RU" smtClean="0"/>
              <a:t>29.10.2014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2190612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CA4D8D6-5733-44F0-9E04-F0FD019DD24E}" type="datetimeFigureOut">
              <a:rPr lang="ru-RU" smtClean="0"/>
              <a:t>29.10.2014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347706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A4D8D6-5733-44F0-9E04-F0FD019DD24E}" type="datetimeFigureOut">
              <a:rPr lang="ru-RU" smtClean="0"/>
              <a:t>29.10.2014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2475884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A4D8D6-5733-44F0-9E04-F0FD019DD24E}" type="datetimeFigureOut">
              <a:rPr lang="ru-RU" smtClean="0"/>
              <a:t>29.10.2014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F0731C-20BE-436C-824F-2C86EEB33D88}" type="slidenum">
              <a:rPr lang="ru-RU" smtClean="0"/>
              <a:t>‹#›</a:t>
            </a:fld>
            <a:endParaRPr lang="ru-RU"/>
          </a:p>
        </p:txBody>
      </p:sp>
    </p:spTree>
    <p:extLst>
      <p:ext uri="{BB962C8B-B14F-4D97-AF65-F5344CB8AC3E}">
        <p14:creationId xmlns:p14="http://schemas.microsoft.com/office/powerpoint/2010/main" val="3118037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A4D8D6-5733-44F0-9E04-F0FD019DD24E}" type="datetimeFigureOut">
              <a:rPr lang="ru-RU" smtClean="0"/>
              <a:t>29.10.2014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F0731C-20BE-436C-824F-2C86EEB33D88}" type="slidenum">
              <a:rPr lang="ru-RU" smtClean="0"/>
              <a:t>‹#›</a:t>
            </a:fld>
            <a:endParaRPr lang="ru-RU"/>
          </a:p>
        </p:txBody>
      </p:sp>
    </p:spTree>
    <p:extLst>
      <p:ext uri="{BB962C8B-B14F-4D97-AF65-F5344CB8AC3E}">
        <p14:creationId xmlns:p14="http://schemas.microsoft.com/office/powerpoint/2010/main" val="1526267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androbots.ru/roboty_pylesosy/obzor/robot_pylesos_obzor.php"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Робот и человек. Чем они похожи.</a:t>
            </a:r>
            <a:endParaRPr lang="ru-RU" dirty="0"/>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2123524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Три Закона </a:t>
            </a:r>
            <a:r>
              <a:rPr lang="ru-RU" dirty="0" err="1" smtClean="0"/>
              <a:t>Роботехники</a:t>
            </a:r>
            <a:r>
              <a:rPr lang="ru-RU" dirty="0" smtClean="0"/>
              <a:t>.</a:t>
            </a:r>
            <a:endParaRPr lang="ru-RU" dirty="0"/>
          </a:p>
        </p:txBody>
      </p:sp>
      <p:sp>
        <p:nvSpPr>
          <p:cNvPr id="4" name="Прямоугольник 3"/>
          <p:cNvSpPr/>
          <p:nvPr/>
        </p:nvSpPr>
        <p:spPr>
          <a:xfrm>
            <a:off x="395536" y="1268760"/>
            <a:ext cx="4572000" cy="4524315"/>
          </a:xfrm>
          <a:prstGeom prst="rect">
            <a:avLst/>
          </a:prstGeom>
        </p:spPr>
        <p:txBody>
          <a:bodyPr>
            <a:spAutoFit/>
          </a:bodyPr>
          <a:lstStyle/>
          <a:p>
            <a:r>
              <a:rPr lang="ru-RU" dirty="0"/>
              <a:t>        Писатель-фантаст Айзек Азимов изобрел Три Закона Робототехники, когда он писал свои книги о роботах. </a:t>
            </a:r>
          </a:p>
          <a:p>
            <a:endParaRPr lang="ru-RU" dirty="0" smtClean="0"/>
          </a:p>
          <a:p>
            <a:r>
              <a:rPr lang="ru-RU" dirty="0" smtClean="0"/>
              <a:t>1.Робот </a:t>
            </a:r>
            <a:r>
              <a:rPr lang="ru-RU" dirty="0"/>
              <a:t>не может повредить человеку или, через бездействие, допустить ущерб для человека. </a:t>
            </a:r>
            <a:endParaRPr lang="ru-RU" dirty="0" smtClean="0"/>
          </a:p>
          <a:p>
            <a:endParaRPr lang="ru-RU" dirty="0" smtClean="0"/>
          </a:p>
          <a:p>
            <a:r>
              <a:rPr lang="ru-RU" dirty="0" smtClean="0"/>
              <a:t>2.Робот должен </a:t>
            </a:r>
            <a:r>
              <a:rPr lang="ru-RU" dirty="0"/>
              <a:t>подчиняться приказам, отданным ему людьми, исключая те случаи, когда эти приказы противоречат первому закону. </a:t>
            </a:r>
          </a:p>
          <a:p>
            <a:endParaRPr lang="ru-RU" dirty="0" smtClean="0"/>
          </a:p>
          <a:p>
            <a:r>
              <a:rPr lang="ru-RU" dirty="0" smtClean="0"/>
              <a:t>3.Робот </a:t>
            </a:r>
            <a:r>
              <a:rPr lang="ru-RU" dirty="0"/>
              <a:t>должен защищать свое существование в той мере, в которой это не противоречит первому и второму законам.</a:t>
            </a:r>
          </a:p>
        </p:txBody>
      </p:sp>
      <p:pic>
        <p:nvPicPr>
          <p:cNvPr id="10242" name="Picture 2" descr="future_techn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7536" y="1412776"/>
            <a:ext cx="3960440"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3831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ru-RU" dirty="0" smtClean="0"/>
              <a:t>Введение</a:t>
            </a:r>
            <a:endParaRPr lang="ru-RU" dirty="0"/>
          </a:p>
        </p:txBody>
      </p:sp>
      <p:sp>
        <p:nvSpPr>
          <p:cNvPr id="3" name="Объект 2"/>
          <p:cNvSpPr>
            <a:spLocks noGrp="1"/>
          </p:cNvSpPr>
          <p:nvPr>
            <p:ph idx="1"/>
          </p:nvPr>
        </p:nvSpPr>
        <p:spPr>
          <a:xfrm>
            <a:off x="323528" y="1628800"/>
            <a:ext cx="8229600" cy="4525963"/>
          </a:xfrm>
        </p:spPr>
        <p:style>
          <a:lnRef idx="2">
            <a:schemeClr val="accent6"/>
          </a:lnRef>
          <a:fillRef idx="1">
            <a:schemeClr val="lt1"/>
          </a:fillRef>
          <a:effectRef idx="0">
            <a:schemeClr val="accent6"/>
          </a:effectRef>
          <a:fontRef idx="minor">
            <a:schemeClr val="dk1"/>
          </a:fontRef>
        </p:style>
        <p:txBody>
          <a:bodyPr>
            <a:normAutofit fontScale="85000" lnSpcReduction="10000"/>
          </a:bodyPr>
          <a:lstStyle/>
          <a:p>
            <a:r>
              <a:rPr lang="ru-RU" dirty="0"/>
              <a:t>    </a:t>
            </a:r>
            <a:r>
              <a:rPr lang="ru-RU" i="1" dirty="0"/>
              <a:t>Очень многие думают, что роботы созданы для замены человека, в какой-либо опасной работе, другие думают о забаве, или же образовании, как например используется во многих школах Китая. Каждая из этих групп людей права, но по своему</a:t>
            </a:r>
            <a:r>
              <a:rPr lang="ru-RU" i="1" dirty="0" smtClean="0"/>
              <a:t>.</a:t>
            </a:r>
            <a:r>
              <a:rPr lang="ru-RU" dirty="0"/>
              <a:t>     </a:t>
            </a:r>
            <a:r>
              <a:rPr lang="ru-RU" i="1" dirty="0"/>
              <a:t>Очень многие думают, что роботы созданы для замены человека, в какой-либо опасной работе, другие думают о забаве, или же образовании, как например используется во многих школах Китая. Каждая из этих групп людей права, но по своему.</a:t>
            </a:r>
            <a:endParaRPr lang="ru-RU" dirty="0"/>
          </a:p>
        </p:txBody>
      </p:sp>
    </p:spTree>
    <p:extLst>
      <p:ext uri="{BB962C8B-B14F-4D97-AF65-F5344CB8AC3E}">
        <p14:creationId xmlns:p14="http://schemas.microsoft.com/office/powerpoint/2010/main" val="39507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grpId="0" nodeType="clickEffect">
                                  <p:stCondLst>
                                    <p:cond delay="0"/>
                                  </p:stCondLst>
                                  <p:childTnLst>
                                    <p:set>
                                      <p:cBhvr>
                                        <p:cTn id="15" dur="1" fill="hold">
                                          <p:stCondLst>
                                            <p:cond delay="0"/>
                                          </p:stCondLst>
                                        </p:cTn>
                                        <p:tgtEl>
                                          <p:spTgt spid="3">
                                            <p:bg/>
                                          </p:spTgt>
                                        </p:tgtEl>
                                        <p:attrNameLst>
                                          <p:attrName>style.visibility</p:attrName>
                                        </p:attrNameLst>
                                      </p:cBhvr>
                                      <p:to>
                                        <p:strVal val="visible"/>
                                      </p:to>
                                    </p:set>
                                    <p:anim calcmode="lin" valueType="num">
                                      <p:cBhvr>
                                        <p:cTn id="16" dur="1000" fill="hold"/>
                                        <p:tgtEl>
                                          <p:spTgt spid="3">
                                            <p:bg/>
                                          </p:spTgt>
                                        </p:tgtEl>
                                        <p:attrNameLst>
                                          <p:attrName>ppt_w</p:attrName>
                                        </p:attrNameLst>
                                      </p:cBhvr>
                                      <p:tavLst>
                                        <p:tav tm="0">
                                          <p:val>
                                            <p:fltVal val="0"/>
                                          </p:val>
                                        </p:tav>
                                        <p:tav tm="100000">
                                          <p:val>
                                            <p:strVal val="#ppt_w"/>
                                          </p:val>
                                        </p:tav>
                                      </p:tavLst>
                                    </p:anim>
                                    <p:anim calcmode="lin" valueType="num">
                                      <p:cBhvr>
                                        <p:cTn id="17" dur="1000" fill="hold"/>
                                        <p:tgtEl>
                                          <p:spTgt spid="3">
                                            <p:bg/>
                                          </p:spTgt>
                                        </p:tgtEl>
                                        <p:attrNameLst>
                                          <p:attrName>ppt_h</p:attrName>
                                        </p:attrNameLst>
                                      </p:cBhvr>
                                      <p:tavLst>
                                        <p:tav tm="0">
                                          <p:val>
                                            <p:fltVal val="0"/>
                                          </p:val>
                                        </p:tav>
                                        <p:tav tm="100000">
                                          <p:val>
                                            <p:strVal val="#ppt_h"/>
                                          </p:val>
                                        </p:tav>
                                      </p:tavLst>
                                    </p:anim>
                                    <p:anim calcmode="lin" valueType="num">
                                      <p:cBhvr>
                                        <p:cTn id="18" dur="1000" fill="hold"/>
                                        <p:tgtEl>
                                          <p:spTgt spid="3">
                                            <p:bg/>
                                          </p:spTgt>
                                        </p:tgtEl>
                                        <p:attrNameLst>
                                          <p:attrName>style.rotation</p:attrName>
                                        </p:attrNameLst>
                                      </p:cBhvr>
                                      <p:tavLst>
                                        <p:tav tm="0">
                                          <p:val>
                                            <p:fltVal val="90"/>
                                          </p:val>
                                        </p:tav>
                                        <p:tav tm="100000">
                                          <p:val>
                                            <p:fltVal val="0"/>
                                          </p:val>
                                        </p:tav>
                                      </p:tavLst>
                                    </p:anim>
                                    <p:animEffect transition="in" filter="fade">
                                      <p:cBhvr>
                                        <p:cTn id="19" dur="1000"/>
                                        <p:tgtEl>
                                          <p:spTgt spid="3">
                                            <p:bg/>
                                          </p:spTgt>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grpId="0"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p:cTn id="2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Содержание.</a:t>
            </a:r>
            <a:endParaRPr lang="ru-RU" dirty="0"/>
          </a:p>
        </p:txBody>
      </p:sp>
      <p:sp>
        <p:nvSpPr>
          <p:cNvPr id="3" name="Объект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ru-RU" dirty="0" smtClean="0"/>
              <a:t>История происхождения роботов.</a:t>
            </a:r>
          </a:p>
          <a:p>
            <a:r>
              <a:rPr lang="ru-RU" dirty="0" smtClean="0"/>
              <a:t>Для чего нужны роботы.</a:t>
            </a:r>
          </a:p>
          <a:p>
            <a:r>
              <a:rPr lang="ru-RU" dirty="0" smtClean="0"/>
              <a:t>Что такое </a:t>
            </a:r>
            <a:r>
              <a:rPr lang="en-US" dirty="0" err="1" smtClean="0"/>
              <a:t>RoboCup</a:t>
            </a:r>
            <a:r>
              <a:rPr lang="ru-RU" dirty="0" smtClean="0"/>
              <a:t>?</a:t>
            </a:r>
          </a:p>
          <a:p>
            <a:r>
              <a:rPr lang="ru-RU" dirty="0" smtClean="0"/>
              <a:t>К чему приведут нас роботы в будущем?</a:t>
            </a:r>
          </a:p>
          <a:p>
            <a:r>
              <a:rPr lang="ru-RU" dirty="0" smtClean="0"/>
              <a:t>Три Закона </a:t>
            </a:r>
            <a:r>
              <a:rPr lang="ru-RU" dirty="0" err="1" smtClean="0"/>
              <a:t>Роботехники</a:t>
            </a:r>
            <a:r>
              <a:rPr lang="ru-RU" dirty="0" smtClean="0"/>
              <a:t>.</a:t>
            </a:r>
          </a:p>
          <a:p>
            <a:endParaRPr lang="ru-RU" dirty="0" smtClean="0"/>
          </a:p>
        </p:txBody>
      </p:sp>
    </p:spTree>
    <p:extLst>
      <p:ext uri="{BB962C8B-B14F-4D97-AF65-F5344CB8AC3E}">
        <p14:creationId xmlns:p14="http://schemas.microsoft.com/office/powerpoint/2010/main" val="223017147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Scale>
                                      <p:cBhvr>
                                        <p:cTn id="15" dur="1000" decel="50000" fill="hold">
                                          <p:stCondLst>
                                            <p:cond delay="0"/>
                                          </p:stCondLst>
                                        </p:cTn>
                                        <p:tgtEl>
                                          <p:spTgt spid="3">
                                            <p:bg/>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
                                            <p:bg/>
                                          </p:spTgt>
                                        </p:tgtEl>
                                        <p:attrNameLst>
                                          <p:attrName>ppt_x</p:attrName>
                                          <p:attrName>ppt_y</p:attrName>
                                        </p:attrNameLst>
                                      </p:cBhvr>
                                    </p:animMotion>
                                    <p:animEffect transition="in" filter="fade">
                                      <p:cBhvr>
                                        <p:cTn id="17" dur="1000"/>
                                        <p:tgtEl>
                                          <p:spTgt spid="3">
                                            <p:bg/>
                                          </p:spTgt>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Scale>
                                      <p:cBhvr>
                                        <p:cTn id="22"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
                                            <p:txEl>
                                              <p:pRg st="0" end="0"/>
                                            </p:txEl>
                                          </p:spTgt>
                                        </p:tgtEl>
                                        <p:attrNameLst>
                                          <p:attrName>ppt_x</p:attrName>
                                          <p:attrName>ppt_y</p:attrName>
                                        </p:attrNameLst>
                                      </p:cBhvr>
                                    </p:animMotion>
                                    <p:animEffect transition="in" filter="fade">
                                      <p:cBhvr>
                                        <p:cTn id="24" dur="1000"/>
                                        <p:tgtEl>
                                          <p:spTgt spid="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grpId="0" nodeType="click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Scale>
                                      <p:cBhvr>
                                        <p:cTn id="2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3">
                                            <p:txEl>
                                              <p:pRg st="1" end="1"/>
                                            </p:txEl>
                                          </p:spTgt>
                                        </p:tgtEl>
                                        <p:attrNameLst>
                                          <p:attrName>ppt_x</p:attrName>
                                          <p:attrName>ppt_y</p:attrName>
                                        </p:attrNameLst>
                                      </p:cBhvr>
                                    </p:animMotion>
                                    <p:animEffect transition="in" filter="fade">
                                      <p:cBhvr>
                                        <p:cTn id="31" dur="1000"/>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2" presetClass="entr" presetSubtype="0"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Scale>
                                      <p:cBhvr>
                                        <p:cTn id="36"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3">
                                            <p:txEl>
                                              <p:pRg st="2" end="2"/>
                                            </p:txEl>
                                          </p:spTgt>
                                        </p:tgtEl>
                                        <p:attrNameLst>
                                          <p:attrName>ppt_x</p:attrName>
                                          <p:attrName>ppt_y</p:attrName>
                                        </p:attrNameLst>
                                      </p:cBhvr>
                                    </p:animMotion>
                                    <p:animEffect transition="in" filter="fade">
                                      <p:cBhvr>
                                        <p:cTn id="38" dur="1000"/>
                                        <p:tgtEl>
                                          <p:spTgt spid="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Scale>
                                      <p:cBhvr>
                                        <p:cTn id="43"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3">
                                            <p:txEl>
                                              <p:pRg st="3" end="3"/>
                                            </p:txEl>
                                          </p:spTgt>
                                        </p:tgtEl>
                                        <p:attrNameLst>
                                          <p:attrName>ppt_x</p:attrName>
                                          <p:attrName>ppt_y</p:attrName>
                                        </p:attrNameLst>
                                      </p:cBhvr>
                                    </p:animMotion>
                                    <p:animEffect transition="in" filter="fade">
                                      <p:cBhvr>
                                        <p:cTn id="45" dur="1000"/>
                                        <p:tgtEl>
                                          <p:spTgt spid="3">
                                            <p:txEl>
                                              <p:pRg st="3" end="3"/>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2" presetClass="entr" presetSubtype="0" fill="hold" grpId="0" nodeType="click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animScale>
                                      <p:cBhvr>
                                        <p:cTn id="50"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3">
                                            <p:txEl>
                                              <p:pRg st="4" end="4"/>
                                            </p:txEl>
                                          </p:spTgt>
                                        </p:tgtEl>
                                        <p:attrNameLst>
                                          <p:attrName>ppt_x</p:attrName>
                                          <p:attrName>ppt_y</p:attrName>
                                        </p:attrNameLst>
                                      </p:cBhvr>
                                    </p:animMotion>
                                    <p:animEffect transition="in" filter="fade">
                                      <p:cBhvr>
                                        <p:cTn id="5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История происхождения роботов.</a:t>
            </a:r>
            <a:endParaRPr lang="ru-RU" dirty="0"/>
          </a:p>
        </p:txBody>
      </p:sp>
      <p:sp>
        <p:nvSpPr>
          <p:cNvPr id="3" name="Прямоугольник 2"/>
          <p:cNvSpPr/>
          <p:nvPr/>
        </p:nvSpPr>
        <p:spPr>
          <a:xfrm>
            <a:off x="395536" y="1556792"/>
            <a:ext cx="4572000" cy="369332"/>
          </a:xfrm>
          <a:prstGeom prst="rect">
            <a:avLst/>
          </a:prstGeom>
        </p:spPr>
        <p:txBody>
          <a:bodyPr>
            <a:spAutoFit/>
          </a:bodyPr>
          <a:lstStyle/>
          <a:p>
            <a:r>
              <a:rPr lang="ru-RU" dirty="0" smtClean="0"/>
              <a:t>.</a:t>
            </a:r>
            <a:r>
              <a:rPr lang="ru-RU" dirty="0"/>
              <a:t> </a:t>
            </a:r>
          </a:p>
        </p:txBody>
      </p:sp>
      <p:sp>
        <p:nvSpPr>
          <p:cNvPr id="4" name="Прямоугольник 3"/>
          <p:cNvSpPr/>
          <p:nvPr/>
        </p:nvSpPr>
        <p:spPr>
          <a:xfrm>
            <a:off x="380788" y="1340768"/>
            <a:ext cx="4572000" cy="4524315"/>
          </a:xfrm>
          <a:prstGeom prst="rect">
            <a:avLst/>
          </a:prstGeom>
        </p:spPr>
        <p:txBody>
          <a:bodyPr>
            <a:spAutoFit/>
          </a:bodyPr>
          <a:lstStyle/>
          <a:p>
            <a:r>
              <a:rPr lang="ru-RU" dirty="0"/>
              <a:t>      Приблизительно в 1596 г. Леонардо да Винчи спроектировал (а возможно собрал и испытал) механического рыцаря, облачённого в броню, по видимости являющегося первым антропоморфным роботом.</a:t>
            </a:r>
          </a:p>
          <a:p>
            <a:r>
              <a:rPr lang="ru-RU" dirty="0"/>
              <a:t>       Внутри доспехов находился механизм, приводящий в движение искусственного человека при помощи тросов и роликов, создавая иллюзию, что там внутри есть живой человек. Рыцарь-робот умел садиться, двигать головой и руками, анатомически правильно открывать и закрывать  рот. Также, он мог имитировать звуки - шёл под сопровождение  автоматических барабанов.</a:t>
            </a:r>
          </a:p>
        </p:txBody>
      </p:sp>
      <p:pic>
        <p:nvPicPr>
          <p:cNvPr id="4100" name="Picture 4" descr="робот леонард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644650"/>
            <a:ext cx="3152775" cy="3152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1021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64704"/>
            <a:ext cx="4572000" cy="2308324"/>
          </a:xfrm>
          <a:prstGeom prst="rect">
            <a:avLst/>
          </a:prstGeom>
        </p:spPr>
        <p:txBody>
          <a:bodyPr>
            <a:spAutoFit/>
          </a:bodyPr>
          <a:lstStyle/>
          <a:p>
            <a:r>
              <a:rPr lang="ru-RU" dirty="0"/>
              <a:t>  В античной истории остались следы примитивных древних роботов. Среди мифов и легенд можно найти упоминание о </a:t>
            </a:r>
            <a:r>
              <a:rPr lang="ru-RU" dirty="0" err="1"/>
              <a:t>Талосе</a:t>
            </a:r>
            <a:r>
              <a:rPr lang="ru-RU" dirty="0"/>
              <a:t> - возможно, первом роботе в истории человека. Также, нам доподлинно известно о некоторых изобретениях величайших ученых античности.</a:t>
            </a:r>
          </a:p>
          <a:p>
            <a:r>
              <a:rPr lang="ru-RU" dirty="0"/>
              <a:t> </a:t>
            </a:r>
          </a:p>
        </p:txBody>
      </p:sp>
      <p:sp>
        <p:nvSpPr>
          <p:cNvPr id="3" name="Прямоугольник 2"/>
          <p:cNvSpPr/>
          <p:nvPr/>
        </p:nvSpPr>
        <p:spPr>
          <a:xfrm>
            <a:off x="3491880" y="3429000"/>
            <a:ext cx="4572000" cy="2585323"/>
          </a:xfrm>
          <a:prstGeom prst="rect">
            <a:avLst/>
          </a:prstGeom>
        </p:spPr>
        <p:txBody>
          <a:bodyPr>
            <a:spAutoFit/>
          </a:bodyPr>
          <a:lstStyle/>
          <a:p>
            <a:r>
              <a:rPr lang="ru-RU" dirty="0"/>
              <a:t>   Робот. Каждый под этим словом понимает что-то свое: некоторые считают, что это какая-то высокая технология, не доступная простым смертным, другие же думают, что это просто консервная банка, созданная ради развлечения публики. У каждого из нас складывается первое, ошибочное мнение о роботах или каких либо других вещах, которые мы видим впервые.</a:t>
            </a:r>
          </a:p>
        </p:txBody>
      </p:sp>
      <p:pic>
        <p:nvPicPr>
          <p:cNvPr id="6146" name="Picture 2" descr="Роботы древност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764704"/>
            <a:ext cx="2818282" cy="172819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Робот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431177"/>
            <a:ext cx="2995756" cy="2171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109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43408"/>
            <a:ext cx="8229600" cy="1143000"/>
          </a:xfrm>
        </p:spPr>
        <p:txBody>
          <a:bodyPr/>
          <a:lstStyle/>
          <a:p>
            <a:r>
              <a:rPr lang="ru-RU" dirty="0" smtClean="0"/>
              <a:t>Для чего нужны роботы.</a:t>
            </a:r>
            <a:endParaRPr lang="ru-RU" dirty="0"/>
          </a:p>
        </p:txBody>
      </p:sp>
      <p:sp>
        <p:nvSpPr>
          <p:cNvPr id="3" name="Прямоугольник 2"/>
          <p:cNvSpPr/>
          <p:nvPr/>
        </p:nvSpPr>
        <p:spPr>
          <a:xfrm>
            <a:off x="0" y="674911"/>
            <a:ext cx="6030416" cy="6186309"/>
          </a:xfrm>
          <a:prstGeom prst="rect">
            <a:avLst/>
          </a:prstGeom>
        </p:spPr>
        <p:txBody>
          <a:bodyPr wrap="square">
            <a:spAutoFit/>
          </a:bodyPr>
          <a:lstStyle/>
          <a:p>
            <a:r>
              <a:rPr lang="ru-RU" dirty="0" smtClean="0"/>
              <a:t>Для чего же они нам нужны?</a:t>
            </a:r>
          </a:p>
          <a:p>
            <a:r>
              <a:rPr lang="ru-RU" dirty="0" smtClean="0"/>
              <a:t>Изначальная задумка создания робота была та самая помощь,</a:t>
            </a:r>
          </a:p>
          <a:p>
            <a:r>
              <a:rPr lang="ru-RU" dirty="0" smtClean="0"/>
              <a:t>в которой человек так нуждался. Современные роботы созданы</a:t>
            </a:r>
          </a:p>
          <a:p>
            <a:r>
              <a:rPr lang="ru-RU" dirty="0" smtClean="0"/>
              <a:t>для замены робот-</a:t>
            </a:r>
            <a:r>
              <a:rPr lang="ru-RU" dirty="0" err="1" smtClean="0"/>
              <a:t>музыкантчеловеческого</a:t>
            </a:r>
            <a:r>
              <a:rPr lang="ru-RU" dirty="0" smtClean="0"/>
              <a:t> труда, как например</a:t>
            </a:r>
          </a:p>
          <a:p>
            <a:r>
              <a:rPr lang="ru-RU" dirty="0" smtClean="0"/>
              <a:t>роботы-пылесосы, таким образом, человек остается в безопасности</a:t>
            </a:r>
          </a:p>
          <a:p>
            <a:r>
              <a:rPr lang="ru-RU" dirty="0" smtClean="0"/>
              <a:t>и с удобствами, а за него работает его «сердечный» друг.</a:t>
            </a:r>
          </a:p>
          <a:p>
            <a:r>
              <a:rPr lang="ru-RU" dirty="0" smtClean="0"/>
              <a:t>Но далеко не все роботы используются для помощи человеку.</a:t>
            </a:r>
          </a:p>
          <a:p>
            <a:r>
              <a:rPr lang="ru-RU" dirty="0" smtClean="0"/>
              <a:t>Поговорим о роботах-комедиантах, да-да есть и такие, некоторые</a:t>
            </a:r>
          </a:p>
          <a:p>
            <a:r>
              <a:rPr lang="ru-RU" dirty="0" smtClean="0"/>
              <a:t>веселят нас движениями, другие с помощью специальных устройств</a:t>
            </a:r>
          </a:p>
          <a:p>
            <a:r>
              <a:rPr lang="ru-RU" dirty="0" smtClean="0"/>
              <a:t>искажают звук, понижая или повышая частоты. Сейчас роботы даже</a:t>
            </a:r>
          </a:p>
          <a:p>
            <a:r>
              <a:rPr lang="ru-RU" dirty="0" smtClean="0"/>
              <a:t>занимаются спортом! Уже прошли Олимпийские игры роботов и более</a:t>
            </a:r>
          </a:p>
          <a:p>
            <a:r>
              <a:rPr lang="ru-RU" dirty="0" smtClean="0"/>
              <a:t>десяти лет проходит чемпионат мира по футболу среди роботов - </a:t>
            </a:r>
            <a:r>
              <a:rPr lang="ru-RU" dirty="0" err="1" smtClean="0"/>
              <a:t>Robocup</a:t>
            </a:r>
            <a:r>
              <a:rPr lang="ru-RU" dirty="0" smtClean="0"/>
              <a:t>.</a:t>
            </a:r>
            <a:endParaRPr lang="ru-RU" dirty="0"/>
          </a:p>
        </p:txBody>
      </p:sp>
      <p:pic>
        <p:nvPicPr>
          <p:cNvPr id="4" name="Picture 2" descr="робот-музыкан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8010" y="764704"/>
            <a:ext cx="2438400" cy="3800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80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052736"/>
          </a:xfrm>
        </p:spPr>
        <p:txBody>
          <a:bodyPr/>
          <a:lstStyle/>
          <a:p>
            <a:r>
              <a:rPr lang="ru-RU" dirty="0" smtClean="0"/>
              <a:t>Что такое</a:t>
            </a:r>
            <a:r>
              <a:rPr lang="en-US" dirty="0" smtClean="0"/>
              <a:t> </a:t>
            </a:r>
            <a:r>
              <a:rPr lang="en-US" dirty="0" err="1" smtClean="0"/>
              <a:t>RoboCop</a:t>
            </a:r>
            <a:r>
              <a:rPr lang="ru-RU" dirty="0" smtClean="0"/>
              <a:t>?</a:t>
            </a:r>
            <a:endParaRPr lang="ru-RU" dirty="0"/>
          </a:p>
        </p:txBody>
      </p:sp>
      <p:sp>
        <p:nvSpPr>
          <p:cNvPr id="3" name="Прямоугольник 2"/>
          <p:cNvSpPr/>
          <p:nvPr/>
        </p:nvSpPr>
        <p:spPr>
          <a:xfrm>
            <a:off x="251520" y="980728"/>
            <a:ext cx="4572000" cy="4524315"/>
          </a:xfrm>
          <a:prstGeom prst="rect">
            <a:avLst/>
          </a:prstGeom>
        </p:spPr>
        <p:txBody>
          <a:bodyPr>
            <a:spAutoFit/>
          </a:bodyPr>
          <a:lstStyle/>
          <a:p>
            <a:r>
              <a:rPr lang="ru-RU" dirty="0" err="1" smtClean="0"/>
              <a:t>RoboCup</a:t>
            </a:r>
            <a:r>
              <a:rPr lang="ru-RU" dirty="0" smtClean="0"/>
              <a:t> — это международный исследовательский</a:t>
            </a:r>
          </a:p>
          <a:p>
            <a:r>
              <a:rPr lang="ru-RU" dirty="0" smtClean="0"/>
              <a:t>и образовательный проект. В рамках этого проекта</a:t>
            </a:r>
          </a:p>
          <a:p>
            <a:r>
              <a:rPr lang="ru-RU" dirty="0" smtClean="0"/>
              <a:t>проводятся ежегодная научная конференция и</a:t>
            </a:r>
          </a:p>
          <a:p>
            <a:r>
              <a:rPr lang="ru-RU" dirty="0" smtClean="0"/>
              <a:t>соревнования среди роботов. Первая конференция</a:t>
            </a:r>
          </a:p>
          <a:p>
            <a:r>
              <a:rPr lang="ru-RU" dirty="0" err="1" smtClean="0"/>
              <a:t>robocupпрошла</a:t>
            </a:r>
            <a:r>
              <a:rPr lang="ru-RU" dirty="0" smtClean="0"/>
              <a:t> в 1996 году (Pre-RoboCup96 – Осака, Япония),</a:t>
            </a:r>
          </a:p>
          <a:p>
            <a:r>
              <a:rPr lang="ru-RU" dirty="0" smtClean="0"/>
              <a:t>а первые соревнования в 1997 г. (RoboCup97 – </a:t>
            </a:r>
            <a:r>
              <a:rPr lang="ru-RU" dirty="0" err="1" smtClean="0"/>
              <a:t>Нагоя</a:t>
            </a:r>
            <a:r>
              <a:rPr lang="ru-RU" dirty="0" smtClean="0"/>
              <a:t>, Япония).</a:t>
            </a:r>
          </a:p>
          <a:p>
            <a:r>
              <a:rPr lang="ru-RU" dirty="0" smtClean="0"/>
              <a:t>Организатором соревнований является Федерация </a:t>
            </a:r>
            <a:r>
              <a:rPr lang="ru-RU" dirty="0" err="1" smtClean="0"/>
              <a:t>RoboCup</a:t>
            </a:r>
            <a:r>
              <a:rPr lang="ru-RU" dirty="0" smtClean="0"/>
              <a:t>,</a:t>
            </a:r>
          </a:p>
          <a:p>
            <a:r>
              <a:rPr lang="ru-RU" dirty="0" smtClean="0"/>
              <a:t>международная организация со штаб-квартирой в Швейцарии.</a:t>
            </a:r>
            <a:endParaRPr lang="ru-RU" dirty="0"/>
          </a:p>
        </p:txBody>
      </p:sp>
      <p:pic>
        <p:nvPicPr>
          <p:cNvPr id="7170" name="Picture 2" descr="robocu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980728"/>
            <a:ext cx="3826396" cy="244827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Standard platfo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5376" y="4221088"/>
            <a:ext cx="3276600" cy="2171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50177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 чему приведут нас роботы в будущем?</a:t>
            </a:r>
            <a:endParaRPr lang="ru-RU" dirty="0"/>
          </a:p>
        </p:txBody>
      </p:sp>
      <p:sp>
        <p:nvSpPr>
          <p:cNvPr id="6" name="Прямоугольник 5"/>
          <p:cNvSpPr/>
          <p:nvPr/>
        </p:nvSpPr>
        <p:spPr>
          <a:xfrm>
            <a:off x="683568" y="1720840"/>
            <a:ext cx="4572000" cy="3416320"/>
          </a:xfrm>
          <a:prstGeom prst="rect">
            <a:avLst/>
          </a:prstGeom>
        </p:spPr>
        <p:txBody>
          <a:bodyPr>
            <a:spAutoFit/>
          </a:bodyPr>
          <a:lstStyle/>
          <a:p>
            <a:r>
              <a:rPr lang="ru-RU" dirty="0"/>
              <a:t>     Некоторые люди эмоционально привязываются к своим роботам. Во время дискуссии на юридическом факультете Стэнфорда всплыла информация о том, что владельцы </a:t>
            </a:r>
            <a:r>
              <a:rPr lang="ru-RU" dirty="0">
                <a:hlinkClick r:id="rId2"/>
              </a:rPr>
              <a:t>вакуумного очистителя </a:t>
            </a:r>
            <a:r>
              <a:rPr lang="ru-RU" dirty="0" err="1">
                <a:hlinkClick r:id="rId2"/>
              </a:rPr>
              <a:t>Roomba</a:t>
            </a:r>
            <a:r>
              <a:rPr lang="ru-RU" dirty="0"/>
              <a:t> берут эти устройства в отпуск и обращаются с ними, как друзьями или членами семьи. Американские солдаты в Ираке и Афганистане, по слухам, развили столь теплые чувства к своим роботам-саперам, что некоторые рисковали жизнью, чтобы защитить роботов от вражеского огня.</a:t>
            </a:r>
          </a:p>
        </p:txBody>
      </p:sp>
      <p:pic>
        <p:nvPicPr>
          <p:cNvPr id="8194" name="Picture 2" descr="AIB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5568" y="1690865"/>
            <a:ext cx="2981325" cy="278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9520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025314"/>
            <a:ext cx="4572000" cy="4801314"/>
          </a:xfrm>
          <a:prstGeom prst="rect">
            <a:avLst/>
          </a:prstGeom>
        </p:spPr>
        <p:txBody>
          <a:bodyPr>
            <a:spAutoFit/>
          </a:bodyPr>
          <a:lstStyle/>
          <a:p>
            <a:r>
              <a:rPr lang="ru-RU" dirty="0"/>
              <a:t>       Конечно, можно считать эти случаи результатом переутомления, одиночества или травматического стресса. Но, с другой стороны, если дети "очеловечивают" свои игрушки, почему взрослые не могут приписать роботам антропоморфные черты, особенно, если они кажутся разумными или напоминают нас внешне? Может быть это то явление, которое психологи называют "переносом"?</a:t>
            </a:r>
            <a:r>
              <a:rPr lang="ru-RU" dirty="0" smtClean="0"/>
              <a:t/>
            </a:r>
            <a:br>
              <a:rPr lang="ru-RU" dirty="0" smtClean="0"/>
            </a:br>
            <a:r>
              <a:rPr lang="ru-RU" dirty="0"/>
              <a:t>       "Механические объекты, которые кажутся живыми, сильно действуют на наши эмоции", - говорит </a:t>
            </a:r>
            <a:r>
              <a:rPr lang="ru-RU" dirty="0" err="1"/>
              <a:t>Малькольм</a:t>
            </a:r>
            <a:r>
              <a:rPr lang="ru-RU" dirty="0"/>
              <a:t> </a:t>
            </a:r>
            <a:r>
              <a:rPr lang="ru-RU" dirty="0" err="1"/>
              <a:t>МакАйвер</a:t>
            </a:r>
            <a:r>
              <a:rPr lang="ru-RU" dirty="0"/>
              <a:t> из Северо-западного университета. - "Люди были поражены механической уткой </a:t>
            </a:r>
            <a:r>
              <a:rPr lang="ru-RU" dirty="0" err="1"/>
              <a:t>Вокансона</a:t>
            </a:r>
            <a:r>
              <a:rPr lang="ru-RU" dirty="0"/>
              <a:t>, которая </a:t>
            </a:r>
            <a:r>
              <a:rPr lang="ru-RU" dirty="0" err="1"/>
              <a:t>как-будто</a:t>
            </a:r>
            <a:r>
              <a:rPr lang="ru-RU" dirty="0"/>
              <a:t> бы ела и переваривала пищу".</a:t>
            </a:r>
          </a:p>
        </p:txBody>
      </p:sp>
      <p:pic>
        <p:nvPicPr>
          <p:cNvPr id="9218" name="Picture 2" descr="BigD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764704"/>
            <a:ext cx="3571875"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31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241</Words>
  <Application>Microsoft Office PowerPoint</Application>
  <PresentationFormat>Экран (4:3)</PresentationFormat>
  <Paragraphs>49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Робот и человек. Чем они похожи.</vt:lpstr>
      <vt:lpstr>Введение</vt:lpstr>
      <vt:lpstr>Содержание.</vt:lpstr>
      <vt:lpstr>История происхождения роботов.</vt:lpstr>
      <vt:lpstr>Презентация PowerPoint</vt:lpstr>
      <vt:lpstr>Для чего нужны роботы.</vt:lpstr>
      <vt:lpstr>Что такое RoboCop?</vt:lpstr>
      <vt:lpstr>К чему приведут нас роботы в будущем?</vt:lpstr>
      <vt:lpstr>Презентация PowerPoint</vt:lpstr>
      <vt:lpstr>Три Закона Роботехники.</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Робот и человек. Чем они похожи.</dc:title>
  <dc:creator>Копылова</dc:creator>
  <cp:lastModifiedBy>Копылова</cp:lastModifiedBy>
  <cp:revision>8</cp:revision>
  <dcterms:created xsi:type="dcterms:W3CDTF">2014-10-29T08:09:07Z</dcterms:created>
  <dcterms:modified xsi:type="dcterms:W3CDTF">2014-10-29T09:22:18Z</dcterms:modified>
</cp:coreProperties>
</file>