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6" r:id="rId8"/>
    <p:sldId id="267" r:id="rId9"/>
    <p:sldId id="269" r:id="rId10"/>
    <p:sldId id="271" r:id="rId11"/>
    <p:sldId id="273" r:id="rId12"/>
    <p:sldId id="277" r:id="rId13"/>
    <p:sldId id="278" r:id="rId14"/>
    <p:sldId id="279" r:id="rId15"/>
    <p:sldId id="282" r:id="rId16"/>
    <p:sldId id="283" r:id="rId17"/>
    <p:sldId id="285" r:id="rId18"/>
    <p:sldId id="286" r:id="rId19"/>
    <p:sldId id="289" r:id="rId20"/>
    <p:sldId id="290" r:id="rId21"/>
    <p:sldId id="291" r:id="rId22"/>
    <p:sldId id="292" r:id="rId23"/>
    <p:sldId id="294" r:id="rId24"/>
    <p:sldId id="295" r:id="rId25"/>
    <p:sldId id="29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99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4AA7081-248D-43F0-BD17-A81D31CE7D23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F249BE6-0FD9-4A60-87ED-5FBB9AD18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CDDF5A4-4E69-4A12-8D6B-7268A292D807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E0B7D31-4A66-46D7-A8F3-A64D654AF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D45F49-BB5F-498A-A314-72FFD7038CC8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6388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10001"/>
            </a:srgb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F6A4D-93DF-424B-A8E7-B82CE13DBC83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781BD-0E5D-47D9-8D6D-E7330F91C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E9921-DB6F-4429-9D51-17586ABD8C13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687E1-A836-4EB4-9AC5-202BD7D30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361DF-B8ED-4755-B730-F8C6967AA8F0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520B0-A694-45A1-9AE2-30148A0DF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A32CE-9043-468C-9C9A-BD53DE2016CC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EDB48-522A-4FFE-8570-7AB1FA2F5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D6B09-732F-4DBA-9117-87EDB69B8044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4F27D-F598-4A43-A465-0D66E0E3B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50F4F-BB64-40F0-A2E8-475D9281169A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5D11E-1B31-433E-8211-66C35C1C9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917DD-E923-4A80-8DBD-CFA1D28376BA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5D171-B659-4179-A20C-0F695C117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72AEF-7235-47D9-B139-45E466E89F2E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D8F26-FCAB-44E5-B870-05AA0138D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01BAF-D302-4166-A490-35BCEDEC6008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45CE7-3948-47A3-87F2-83D33AE5D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D9FCB-EC38-4564-BEEC-8790DD6D77A9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0D4BF-D54C-4A57-8D83-67D35B9E4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9C358-CAB8-45D7-8A35-6B0909614B05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38C3B-A782-420C-90D8-79C364677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10196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4EB3EF7-CD5B-4DBF-A485-279F9885E6F8}" type="datetime1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/>
              <a:t>Абрамкина С.А.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F83C3B8-100B-4DFD-B319-9A960AF08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polyset.ru/glossary/%D0%98%D0%BD%D1%84%D0%BE%D1%80%D0%BC%D0%B0%D1%82%D0%B8%D0%B2%D0%BD%D0%BE%D1%81%D1%82%D1%8C.php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lyset.ru/glossary/%D0%A3%D1%81%D1%82%D1%80%D0%BE%D0%B9%D1%81%D1%82%D0%B2%D0%B0%20%D0%B8%D1%81%D0%BF%D0%BE%D0%BB%D0%BD%D0%B8%D1%82%D0%B5%D0%BB%D1%8C%D0%BD%D1%8B%D0%B5.php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habrahabr.ru/blogs/infosecurity/126144/" TargetMode="External"/><Relationship Id="rId3" Type="http://schemas.openxmlformats.org/officeDocument/2006/relationships/hyperlink" Target="http://passwords.lance.com.ua/article_protect_data_ru.htmwww.zahist.narod.ru/illusion.htm" TargetMode="External"/><Relationship Id="rId7" Type="http://schemas.openxmlformats.org/officeDocument/2006/relationships/hyperlink" Target="http://smartcom.od.ua/safety-systems/biometric-system-identification" TargetMode="External"/><Relationship Id="rId2" Type="http://schemas.openxmlformats.org/officeDocument/2006/relationships/hyperlink" Target="http://www.zahist.narod.ru/illusion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ecandsafe.ru/stati/kompleksnye_sistemy_bezopasnosti/biometricheskie_sistemy_identifikacii" TargetMode="External"/><Relationship Id="rId5" Type="http://schemas.openxmlformats.org/officeDocument/2006/relationships/hyperlink" Target="http://www.polyset.ru/article/st327.php" TargetMode="External"/><Relationship Id="rId4" Type="http://schemas.openxmlformats.org/officeDocument/2006/relationships/hyperlink" Target="http://www.zk-software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1926" y="2703538"/>
            <a:ext cx="7772400" cy="1470024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nstantia" pitchFamily="18" charset="0"/>
              </a:rPr>
              <a:t>Защита от несанкционированного доступа к информации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nstantia" pitchFamily="18" charset="0"/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nstantia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962025" y="339725"/>
            <a:ext cx="7138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ОГБОУ СПО «Черемховский горнотехнический колледж им. М.И. Щадова»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196975"/>
            <a:ext cx="8280400" cy="37449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Регулярно меняйте пароли. Это может ввести злоумышленников в заблуждение. Чем надежнее пароль, тем дольше можно его использовать. Пароль из 8 и менее символов можно применять в течении недели, в то время как комбинация из 14 и более символов может служить несколько лет, если она составлена по всем правилам, приведенным выше.</a:t>
            </a:r>
          </a:p>
        </p:txBody>
      </p:sp>
      <p:sp>
        <p:nvSpPr>
          <p:cNvPr id="25602" name="Дата 3"/>
          <p:cNvSpPr>
            <a:spLocks noGrp="1"/>
          </p:cNvSpPr>
          <p:nvPr>
            <p:ph type="dt" sz="quarter" idx="10"/>
          </p:nvPr>
        </p:nvSpPr>
        <p:spPr>
          <a:xfrm>
            <a:off x="611188" y="5949950"/>
            <a:ext cx="2133600" cy="476250"/>
          </a:xfrm>
          <a:noFill/>
        </p:spPr>
        <p:txBody>
          <a:bodyPr/>
          <a:lstStyle/>
          <a:p>
            <a:fld id="{3AEB8D37-239D-453E-BDBA-CC48BC63BAE3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2560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Биометрические системы защиты</a:t>
            </a:r>
            <a:endParaRPr lang="ru-RU" dirty="0"/>
          </a:p>
        </p:txBody>
      </p:sp>
      <p:sp>
        <p:nvSpPr>
          <p:cNvPr id="26626" name="Дата 4"/>
          <p:cNvSpPr>
            <a:spLocks noGrp="1"/>
          </p:cNvSpPr>
          <p:nvPr>
            <p:ph type="dt" sz="quarter" idx="10"/>
          </p:nvPr>
        </p:nvSpPr>
        <p:spPr>
          <a:xfrm>
            <a:off x="539750" y="5949950"/>
            <a:ext cx="2133600" cy="476250"/>
          </a:xfrm>
          <a:noFill/>
        </p:spPr>
        <p:txBody>
          <a:bodyPr/>
          <a:lstStyle/>
          <a:p>
            <a:fld id="{BA453601-08D9-4CEB-9B6A-A420C308F27E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26627" name="Нижний колонтитул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2662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i="1" smtClean="0">
                <a:latin typeface="Constantia" pitchFamily="18" charset="0"/>
              </a:rPr>
              <a:t>Биометрическая идентификация</a:t>
            </a:r>
            <a:r>
              <a:rPr lang="ru-RU" smtClean="0"/>
              <a:t> - это способ идентификации личности по отдельным специфическим биометрическим признакам (идентификаторам), присущим конкретному человеку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1268413"/>
            <a:ext cx="7931150" cy="485775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/>
              <a:t>Обилие биометрических методов поражает. Основными методами, использующими статистические биометрические характеристики человека, являются идентификация </a:t>
            </a:r>
            <a:r>
              <a:rPr lang="ru-RU" i="1" dirty="0"/>
              <a:t>по папиллярному рисунку на пальцах, радужной оболочке, геометрии лица, сетчатке глаза человека, рисунку вен руки. </a:t>
            </a:r>
            <a:r>
              <a:rPr lang="ru-RU" dirty="0"/>
              <a:t>Также существует ряд методов, использующих динамические характеристики человека: идентификация по </a:t>
            </a:r>
            <a:r>
              <a:rPr lang="ru-RU" i="1" dirty="0"/>
              <a:t>голосу, динамике рукописного подчерка, сердечному ритму, походке.</a:t>
            </a:r>
          </a:p>
        </p:txBody>
      </p:sp>
      <p:sp>
        <p:nvSpPr>
          <p:cNvPr id="27650" name="Дата 3"/>
          <p:cNvSpPr>
            <a:spLocks noGrp="1"/>
          </p:cNvSpPr>
          <p:nvPr>
            <p:ph type="dt" sz="quarter" idx="10"/>
          </p:nvPr>
        </p:nvSpPr>
        <p:spPr>
          <a:xfrm>
            <a:off x="539750" y="5949950"/>
            <a:ext cx="2133600" cy="476250"/>
          </a:xfrm>
          <a:noFill/>
        </p:spPr>
        <p:txBody>
          <a:bodyPr/>
          <a:lstStyle/>
          <a:p>
            <a:fld id="{ED87D6ED-FC39-4F7E-B15F-ADF2272443E2}" type="datetime1">
              <a:rPr lang="ru-RU" smtClean="0"/>
              <a:pPr/>
              <a:t>05.11.2014</a:t>
            </a:fld>
            <a:endParaRPr lang="ru-RU" smtClean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77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Отпечатки пальцев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3414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Дактилоскопия (распознавание отпечатков пальцев) — наиболее разработанный на сегодняшний день биометрический метод идентификации личности. Катализатором развития метода послужило его широкое использование в криминалистике ХХ века. </a:t>
            </a:r>
          </a:p>
        </p:txBody>
      </p:sp>
      <p:pic>
        <p:nvPicPr>
          <p:cNvPr id="36866" name="Picture 2" descr="http://smartcom.od.ua/images/stories/safetysystems/handbiometricsx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836613"/>
            <a:ext cx="4930775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Дата 4"/>
          <p:cNvSpPr>
            <a:spLocks noGrp="1"/>
          </p:cNvSpPr>
          <p:nvPr>
            <p:ph type="dt" sz="quarter" idx="10"/>
          </p:nvPr>
        </p:nvSpPr>
        <p:spPr>
          <a:xfrm>
            <a:off x="539750" y="6092825"/>
            <a:ext cx="2133600" cy="476250"/>
          </a:xfrm>
          <a:noFill/>
        </p:spPr>
        <p:txBody>
          <a:bodyPr/>
          <a:lstStyle/>
          <a:p>
            <a:fld id="{BE9B07A7-00A7-4FA3-ABD1-7DB9F9A45103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28677" name="Нижний колонтитул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3" grpI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620713"/>
            <a:ext cx="8218487" cy="5649912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/>
              <a:t>Каждый человек имеет уникальный папиллярный узор отпечатков пальцев, благодаря чему и возможна идентификация. Обычно алгоритмы используют характерные точки на отпечатках пальцев: окончание линии узора, разветвление линии, одиночные точки. Дополнительно привлекается информация о морфологической структуре отпечатка пальца: относительное положение замкнутых линий папиллярного узора, арочных и спиральных линий. Особенности папиллярного узора преобразовываются в уникальный код, который сохраняет </a:t>
            </a:r>
            <a:r>
              <a:rPr lang="ru-RU" u="sng" dirty="0">
                <a:hlinkClick r:id="rId2" tooltip="Словарь терминов: Информативность"/>
              </a:rPr>
              <a:t>информативность</a:t>
            </a:r>
            <a:r>
              <a:rPr lang="ru-RU" dirty="0"/>
              <a:t> изображения отпечатка. И именно «коды отпечатков пальцев» хранятся в базе данных, используемой для поиска и сравнения. Время перевода изображения отпечатка пальца в код и его идентификация обычно не превышают 1с, в зависимости от размера базы. Время, затраченное на поднесение руки, не учитывается.</a:t>
            </a:r>
          </a:p>
        </p:txBody>
      </p:sp>
      <p:pic>
        <p:nvPicPr>
          <p:cNvPr id="35842" name="Picture 2" descr="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1125538"/>
            <a:ext cx="3744913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Дата 3"/>
          <p:cNvSpPr>
            <a:spLocks noGrp="1"/>
          </p:cNvSpPr>
          <p:nvPr>
            <p:ph type="dt" sz="quarter" idx="10"/>
          </p:nvPr>
        </p:nvSpPr>
        <p:spPr>
          <a:xfrm>
            <a:off x="468313" y="6021388"/>
            <a:ext cx="2133600" cy="476250"/>
          </a:xfrm>
          <a:noFill/>
        </p:spPr>
        <p:txBody>
          <a:bodyPr/>
          <a:lstStyle/>
          <a:p>
            <a:fld id="{0C6E75D2-2DF4-44C2-B5A0-73FE7D886B60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29700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313" y="0"/>
            <a:ext cx="8229601" cy="1143000"/>
          </a:xfrm>
        </p:spPr>
        <p:txBody>
          <a:bodyPr/>
          <a:lstStyle/>
          <a:p>
            <a:pPr eaLnBrk="1" hangingPunct="1"/>
            <a:r>
              <a:rPr lang="ru-RU" smtClean="0"/>
              <a:t>Радужная оболочка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/>
              <a:t>Радужная оболочка глаза является уникальной характеристикой человека. Рисунок радужки формируется на восьмом месяце внутриутробного развития, окончательно стабилизируется в возрасте около двух лет и практически не изменяется в течение жизни, кроме как в результате сильных травм или резких патологий. Метод является одним из наиболее точных среди биометрических технологий.</a:t>
            </a:r>
          </a:p>
        </p:txBody>
      </p:sp>
      <p:pic>
        <p:nvPicPr>
          <p:cNvPr id="34818" name="Picture 2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844675"/>
            <a:ext cx="56626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Дата 4"/>
          <p:cNvSpPr>
            <a:spLocks noGrp="1"/>
          </p:cNvSpPr>
          <p:nvPr>
            <p:ph type="dt" sz="quarter" idx="10"/>
          </p:nvPr>
        </p:nvSpPr>
        <p:spPr>
          <a:xfrm>
            <a:off x="468313" y="6092825"/>
            <a:ext cx="2133600" cy="476250"/>
          </a:xfrm>
          <a:noFill/>
        </p:spPr>
        <p:txBody>
          <a:bodyPr/>
          <a:lstStyle/>
          <a:p>
            <a:fld id="{3E91A8F4-728B-4FFC-9D62-80C061EFDB4D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30725" name="Нижний колонтитул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 smtClean="0"/>
              <a:t>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3" grpI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0113" y="1125538"/>
            <a:ext cx="7272337" cy="41751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Система идентификации личности по радужной оболочке логически делится на две части: устройство захвата изображения, его первичной обработки и передачи вычислителю; вычислитель, производящий сравнение изображения с изображениями в базе данных, передающий команду о допуске </a:t>
            </a:r>
            <a:r>
              <a:rPr lang="ru-RU" sz="2800" u="sng" smtClean="0">
                <a:hlinkClick r:id="rId2" tooltip="Словарь терминов: Устройства исполнительные"/>
              </a:rPr>
              <a:t>исполнительному устройству</a:t>
            </a:r>
            <a:r>
              <a:rPr lang="ru-RU" smtClean="0"/>
              <a:t>.</a:t>
            </a:r>
          </a:p>
        </p:txBody>
      </p:sp>
      <p:sp>
        <p:nvSpPr>
          <p:cNvPr id="31746" name="Дата 3"/>
          <p:cNvSpPr>
            <a:spLocks noGrp="1"/>
          </p:cNvSpPr>
          <p:nvPr>
            <p:ph type="dt" sz="quarter" idx="10"/>
          </p:nvPr>
        </p:nvSpPr>
        <p:spPr>
          <a:xfrm>
            <a:off x="468313" y="6092825"/>
            <a:ext cx="2133600" cy="476250"/>
          </a:xfrm>
          <a:noFill/>
        </p:spPr>
        <p:txBody>
          <a:bodyPr/>
          <a:lstStyle/>
          <a:p>
            <a:fld id="{ADF24E5E-B2DE-4B6F-9B1F-9F17AF65800F}" type="datetime1">
              <a:rPr lang="ru-RU" smtClean="0"/>
              <a:pPr/>
              <a:t>05.11.2014</a:t>
            </a:fld>
            <a:endParaRPr lang="ru-RU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4457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Геометрия лица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412875"/>
            <a:ext cx="8291512" cy="4713288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/>
              <a:t>Существует множество методов распознавания по геометрии лица. Все они основаны на том, что черты лица и форма черепа каждого человека индивидуальны. Эта область биометрии многим кажется привлекательной, потому что мы узнаем друг друга в первую очередь по лицу. Данная область делится на два направления: 2D-распознавание и 3D-распознавание. У каждого из них есть достоинства и недостатки, однако многое зависит еще и от области применения и требований, предъявленных к конкретному алгоритму. </a:t>
            </a:r>
            <a:br>
              <a:rPr lang="ru-RU" dirty="0"/>
            </a:br>
            <a:r>
              <a:rPr lang="ru-RU" dirty="0"/>
              <a:t>2D-распознавание лица</a:t>
            </a:r>
          </a:p>
        </p:txBody>
      </p:sp>
      <p:pic>
        <p:nvPicPr>
          <p:cNvPr id="45058" name="Picture 2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1300163"/>
            <a:ext cx="527685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Дата 4"/>
          <p:cNvSpPr>
            <a:spLocks noGrp="1"/>
          </p:cNvSpPr>
          <p:nvPr>
            <p:ph type="dt" sz="quarter" idx="10"/>
          </p:nvPr>
        </p:nvSpPr>
        <p:spPr>
          <a:xfrm>
            <a:off x="539750" y="6021388"/>
            <a:ext cx="2133600" cy="476250"/>
          </a:xfrm>
          <a:noFill/>
        </p:spPr>
        <p:txBody>
          <a:bodyPr/>
          <a:lstStyle/>
          <a:p>
            <a:fld id="{EFB9F59D-C77D-4A7C-AB11-32E0049700EC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32773" name="Нижний колонтитул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3" grpI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620713"/>
            <a:ext cx="7931150" cy="550545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/>
              <a:t>2D-распознавание лица — один из самых статистически неэффективных методов биометрии. Появился он довольно давно и применялся, в основном, в криминалистике, что и способствовало его развитию. Впоследствии появились компьютерные интерпретации метода, в результате чего он стал более надежным, но, безусловно, уступал и с каждым годом все больше уступает другим биометрическим методам идентификации личности. В настоящее время из-за плохих статистических показателей он применяется, в основном, в </a:t>
            </a:r>
            <a:r>
              <a:rPr lang="ru-RU" dirty="0" err="1"/>
              <a:t>мультимодальной</a:t>
            </a:r>
            <a:r>
              <a:rPr lang="ru-RU" dirty="0"/>
              <a:t> или, как ее еще называют, перекрестной биометрии.</a:t>
            </a:r>
          </a:p>
        </p:txBody>
      </p:sp>
      <p:pic>
        <p:nvPicPr>
          <p:cNvPr id="44034" name="Picture 2" descr="биометрические системы идентифик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584200"/>
            <a:ext cx="4824413" cy="542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Дата 3"/>
          <p:cNvSpPr>
            <a:spLocks noGrp="1"/>
          </p:cNvSpPr>
          <p:nvPr>
            <p:ph type="dt" sz="quarter" idx="10"/>
          </p:nvPr>
        </p:nvSpPr>
        <p:spPr>
          <a:xfrm>
            <a:off x="468313" y="5949950"/>
            <a:ext cx="2133600" cy="476250"/>
          </a:xfrm>
          <a:noFill/>
        </p:spPr>
        <p:txBody>
          <a:bodyPr/>
          <a:lstStyle/>
          <a:p>
            <a:fld id="{6355215D-8A10-45A5-8F44-E41DAD17E473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33796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 smtClean="0"/>
              <a:t>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Венозный рисунок руки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5494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just" eaLnBrk="1" hangingPunct="1">
              <a:buFontTx/>
              <a:buNone/>
              <a:defRPr/>
            </a:pPr>
            <a:r>
              <a:rPr lang="ru-RU" dirty="0"/>
              <a:t>Это новая технология в сфере биометрии. Инфракрасная камера делает снимки внешней или внутренней стороны руки. Рисунок вен формируется благодаря тому, что гемоглобин крови поглощает ИК-излучение. В результате степень отражения уменьшается и вены видны на камере в виде черных линий. Специальная программа на основе полученных данных создает цифровую свертку. Не требуется контакта человека со сканирующим устройством.</a:t>
            </a:r>
          </a:p>
          <a:p>
            <a:pPr algn="just" eaLnBrk="1" hangingPunct="1">
              <a:buFontTx/>
              <a:buNone/>
              <a:defRPr/>
            </a:pPr>
            <a:r>
              <a:rPr lang="ru-RU" dirty="0"/>
              <a:t>Технология сравнима по надежности с распознаванием по радужной оболочке глаза, но имеет ряд минусов, указанных ниже.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47106" name="Picture 2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1341438"/>
            <a:ext cx="36766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Дата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202FFC-9E17-42A6-87F4-73E0D713CA31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34821" name="Нижний колонтитул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3" grpI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0113" y="1052513"/>
            <a:ext cx="7931150" cy="44259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000066"/>
                </a:solidFill>
              </a:rPr>
              <a:t>Наиболее  острой  проблемой  современного  общества  является  проблема  информационной  безопасности,  начиная  от  отдельного  человека  до  государства.</a:t>
            </a:r>
            <a:endParaRPr lang="ru-RU" smtClean="0"/>
          </a:p>
        </p:txBody>
      </p:sp>
      <p:pic>
        <p:nvPicPr>
          <p:cNvPr id="1026" name="Picture 2" descr="Безопасность ноутбу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3789363"/>
            <a:ext cx="33480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Дата 4"/>
          <p:cNvSpPr>
            <a:spLocks noGrp="1"/>
          </p:cNvSpPr>
          <p:nvPr>
            <p:ph type="dt" sz="quarter" idx="10"/>
          </p:nvPr>
        </p:nvSpPr>
        <p:spPr>
          <a:xfrm>
            <a:off x="468313" y="6021388"/>
            <a:ext cx="2133600" cy="476250"/>
          </a:xfrm>
          <a:noFill/>
        </p:spPr>
        <p:txBody>
          <a:bodyPr/>
          <a:lstStyle/>
          <a:p>
            <a:fld id="{AD70076D-0781-407A-9D4F-1C863E00F9BF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17412" name="Нижний колонтитул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Преимущества и недостатки метода</a:t>
            </a:r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6082" name="Picture 2" descr="http://www.polyset.ru/pic/article3/st-327-10.jpg"/>
          <p:cNvPicPr>
            <a:picLocks noChangeAspect="1" noChangeArrowheads="1"/>
          </p:cNvPicPr>
          <p:nvPr/>
        </p:nvPicPr>
        <p:blipFill>
          <a:blip r:embed="rId2"/>
          <a:srcRect b="13235"/>
          <a:stretch>
            <a:fillRect/>
          </a:stretch>
        </p:blipFill>
        <p:spPr bwMode="auto">
          <a:xfrm>
            <a:off x="17463" y="1700213"/>
            <a:ext cx="914400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Дата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AC5FEA3-7A08-4EF4-9C89-C77E665E3549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35845" name="Нижний колонтитул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00113" y="0"/>
            <a:ext cx="8229601" cy="1143000"/>
          </a:xfrm>
        </p:spPr>
        <p:txBody>
          <a:bodyPr/>
          <a:lstStyle/>
          <a:p>
            <a:pPr eaLnBrk="1" hangingPunct="1"/>
            <a:r>
              <a:rPr lang="ru-RU" smtClean="0"/>
              <a:t>Сетчатка глаза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341438"/>
            <a:ext cx="8002587" cy="4784725"/>
          </a:xfrm>
        </p:spPr>
        <p:txBody>
          <a:bodyPr>
            <a:normAutofit fontScale="85000" lnSpcReduction="20000"/>
          </a:bodyPr>
          <a:lstStyle/>
          <a:p>
            <a:pPr algn="just" eaLnBrk="1" hangingPunct="1">
              <a:buFontTx/>
              <a:buNone/>
              <a:defRPr/>
            </a:pPr>
            <a:r>
              <a:rPr lang="ru-RU" dirty="0"/>
              <a:t>До последнего времени считалось, что самый надежный метод биометрической идентификации и аутентификации личности — это метод, основанный на сканировании сетчатки глаза. Он содержит в себе лучшие черты идентификации по радужной оболочке и по венам руки. Сканер считывает рисунок капилляров на поверхности сетчатки глаза. Сетчатка имеет неподвижную структуру, неизменную во времени, кроме как в результате глазной болезни, например, катаракты.</a:t>
            </a:r>
          </a:p>
        </p:txBody>
      </p:sp>
      <p:pic>
        <p:nvPicPr>
          <p:cNvPr id="50178" name="Picture 2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1692275"/>
            <a:ext cx="4225925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Дата 4"/>
          <p:cNvSpPr>
            <a:spLocks noGrp="1"/>
          </p:cNvSpPr>
          <p:nvPr>
            <p:ph type="dt" sz="quarter" idx="10"/>
          </p:nvPr>
        </p:nvSpPr>
        <p:spPr>
          <a:xfrm>
            <a:off x="468313" y="6021388"/>
            <a:ext cx="2133600" cy="476250"/>
          </a:xfrm>
          <a:noFill/>
        </p:spPr>
        <p:txBody>
          <a:bodyPr/>
          <a:lstStyle/>
          <a:p>
            <a:fld id="{762F4003-A234-4F7E-ABAB-A1F90F6542F5}" type="datetime1">
              <a:rPr lang="ru-RU" smtClean="0"/>
              <a:pPr/>
              <a:t>05.11.2014</a:t>
            </a:fld>
            <a:endParaRPr lang="ru-RU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3" grpId="1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Содержимое 2"/>
          <p:cNvSpPr>
            <a:spLocks noGrp="1"/>
          </p:cNvSpPr>
          <p:nvPr>
            <p:ph idx="1"/>
          </p:nvPr>
        </p:nvSpPr>
        <p:spPr>
          <a:xfrm>
            <a:off x="684213" y="1052513"/>
            <a:ext cx="7786687" cy="44259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К сожалению, целый ряд трудностей возникает при использовании этого метода биометрии. Сканером тут является весьма сложная оптическая система, а человек должен значительное время не двигаться, пока система наводится, что вызывает неприятные ощущения.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468313" y="6021388"/>
            <a:ext cx="2133600" cy="476250"/>
          </a:xfrm>
          <a:noFill/>
        </p:spPr>
        <p:txBody>
          <a:bodyPr/>
          <a:lstStyle/>
          <a:p>
            <a:fld id="{8CF64EA9-4B44-4990-A8A7-EF163F530B66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37891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8137525" cy="981075"/>
          </a:xfrm>
        </p:spPr>
        <p:txBody>
          <a:bodyPr/>
          <a:lstStyle/>
          <a:p>
            <a:pPr eaLnBrk="1" hangingPunct="1"/>
            <a:r>
              <a:rPr lang="ru-RU" smtClean="0"/>
              <a:t>Идентификация по голосу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484313"/>
            <a:ext cx="8002587" cy="464185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/>
              <a:t>Использует уникальные акустические особенности речи. Они отражают анатомию человека: размер и форма гортани и рта, а также приобретенные свойства громкость голоса, скорость и манера разговора. Идентификация по голосу заключается в том, что человека просят ответить на два-три вопроса, ответы на которые легко запомнить. Например: фамилия, имя, отчество; дата рождения. Некоторые современные системы создают модель голоса и могут сопоставлять ее с любой фразой, произнесенной человеком.</a:t>
            </a:r>
          </a:p>
        </p:txBody>
      </p:sp>
      <p:sp>
        <p:nvSpPr>
          <p:cNvPr id="38915" name="Дата 3"/>
          <p:cNvSpPr>
            <a:spLocks noGrp="1"/>
          </p:cNvSpPr>
          <p:nvPr>
            <p:ph type="dt" sz="quarter" idx="10"/>
          </p:nvPr>
        </p:nvSpPr>
        <p:spPr>
          <a:xfrm>
            <a:off x="395288" y="6021388"/>
            <a:ext cx="2133600" cy="476250"/>
          </a:xfrm>
          <a:noFill/>
        </p:spPr>
        <p:txBody>
          <a:bodyPr/>
          <a:lstStyle/>
          <a:p>
            <a:fld id="{BF593FBF-E336-4DDA-86D0-4DF2E80A46BE}" type="datetime1">
              <a:rPr lang="ru-RU" smtClean="0"/>
              <a:pPr/>
              <a:t>05.11.2014</a:t>
            </a:fld>
            <a:endParaRPr lang="ru-RU" smtClean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550" y="765175"/>
            <a:ext cx="7715250" cy="5360988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/>
              <a:t>Идентификация по подписи и другие поведенческие биометрические технологии основаны на измерении поведенческих характеристик человека. Это скорость письма, нажим и наклон букв, движение пера в момент подписи или написания текста. При идентификации по манере работы с клавиатурой снимаются такие показатели, как динамика нажатия на клавиши, ритм, манера пользователя нажимать на клавиши. К сожалению, несмотря на широкие области возможного применения, данные методики пока не получили достаточно широкого распространения.</a:t>
            </a:r>
          </a:p>
        </p:txBody>
      </p:sp>
      <p:sp>
        <p:nvSpPr>
          <p:cNvPr id="39938" name="Дата 3"/>
          <p:cNvSpPr>
            <a:spLocks noGrp="1"/>
          </p:cNvSpPr>
          <p:nvPr>
            <p:ph type="dt" sz="quarter" idx="10"/>
          </p:nvPr>
        </p:nvSpPr>
        <p:spPr>
          <a:xfrm>
            <a:off x="539750" y="5949950"/>
            <a:ext cx="2133600" cy="476250"/>
          </a:xfrm>
          <a:noFill/>
        </p:spPr>
        <p:txBody>
          <a:bodyPr/>
          <a:lstStyle/>
          <a:p>
            <a:fld id="{098FE886-8311-497B-AC13-4360AB01CBB6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39939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333375"/>
            <a:ext cx="7705725" cy="792163"/>
          </a:xfrm>
        </p:spPr>
        <p:txBody>
          <a:bodyPr/>
          <a:lstStyle/>
          <a:p>
            <a:pPr eaLnBrk="1" hangingPunct="1"/>
            <a:r>
              <a:rPr lang="ru-RU" smtClean="0"/>
              <a:t>Используемые материалы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975" cy="4525963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>
                <a:hlinkClick r:id="rId2"/>
              </a:rPr>
              <a:t>http://</a:t>
            </a:r>
            <a:endParaRPr lang="ru-RU" dirty="0" smtClean="0">
              <a:hlinkClick r:id="rId2"/>
            </a:endParaRPr>
          </a:p>
          <a:p>
            <a:pPr eaLnBrk="1" hangingPunct="1">
              <a:defRPr/>
            </a:pPr>
            <a:r>
              <a:rPr lang="en-US" dirty="0" smtClean="0">
                <a:hlinkClick r:id="rId3"/>
              </a:rPr>
              <a:t>http://passwords.lance.com.ua/article_protect_data_ru.htmwww.zahist.narod.ru/illusion.htm</a:t>
            </a:r>
            <a:endParaRPr lang="ru-RU" dirty="0" smtClean="0"/>
          </a:p>
          <a:p>
            <a:pPr eaLnBrk="1" hangingPunct="1">
              <a:defRPr/>
            </a:pPr>
            <a:r>
              <a:rPr lang="en-US" dirty="0" smtClean="0">
                <a:hlinkClick r:id="rId4"/>
              </a:rPr>
              <a:t>http://www.zk-software.ru/</a:t>
            </a:r>
            <a:endParaRPr lang="ru-RU" dirty="0" smtClean="0"/>
          </a:p>
          <a:p>
            <a:pPr eaLnBrk="1" hangingPunct="1">
              <a:defRPr/>
            </a:pPr>
            <a:r>
              <a:rPr lang="en-US" dirty="0" smtClean="0">
                <a:hlinkClick r:id="rId5"/>
              </a:rPr>
              <a:t>http://www.polyset.ru/article/st327.php</a:t>
            </a:r>
            <a:endParaRPr lang="ru-RU" dirty="0" smtClean="0"/>
          </a:p>
          <a:p>
            <a:pPr eaLnBrk="1" hangingPunct="1">
              <a:defRPr/>
            </a:pPr>
            <a:r>
              <a:rPr lang="en-US" dirty="0" smtClean="0">
                <a:hlinkClick r:id="rId6"/>
              </a:rPr>
              <a:t>http://secandsafe.ru/stati/kompleksnye_sistemy_bezopasnosti/biometricheskie_sistemy_identifikacii</a:t>
            </a:r>
            <a:endParaRPr lang="ru-RU" dirty="0" smtClean="0"/>
          </a:p>
          <a:p>
            <a:pPr eaLnBrk="1" hangingPunct="1">
              <a:defRPr/>
            </a:pPr>
            <a:r>
              <a:rPr lang="en-US" dirty="0" smtClean="0">
                <a:hlinkClick r:id="rId7"/>
              </a:rPr>
              <a:t>http://smartcom.od.ua/safety-systems/biometric-system-identification</a:t>
            </a:r>
            <a:endParaRPr lang="ru-RU" dirty="0" smtClean="0"/>
          </a:p>
          <a:p>
            <a:pPr eaLnBrk="1" hangingPunct="1">
              <a:defRPr/>
            </a:pPr>
            <a:r>
              <a:rPr lang="en-US" dirty="0" smtClean="0">
                <a:hlinkClick r:id="rId8"/>
              </a:rPr>
              <a:t>http://habrahabr.ru/blogs/infosecurity/126144/</a:t>
            </a:r>
            <a:endParaRPr lang="ru-RU" dirty="0"/>
          </a:p>
        </p:txBody>
      </p:sp>
      <p:sp>
        <p:nvSpPr>
          <p:cNvPr id="40963" name="Дата 3"/>
          <p:cNvSpPr>
            <a:spLocks noGrp="1"/>
          </p:cNvSpPr>
          <p:nvPr>
            <p:ph type="dt" sz="quarter" idx="10"/>
          </p:nvPr>
        </p:nvSpPr>
        <p:spPr>
          <a:xfrm>
            <a:off x="539750" y="6092825"/>
            <a:ext cx="2133600" cy="476250"/>
          </a:xfrm>
          <a:noFill/>
        </p:spPr>
        <p:txBody>
          <a:bodyPr/>
          <a:lstStyle/>
          <a:p>
            <a:fld id="{961DD6C8-229F-4B1D-9366-3193557F1C4A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40964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412875"/>
            <a:ext cx="7848600" cy="435292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Защиту </a:t>
            </a:r>
            <a:r>
              <a:rPr lang="ru-RU" dirty="0"/>
              <a:t>информации в </a:t>
            </a:r>
            <a:r>
              <a:rPr lang="ru-RU" dirty="0" smtClean="0"/>
              <a:t> компьютерах</a:t>
            </a:r>
            <a:r>
              <a:rPr lang="ru-RU" dirty="0"/>
              <a:t> </a:t>
            </a:r>
            <a:r>
              <a:rPr lang="ru-RU" dirty="0" smtClean="0"/>
              <a:t>  </a:t>
            </a:r>
          </a:p>
          <a:p>
            <a:pPr eaLnBrk="1" hangingPunct="1">
              <a:buFontTx/>
              <a:buNone/>
              <a:defRPr/>
            </a:pPr>
            <a:r>
              <a:rPr lang="ru-RU" i="1" dirty="0" smtClean="0"/>
              <a:t>обязательно </a:t>
            </a:r>
            <a:r>
              <a:rPr lang="ru-RU" i="1" dirty="0"/>
              <a:t>следует рассматривать как комплекс мер</a:t>
            </a:r>
            <a:r>
              <a:rPr lang="ru-RU" dirty="0"/>
              <a:t>, включающих организационные, технические, юридические, программные, оперативные, страховые и даже морально-этические меры. </a:t>
            </a: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Не </a:t>
            </a:r>
            <a:r>
              <a:rPr lang="ru-RU" dirty="0"/>
              <a:t>парадоксально ли, что воровство вещей из квартиры рассматривается как преступление, а воровство информации из компьютера зачастую как показатель высоких интеллектуальных возможностей?</a:t>
            </a:r>
          </a:p>
        </p:txBody>
      </p:sp>
      <p:sp>
        <p:nvSpPr>
          <p:cNvPr id="18434" name="Дата 3"/>
          <p:cNvSpPr>
            <a:spLocks noGrp="1"/>
          </p:cNvSpPr>
          <p:nvPr>
            <p:ph type="dt" sz="quarter" idx="10"/>
          </p:nvPr>
        </p:nvSpPr>
        <p:spPr>
          <a:xfrm>
            <a:off x="468313" y="6021388"/>
            <a:ext cx="2133600" cy="476250"/>
          </a:xfrm>
          <a:noFill/>
        </p:spPr>
        <p:txBody>
          <a:bodyPr/>
          <a:lstStyle/>
          <a:p>
            <a:fld id="{008FBBE9-DE44-4999-B1AA-13FCF3F8737F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18435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525962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/>
              <a:t> И ни какой пароль, как, впрочем, и любая другая система безопасности, не поможет, </a:t>
            </a:r>
            <a:r>
              <a:rPr lang="ru-RU" dirty="0" smtClean="0"/>
              <a:t>если </a:t>
            </a:r>
            <a:r>
              <a:rPr lang="ru-RU" i="1" dirty="0" smtClean="0"/>
              <a:t>каждый </a:t>
            </a:r>
            <a:r>
              <a:rPr lang="ru-RU" i="1" dirty="0"/>
              <a:t>пользователь</a:t>
            </a:r>
            <a:r>
              <a:rPr lang="ru-RU" dirty="0"/>
              <a:t> системы </a:t>
            </a:r>
            <a:r>
              <a:rPr lang="ru-RU" i="1" dirty="0"/>
              <a:t>лично</a:t>
            </a:r>
            <a:r>
              <a:rPr lang="ru-RU" dirty="0"/>
              <a:t> не заинтересован в соблюдении режима безопасности, не понимает, для чего нужен режим безопасности, и что </a:t>
            </a:r>
            <a:r>
              <a:rPr lang="ru-RU" i="1" dirty="0"/>
              <a:t>этот пользователь лично потеряет в случае вскрытия его пароля или любого другого пароля в его организации</a:t>
            </a:r>
            <a:r>
              <a:rPr lang="ru-RU" dirty="0"/>
              <a:t>. Ведь замок на двери можно открыть один раз утром и оставить открытым на весь день - какая же тогда безопасность?</a:t>
            </a:r>
          </a:p>
        </p:txBody>
      </p:sp>
      <p:sp>
        <p:nvSpPr>
          <p:cNvPr id="19458" name="Дата 3"/>
          <p:cNvSpPr>
            <a:spLocks noGrp="1"/>
          </p:cNvSpPr>
          <p:nvPr>
            <p:ph type="dt" sz="quarter" idx="10"/>
          </p:nvPr>
        </p:nvSpPr>
        <p:spPr>
          <a:xfrm>
            <a:off x="468313" y="6021388"/>
            <a:ext cx="2133600" cy="476250"/>
          </a:xfrm>
          <a:noFill/>
        </p:spPr>
        <p:txBody>
          <a:bodyPr/>
          <a:lstStyle/>
          <a:p>
            <a:fld id="{58E16F2C-231F-458C-9735-1DD02F58E1BF}" type="datetime1">
              <a:rPr lang="ru-RU" smtClean="0"/>
              <a:pPr/>
              <a:t>05.11.2014</a:t>
            </a:fld>
            <a:endParaRPr 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Что же такое пароль? </a:t>
            </a:r>
            <a:br>
              <a:rPr lang="ru-RU" smtClean="0"/>
            </a:b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188" y="1412875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Военные </a:t>
            </a:r>
            <a:r>
              <a:rPr lang="ru-RU" dirty="0"/>
              <a:t>говорят: </a:t>
            </a: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i="1" dirty="0" smtClean="0"/>
              <a:t>"</a:t>
            </a:r>
            <a:r>
              <a:rPr lang="ru-RU" i="1" dirty="0"/>
              <a:t>пароль </a:t>
            </a:r>
            <a:r>
              <a:rPr lang="ru-RU" dirty="0"/>
              <a:t>- это секретное слово, позволяющее определить кто 'свой', а кто нет". </a:t>
            </a: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С </a:t>
            </a:r>
            <a:r>
              <a:rPr lang="ru-RU" dirty="0"/>
              <a:t>точки зрения компьютерной безопасности это определение можно немного добавить и расширить: </a:t>
            </a: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"</a:t>
            </a:r>
            <a:r>
              <a:rPr lang="ru-RU" i="1" dirty="0"/>
              <a:t>пароль</a:t>
            </a:r>
            <a:r>
              <a:rPr lang="ru-RU" dirty="0"/>
              <a:t> - это секретный набор различных символов, позволяющий </a:t>
            </a:r>
            <a:r>
              <a:rPr lang="ru-RU" dirty="0" smtClean="0"/>
              <a:t>определить</a:t>
            </a:r>
            <a:r>
              <a:rPr lang="ru-RU" dirty="0"/>
              <a:t> </a:t>
            </a: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i="1" dirty="0"/>
              <a:t> </a:t>
            </a:r>
            <a:r>
              <a:rPr lang="ru-RU" i="1" dirty="0" smtClean="0"/>
              <a:t>   законного </a:t>
            </a:r>
            <a:r>
              <a:rPr lang="ru-RU" i="1" dirty="0"/>
              <a:t>пользователя и его права</a:t>
            </a:r>
            <a:r>
              <a:rPr lang="ru-RU" dirty="0"/>
              <a:t> на работу в компьютерной системе".</a:t>
            </a:r>
          </a:p>
        </p:txBody>
      </p:sp>
      <p:sp>
        <p:nvSpPr>
          <p:cNvPr id="20483" name="Дата 3"/>
          <p:cNvSpPr>
            <a:spLocks noGrp="1"/>
          </p:cNvSpPr>
          <p:nvPr>
            <p:ph type="dt" sz="quarter" idx="10"/>
          </p:nvPr>
        </p:nvSpPr>
        <p:spPr>
          <a:xfrm>
            <a:off x="539750" y="5949950"/>
            <a:ext cx="2133600" cy="476250"/>
          </a:xfrm>
          <a:noFill/>
        </p:spPr>
        <p:txBody>
          <a:bodyPr/>
          <a:lstStyle/>
          <a:p>
            <a:fld id="{C956F9C3-09B8-47E0-8AB1-10FB33982C1E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20484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341438"/>
            <a:ext cx="8229600" cy="4525962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/>
              <a:t>Пароль может применяться для различных целей:</a:t>
            </a:r>
          </a:p>
          <a:p>
            <a:pPr eaLnBrk="1" hangingPunct="1">
              <a:buFontTx/>
              <a:buNone/>
              <a:defRPr/>
            </a:pPr>
            <a:r>
              <a:rPr lang="ru-RU" dirty="0"/>
              <a:t>- определения "свой - чужой"</a:t>
            </a:r>
            <a:br>
              <a:rPr lang="ru-RU" dirty="0"/>
            </a:br>
            <a:r>
              <a:rPr lang="ru-RU" dirty="0"/>
              <a:t>- подтверждение личности владельца ключевого элемента (например, кредитной или магнитной карточки);</a:t>
            </a:r>
            <a:br>
              <a:rPr lang="ru-RU" dirty="0"/>
            </a:br>
            <a:r>
              <a:rPr lang="ru-RU" dirty="0"/>
              <a:t>- прав работы в системе и допуска к информации;</a:t>
            </a:r>
            <a:br>
              <a:rPr lang="ru-RU" dirty="0"/>
            </a:br>
            <a:r>
              <a:rPr lang="ru-RU" dirty="0"/>
              <a:t>- получения специальных прав на выполнение особо важных операций;</a:t>
            </a:r>
            <a:br>
              <a:rPr lang="ru-RU" dirty="0"/>
            </a:br>
            <a:r>
              <a:rPr lang="ru-RU" dirty="0"/>
              <a:t>- ключ для системы шифрования или электронной подписи и т.д.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21506" name="Дата 3"/>
          <p:cNvSpPr>
            <a:spLocks noGrp="1"/>
          </p:cNvSpPr>
          <p:nvPr>
            <p:ph type="dt" sz="quarter" idx="10"/>
          </p:nvPr>
        </p:nvSpPr>
        <p:spPr>
          <a:xfrm>
            <a:off x="539750" y="5949950"/>
            <a:ext cx="2133600" cy="476250"/>
          </a:xfrm>
          <a:noFill/>
        </p:spPr>
        <p:txBody>
          <a:bodyPr/>
          <a:lstStyle/>
          <a:p>
            <a:fld id="{FF36E2B7-599D-4EE8-A2C4-D5E895369D07}" type="datetime1">
              <a:rPr lang="ru-RU" smtClean="0"/>
              <a:pPr/>
              <a:t>05.11.2014</a:t>
            </a:fld>
            <a:endParaRPr lang="ru-RU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981075"/>
            <a:ext cx="8208963" cy="2663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Общая идея такая: самый лучший пароль - случайный и </a:t>
            </a:r>
            <a:r>
              <a:rPr lang="ru-RU" dirty="0" smtClean="0"/>
              <a:t>бессмысленный </a:t>
            </a:r>
            <a:r>
              <a:rPr lang="ru-RU" dirty="0"/>
              <a:t>набор символов.</a:t>
            </a:r>
          </a:p>
        </p:txBody>
      </p:sp>
      <p:sp>
        <p:nvSpPr>
          <p:cNvPr id="22530" name="Дата 2"/>
          <p:cNvSpPr>
            <a:spLocks noGrp="1"/>
          </p:cNvSpPr>
          <p:nvPr>
            <p:ph type="dt" sz="quarter" idx="10"/>
          </p:nvPr>
        </p:nvSpPr>
        <p:spPr>
          <a:xfrm>
            <a:off x="539750" y="6021388"/>
            <a:ext cx="2133600" cy="476250"/>
          </a:xfrm>
          <a:noFill/>
        </p:spPr>
        <p:txBody>
          <a:bodyPr/>
          <a:lstStyle/>
          <a:p>
            <a:fld id="{E880C5A1-69B9-459F-99DC-865036AB93E5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22531" name="Нижний колонтитул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Пароли на компьютере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341438"/>
            <a:ext cx="8229600" cy="4525962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/>
              <a:t>Информация о создании и изменении учетных записей, защищенных паролями, а также о доступе к ним и сведения о том, как установить защиту паролем при загрузке компьютера, находятся в файлах справки операционной системы или на </a:t>
            </a:r>
            <a:r>
              <a:rPr lang="ru-RU" dirty="0" err="1"/>
              <a:t>веб-узле</a:t>
            </a:r>
            <a:r>
              <a:rPr lang="ru-RU" dirty="0"/>
              <a:t> ее производителя. Например, в ОС </a:t>
            </a:r>
            <a:r>
              <a:rPr lang="ru-RU" dirty="0" err="1"/>
              <a:t>Microsoft</a:t>
            </a:r>
            <a:r>
              <a:rPr lang="ru-RU" dirty="0"/>
              <a:t> </a:t>
            </a:r>
            <a:r>
              <a:rPr lang="ru-RU" dirty="0" err="1"/>
              <a:t>Windows</a:t>
            </a:r>
            <a:r>
              <a:rPr lang="ru-RU" dirty="0"/>
              <a:t> XP информацию об управлении паролями, их изменении и т. д. можно найти в системе интерактивной справки.</a:t>
            </a:r>
          </a:p>
        </p:txBody>
      </p:sp>
      <p:sp>
        <p:nvSpPr>
          <p:cNvPr id="23555" name="Дата 3"/>
          <p:cNvSpPr>
            <a:spLocks noGrp="1"/>
          </p:cNvSpPr>
          <p:nvPr>
            <p:ph type="dt" sz="quarter" idx="10"/>
          </p:nvPr>
        </p:nvSpPr>
        <p:spPr>
          <a:xfrm>
            <a:off x="468313" y="6021388"/>
            <a:ext cx="2133600" cy="476250"/>
          </a:xfrm>
          <a:noFill/>
        </p:spPr>
        <p:txBody>
          <a:bodyPr/>
          <a:lstStyle/>
          <a:p>
            <a:fld id="{D234D9FD-0C04-45B0-A74D-86A66FC48F35}" type="datetime1">
              <a:rPr lang="ru-RU" smtClean="0"/>
              <a:pPr/>
              <a:t>05.11.2014</a:t>
            </a:fld>
            <a:endParaRPr lang="ru-RU" smtClean="0"/>
          </a:p>
        </p:txBody>
      </p:sp>
      <p:sp>
        <p:nvSpPr>
          <p:cNvPr id="23556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1484313"/>
            <a:ext cx="7931150" cy="44259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Храните пароль в надежном месте. Будьте внимательны, если записали пароль на бумажный или какой-либо другой носитель. Не оставляйте запись с паролем там, где бы вы не оставили информацию, которую он защищает.</a:t>
            </a:r>
          </a:p>
        </p:txBody>
      </p:sp>
      <p:sp>
        <p:nvSpPr>
          <p:cNvPr id="24578" name="Дата 3"/>
          <p:cNvSpPr>
            <a:spLocks noGrp="1"/>
          </p:cNvSpPr>
          <p:nvPr>
            <p:ph type="dt" sz="quarter" idx="10"/>
          </p:nvPr>
        </p:nvSpPr>
        <p:spPr>
          <a:xfrm>
            <a:off x="539750" y="6021388"/>
            <a:ext cx="2133600" cy="476250"/>
          </a:xfrm>
          <a:noFill/>
        </p:spPr>
        <p:txBody>
          <a:bodyPr/>
          <a:lstStyle/>
          <a:p>
            <a:fld id="{A4DF8D31-43C4-40C2-B802-CA4DDF3F8465}" type="datetime1">
              <a:rPr lang="ru-RU" smtClean="0"/>
              <a:pPr/>
              <a:t>05.11.2014</a:t>
            </a:fld>
            <a:endParaRPr lang="ru-RU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42_Parchment">
  <a:themeElements>
    <a:clrScheme name="Parchme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rchment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rchm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chme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chme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chme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chme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chme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chme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chme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chme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chme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chme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chme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42_Parchment</Template>
  <TotalTime>249</TotalTime>
  <Words>1135</Words>
  <Application>Microsoft Office PowerPoint</Application>
  <PresentationFormat>Экран (4:3)</PresentationFormat>
  <Paragraphs>76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Century Gothic</vt:lpstr>
      <vt:lpstr>Calibri</vt:lpstr>
      <vt:lpstr>Constantia</vt:lpstr>
      <vt:lpstr>42_Parchment</vt:lpstr>
      <vt:lpstr>Слайд 1</vt:lpstr>
      <vt:lpstr>Слайд 2</vt:lpstr>
      <vt:lpstr>Слайд 3</vt:lpstr>
      <vt:lpstr>Слайд 4</vt:lpstr>
      <vt:lpstr>Что же такое пароль?  </vt:lpstr>
      <vt:lpstr>Слайд 6</vt:lpstr>
      <vt:lpstr>Общая идея такая: самый лучший пароль - случайный и бессмысленный набор символов.</vt:lpstr>
      <vt:lpstr>Пароли на компьютере </vt:lpstr>
      <vt:lpstr>Слайд 9</vt:lpstr>
      <vt:lpstr>Слайд 10</vt:lpstr>
      <vt:lpstr>Биометрические системы защиты</vt:lpstr>
      <vt:lpstr>Слайд 12</vt:lpstr>
      <vt:lpstr>Отпечатки пальцев </vt:lpstr>
      <vt:lpstr>Слайд 14</vt:lpstr>
      <vt:lpstr>Радужная оболочка</vt:lpstr>
      <vt:lpstr>Слайд 16</vt:lpstr>
      <vt:lpstr>Геометрия лица </vt:lpstr>
      <vt:lpstr>Слайд 18</vt:lpstr>
      <vt:lpstr>Венозный рисунок руки </vt:lpstr>
      <vt:lpstr>Преимущества и недостатки метода</vt:lpstr>
      <vt:lpstr>Сетчатка глаза </vt:lpstr>
      <vt:lpstr>Слайд 22</vt:lpstr>
      <vt:lpstr>Идентификация по голосу</vt:lpstr>
      <vt:lpstr>Слайд 24</vt:lpstr>
      <vt:lpstr>Используемые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 от несанкционированного доступа к информации</dc:title>
  <dc:creator>Саня</dc:creator>
  <cp:lastModifiedBy>Admin</cp:lastModifiedBy>
  <cp:revision>17</cp:revision>
  <dcterms:created xsi:type="dcterms:W3CDTF">2011-09-29T19:31:42Z</dcterms:created>
  <dcterms:modified xsi:type="dcterms:W3CDTF">2014-11-05T02:41:00Z</dcterms:modified>
</cp:coreProperties>
</file>