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theme/theme6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  <p:sldMasterId id="2147483745" r:id="rId2"/>
    <p:sldMasterId id="2147483747" r:id="rId3"/>
    <p:sldMasterId id="2147483760" r:id="rId4"/>
    <p:sldMasterId id="2147483762" r:id="rId5"/>
    <p:sldMasterId id="2147483775" r:id="rId6"/>
    <p:sldMasterId id="2147483819" r:id="rId7"/>
  </p:sldMasterIdLst>
  <p:notesMasterIdLst>
    <p:notesMasterId r:id="rId24"/>
  </p:notesMasterIdLst>
  <p:sldIdLst>
    <p:sldId id="257" r:id="rId8"/>
    <p:sldId id="298" r:id="rId9"/>
    <p:sldId id="282" r:id="rId10"/>
    <p:sldId id="297" r:id="rId11"/>
    <p:sldId id="293" r:id="rId12"/>
    <p:sldId id="283" r:id="rId13"/>
    <p:sldId id="294" r:id="rId14"/>
    <p:sldId id="296" r:id="rId15"/>
    <p:sldId id="295" r:id="rId16"/>
    <p:sldId id="284" r:id="rId17"/>
    <p:sldId id="286" r:id="rId18"/>
    <p:sldId id="289" r:id="rId19"/>
    <p:sldId id="290" r:id="rId20"/>
    <p:sldId id="291" r:id="rId21"/>
    <p:sldId id="287" r:id="rId22"/>
    <p:sldId id="288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BF1A0D"/>
    <a:srgbClr val="333300"/>
    <a:srgbClr val="CC3300"/>
    <a:srgbClr val="660066"/>
    <a:srgbClr val="FBD797"/>
    <a:srgbClr val="F9C499"/>
    <a:srgbClr val="FFCC00"/>
    <a:srgbClr val="EBF753"/>
    <a:srgbClr val="C804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4660"/>
  </p:normalViewPr>
  <p:slideViewPr>
    <p:cSldViewPr snapToGrid="0" snapToObjects="1">
      <p:cViewPr>
        <p:scale>
          <a:sx n="66" d="100"/>
          <a:sy n="66" d="100"/>
        </p:scale>
        <p:origin x="-1452" y="-72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4F046-A502-4A48-9825-523B9D27F517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BF2734-B322-2A45-987C-B8EFFD167C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060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Здравствуйте! Меня зовут Саша Дмитриев. Я ученик первого класса школы №1389.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D5270-CE65-41FD-873E-30F19858F4B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каждым из объектов я провел опыты.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F2734-B322-2A45-987C-B8EFFD167C6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Взрослые мне помогли зафиксировать результаты в таблицу.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F2734-B322-2A45-987C-B8EFFD167C6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результате я пришел к следующим выводам.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F2734-B322-2A45-987C-B8EFFD167C6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Серия опытов показала, что наибольшее напряжение показал объект «киви», картофель чуть отстает, а хуже всего проявил себя кабачок. Я понял, что, чем больше частей или штук фруктов, тем больше напряжение (по значению) и тем лучше горит лампа и работают часы.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F2734-B322-2A45-987C-B8EFFD167C6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 использование таких источников энергии по многим причинам не эффективно по сравнению с обычными батарейками, и все-таки в случае непредвиденных обстоятельств, когда надо срочно добыть энергию на короткое время, их можно использовать.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F2734-B322-2A45-987C-B8EFFD167C6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заключении я проведу опыт с киви, чтобы вы убедились, что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биобатарейки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работают.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	Я взял провода с зажимами, вольтметр, провода от вольтметра, железный и медный электроды, обычную батарейку для контроля, светодиод (лампочка), маленькие электронные часы.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	Берем 1 киви, разрезаем его на 3 части.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	Берем электроды, устанавливаем их в мякоть фрукта.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	Соединяем последовательно электроды всех частей киви между собой. От железного к медному.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	Померяем напряжение в общей цепи – 2,8 В. Класс! Напряжение большое и стабильное!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	Подключаем часы. О, часы заработали!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F2734-B322-2A45-987C-B8EFFD167C6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Моя работа на этом не заканчивается. Я понимаю, что мне еще недостаточно знаний для полного понимания происходящего. Обучение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вшколе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в кружке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Мегазнайки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мне поможет в этом. Я уверен! Спасибо за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внимание.И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все-таки они работают!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F2734-B322-2A45-987C-B8EFFD167C6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Меня очень интересуют эксперименты и опыты, и поэтому я занимаюсь в кружке «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Мегазнайки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», где у меня есть возможность их проводить.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F2734-B322-2A45-987C-B8EFFD167C6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Однажды папа показал мне в интернете опыт с лимонами, с помощью которых можно добиться того, что заработают часы и загорится лампочка. Мне стало интересно,   и теперь я хочу рассказать вам о своей работе «Альтернативные источники энергии: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биобатарейки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F2734-B322-2A45-987C-B8EFFD167C6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узнал от взрослых, что много людей в мире заняты поисками альтернативных источников энергии. Человечество хочет  найти такие источники энергии, которые бы причиняли меньший вред окружающей среде. Я подумал, а что если, именно использование фруктов и овощей нам может помочь. Вред окружающей среде не нанесен, а это то, что нам нужно.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F2734-B322-2A45-987C-B8EFFD167C6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решил проверить это, поставив пред собой такие цели: вы видите их на экране. (цели не называем, а показываем на экране)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1)	проверить, действительно ли при помощи лимона можно получить энергию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2)	найти другие овощи и фрукты, которые тоже могли бы выступать в роли альтернативных источников и сравнить их между собой с тем, чтобы найти самый мощный из них.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F2734-B322-2A45-987C-B8EFFD167C6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Задачи: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помощью взрослых изучить этот вопрос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провести серию опытов по теме исследования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сравнить полученные результаты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создать таблицы результатов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сделать выводы о проделанной работе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F2734-B322-2A45-987C-B8EFFD167C6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Википедии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я узнал, что альтернативный источник энергии заменяет собой традиционные источники энергии, которые работают на нефти, природном газе и угле. Это подтвердило, что овощи и фрукты могут быть использованы в качестве альтернативных источников энергии.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F2734-B322-2A45-987C-B8EFFD167C6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исследования я выбрал такие объекты исследования: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1) лимон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2)клубень картофеля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3)газированный напиток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Coca-Cola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4) Апельсин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5) Грейпфрут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6) Помело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7) Кабачок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8) Киви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9) Яблоко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F2734-B322-2A45-987C-B8EFFD167C6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 папы я узнал, что электрический ток возникает там, где возникает электрическое напряжение между электродами,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поэтомудля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проведения опытов мне необходимы: вольтметр (для измерения напряжения), набор медных и железных электродов (можно использовать кусок медной проволоки и железный гвоздь), соединительные провода, светодиод (вместо лампочки) и миниатюрные электронные часы. 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F2734-B322-2A45-987C-B8EFFD167C6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hite b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55850"/>
            <a:ext cx="7623810" cy="16230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vert="horz" lIns="0" tIns="0" rIns="0" bIns="0" rtlCol="0"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lang="en-US" sz="6500" b="0" i="1" kern="1200" baseline="0" dirty="0" smtClean="0">
                <a:ln>
                  <a:solidFill>
                    <a:schemeClr val="tx1">
                      <a:alpha val="21000"/>
                    </a:schemeClr>
                  </a:solidFill>
                </a:ln>
                <a:gradFill>
                  <a:gsLst>
                    <a:gs pos="6000">
                      <a:schemeClr val="accent4">
                        <a:lumMod val="75000"/>
                      </a:schemeClr>
                    </a:gs>
                    <a:gs pos="50000">
                      <a:schemeClr val="accent4">
                        <a:lumMod val="50000"/>
                      </a:schemeClr>
                    </a:gs>
                    <a:gs pos="100000">
                      <a:schemeClr val="bg2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139700" dir="16200000" rotWithShape="0">
                    <a:schemeClr val="tx1">
                      <a:alpha val="34000"/>
                    </a:schemeClr>
                  </a:outerShdw>
                </a:effectLst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hite b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55850"/>
            <a:ext cx="7623810" cy="16230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vert="horz" lIns="0" tIns="0" rIns="0" bIns="0" rtlCol="0"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lang="en-US" sz="6500" b="0" i="1" kern="1200" baseline="0" dirty="0" smtClean="0">
                <a:ln>
                  <a:solidFill>
                    <a:schemeClr val="tx1">
                      <a:alpha val="21000"/>
                    </a:schemeClr>
                  </a:solidFill>
                </a:ln>
                <a:gradFill>
                  <a:gsLst>
                    <a:gs pos="6000">
                      <a:schemeClr val="accent4">
                        <a:lumMod val="75000"/>
                      </a:schemeClr>
                    </a:gs>
                    <a:gs pos="50000">
                      <a:schemeClr val="accent4">
                        <a:lumMod val="50000"/>
                      </a:schemeClr>
                    </a:gs>
                    <a:gs pos="100000">
                      <a:schemeClr val="bg2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139700" dir="16200000" rotWithShape="0">
                    <a:schemeClr val="tx1">
                      <a:alpha val="34000"/>
                    </a:schemeClr>
                  </a:outerShdw>
                </a:effectLst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5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5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5"/>
          <p:cNvGrpSpPr>
            <a:grpSpLocks/>
          </p:cNvGrpSpPr>
          <p:nvPr/>
        </p:nvGrpSpPr>
        <p:grpSpPr bwMode="auto">
          <a:xfrm>
            <a:off x="0" y="0"/>
            <a:ext cx="9141619" cy="712788"/>
            <a:chOff x="0" y="0"/>
            <a:chExt cx="12188825" cy="713232"/>
          </a:xfrm>
        </p:grpSpPr>
        <p:sp>
          <p:nvSpPr>
            <p:cNvPr id="5" name="Прямоугольник 4"/>
            <p:cNvSpPr/>
            <p:nvPr/>
          </p:nvSpPr>
          <p:spPr>
            <a:xfrm flipV="1">
              <a:off x="0" y="73070"/>
              <a:ext cx="12188825" cy="640162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 flipV="1">
              <a:off x="0" y="0"/>
              <a:ext cx="12188825" cy="201739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grpSp>
        <p:nvGrpSpPr>
          <p:cNvPr id="7" name="Группа 10"/>
          <p:cNvGrpSpPr>
            <a:grpSpLocks/>
          </p:cNvGrpSpPr>
          <p:nvPr/>
        </p:nvGrpSpPr>
        <p:grpSpPr bwMode="auto">
          <a:xfrm>
            <a:off x="0" y="0"/>
            <a:ext cx="534591" cy="6858000"/>
            <a:chOff x="0" y="0"/>
            <a:chExt cx="713232" cy="6858000"/>
          </a:xfrm>
        </p:grpSpPr>
        <p:sp>
          <p:nvSpPr>
            <p:cNvPr id="8" name="Прямоугольник 7"/>
            <p:cNvSpPr/>
            <p:nvPr/>
          </p:nvSpPr>
          <p:spPr>
            <a:xfrm flipH="1">
              <a:off x="73070" y="0"/>
              <a:ext cx="640162" cy="685800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 flipH="1">
              <a:off x="0" y="0"/>
              <a:ext cx="203327" cy="6858000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grpSp>
        <p:nvGrpSpPr>
          <p:cNvPr id="10" name="Группа 13"/>
          <p:cNvGrpSpPr>
            <a:grpSpLocks/>
          </p:cNvGrpSpPr>
          <p:nvPr/>
        </p:nvGrpSpPr>
        <p:grpSpPr bwMode="auto">
          <a:xfrm>
            <a:off x="8607029" y="0"/>
            <a:ext cx="560784" cy="6858000"/>
            <a:chOff x="11476762" y="0"/>
            <a:chExt cx="746886" cy="6858000"/>
          </a:xfrm>
        </p:grpSpPr>
        <p:sp>
          <p:nvSpPr>
            <p:cNvPr id="11" name="Прямоугольник 10"/>
            <p:cNvSpPr/>
            <p:nvPr/>
          </p:nvSpPr>
          <p:spPr>
            <a:xfrm flipH="1">
              <a:off x="11476762" y="0"/>
              <a:ext cx="640641" cy="685800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 flipH="1">
              <a:off x="12020672" y="0"/>
              <a:ext cx="202976" cy="6858000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grpSp>
        <p:nvGrpSpPr>
          <p:cNvPr id="13" name="Группа 16"/>
          <p:cNvGrpSpPr>
            <a:grpSpLocks/>
          </p:cNvGrpSpPr>
          <p:nvPr/>
        </p:nvGrpSpPr>
        <p:grpSpPr bwMode="auto">
          <a:xfrm flipV="1">
            <a:off x="0" y="6145214"/>
            <a:ext cx="9141619" cy="712787"/>
            <a:chOff x="0" y="0"/>
            <a:chExt cx="12188825" cy="713232"/>
          </a:xfrm>
        </p:grpSpPr>
        <p:sp>
          <p:nvSpPr>
            <p:cNvPr id="14" name="Прямоугольник 13"/>
            <p:cNvSpPr/>
            <p:nvPr/>
          </p:nvSpPr>
          <p:spPr>
            <a:xfrm flipV="1">
              <a:off x="0" y="73071"/>
              <a:ext cx="12188825" cy="640161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5" name="Прямоугольник 14"/>
            <p:cNvSpPr/>
            <p:nvPr/>
          </p:nvSpPr>
          <p:spPr>
            <a:xfrm flipV="1">
              <a:off x="0" y="0"/>
              <a:ext cx="12188825" cy="20173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550" y="1188720"/>
            <a:ext cx="7200900" cy="2514600"/>
          </a:xfrm>
        </p:spPr>
        <p:txBody>
          <a:bodyPr>
            <a:no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550" y="3749040"/>
            <a:ext cx="72009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400" cap="all" baseline="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D9712D-992A-4AB1-A5C2-575F75921AA2}" type="datetimeFigureOut">
              <a:rPr lang="ru-RU" noProof="0" smtClean="0"/>
              <a:pPr/>
              <a:t>06.11.2014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FEFA0A-2F20-4B60-98C6-5FFDA469AA1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7"/>
          <p:cNvGrpSpPr>
            <a:grpSpLocks/>
          </p:cNvGrpSpPr>
          <p:nvPr/>
        </p:nvGrpSpPr>
        <p:grpSpPr bwMode="auto">
          <a:xfrm flipV="1">
            <a:off x="0" y="6308726"/>
            <a:ext cx="9141619" cy="549275"/>
            <a:chOff x="0" y="0"/>
            <a:chExt cx="12188825" cy="713232"/>
          </a:xfrm>
        </p:grpSpPr>
        <p:sp>
          <p:nvSpPr>
            <p:cNvPr id="5" name="Прямоугольник 4"/>
            <p:cNvSpPr/>
            <p:nvPr/>
          </p:nvSpPr>
          <p:spPr>
            <a:xfrm flipV="1">
              <a:off x="0" y="59779"/>
              <a:ext cx="12188825" cy="653453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 flipV="1">
              <a:off x="0" y="0"/>
              <a:ext cx="12188825" cy="202014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grpSp>
        <p:nvGrpSpPr>
          <p:cNvPr id="7" name="Группа 10"/>
          <p:cNvGrpSpPr>
            <a:grpSpLocks/>
          </p:cNvGrpSpPr>
          <p:nvPr/>
        </p:nvGrpSpPr>
        <p:grpSpPr bwMode="auto">
          <a:xfrm>
            <a:off x="13097" y="1"/>
            <a:ext cx="9141619" cy="549275"/>
            <a:chOff x="0" y="0"/>
            <a:chExt cx="12188825" cy="713232"/>
          </a:xfrm>
        </p:grpSpPr>
        <p:sp>
          <p:nvSpPr>
            <p:cNvPr id="8" name="Прямоугольник 7"/>
            <p:cNvSpPr/>
            <p:nvPr/>
          </p:nvSpPr>
          <p:spPr>
            <a:xfrm flipV="1">
              <a:off x="0" y="59780"/>
              <a:ext cx="12188825" cy="653452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 flipV="1">
              <a:off x="0" y="0"/>
              <a:ext cx="12188825" cy="202014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1188720"/>
            <a:ext cx="7200900" cy="2514600"/>
          </a:xfrm>
        </p:spPr>
        <p:txBody>
          <a:bodyPr>
            <a:normAutofit/>
          </a:bodyPr>
          <a:lstStyle>
            <a:lvl1pPr algn="ctr">
              <a:defRPr sz="5400" b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550" y="3749040"/>
            <a:ext cx="7200900" cy="914400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14FD69-4A85-4715-A222-ABB225B63BC6}" type="datetimeFigureOut">
              <a:rPr lang="en-US" smtClean="0"/>
              <a:pPr/>
              <a:t>11/6/2014</a:t>
            </a:fld>
            <a:endParaRPr lang="en-US" sz="1000" dirty="0" smtClean="0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endParaRPr lang="en-US" sz="1000" smtClean="0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Ovr>
    <a:masterClrMapping/>
  </p:clrMapOvr>
  <p:transition spd="med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05840" y="1673352"/>
            <a:ext cx="3429000" cy="4343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09160" y="1673352"/>
            <a:ext cx="3429000" cy="4343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14FD69-4A85-4715-A222-ABB225B63BC6}" type="datetimeFigureOut">
              <a:rPr lang="en-US" smtClean="0"/>
              <a:pPr/>
              <a:t>11/6/2014</a:t>
            </a:fld>
            <a:endParaRPr lang="en-US" sz="1000" dirty="0" smtClean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endParaRPr lang="en-US" sz="1000" smtClean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Ovr>
    <a:masterClrMapping/>
  </p:clrMapOvr>
  <p:transition spd="med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5840" y="1600200"/>
            <a:ext cx="3429000" cy="758952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05840" y="2441448"/>
            <a:ext cx="3429000" cy="358444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09160" y="1600200"/>
            <a:ext cx="3429000" cy="758952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09160" y="2441448"/>
            <a:ext cx="3429000" cy="358444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D9712D-992A-4AB1-A5C2-575F75921AA2}" type="datetimeFigureOut">
              <a:rPr lang="ru-RU" noProof="0" smtClean="0"/>
              <a:pPr/>
              <a:t>06.11.2014</a:t>
            </a:fld>
            <a:endParaRPr lang="ru-RU" noProof="0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noProof="0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FEFA0A-2F20-4B60-98C6-5FFDA469AA1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D9712D-992A-4AB1-A5C2-575F75921AA2}" type="datetimeFigureOut">
              <a:rPr lang="ru-RU" noProof="0" smtClean="0"/>
              <a:pPr/>
              <a:t>06.11.2014</a:t>
            </a:fld>
            <a:endParaRPr lang="ru-RU" noProof="0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noProof="0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FEFA0A-2F20-4B60-98C6-5FFDA469AA1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D9712D-992A-4AB1-A5C2-575F75921AA2}" type="datetimeFigureOut">
              <a:rPr lang="ru-RU" noProof="0" smtClean="0"/>
              <a:pPr/>
              <a:t>06.11.2014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FEFA0A-2F20-4B60-98C6-5FFDA469AA1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0" y="1"/>
            <a:ext cx="9141619" cy="549275"/>
            <a:chOff x="0" y="0"/>
            <a:chExt cx="12188825" cy="713232"/>
          </a:xfrm>
        </p:grpSpPr>
        <p:sp>
          <p:nvSpPr>
            <p:cNvPr id="6" name="Прямоугольник 5"/>
            <p:cNvSpPr/>
            <p:nvPr/>
          </p:nvSpPr>
          <p:spPr>
            <a:xfrm flipV="1">
              <a:off x="0" y="59780"/>
              <a:ext cx="12188825" cy="653452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 flipV="1">
              <a:off x="0" y="0"/>
              <a:ext cx="12188825" cy="202014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03620" y="1828800"/>
            <a:ext cx="2743200" cy="2286000"/>
          </a:xfrm>
        </p:spPr>
        <p:txBody>
          <a:bodyPr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1480" y="1005840"/>
            <a:ext cx="541782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03620" y="4206240"/>
            <a:ext cx="2743200" cy="16459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14FD69-4A85-4715-A222-ABB225B63BC6}" type="datetimeFigureOut">
              <a:rPr lang="en-US" smtClean="0"/>
              <a:pPr/>
              <a:t>11/6/2014</a:t>
            </a:fld>
            <a:endParaRPr lang="en-US" sz="1000" dirty="0" smtClean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endParaRPr lang="en-US" sz="1000" smtClean="0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Ovr>
    <a:masterClrMapping/>
  </p:clrMapOvr>
  <p:transition spd="med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0" y="1"/>
            <a:ext cx="5829300" cy="549275"/>
            <a:chOff x="0" y="0"/>
            <a:chExt cx="12188825" cy="713232"/>
          </a:xfrm>
        </p:grpSpPr>
        <p:sp>
          <p:nvSpPr>
            <p:cNvPr id="6" name="Прямоугольник 5"/>
            <p:cNvSpPr/>
            <p:nvPr/>
          </p:nvSpPr>
          <p:spPr>
            <a:xfrm flipV="1">
              <a:off x="0" y="59780"/>
              <a:ext cx="12188825" cy="653452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 flipV="1">
              <a:off x="0" y="0"/>
              <a:ext cx="12188825" cy="202014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grpSp>
        <p:nvGrpSpPr>
          <p:cNvPr id="8" name="Группа 13"/>
          <p:cNvGrpSpPr>
            <a:grpSpLocks/>
          </p:cNvGrpSpPr>
          <p:nvPr/>
        </p:nvGrpSpPr>
        <p:grpSpPr bwMode="auto">
          <a:xfrm flipV="1">
            <a:off x="0" y="6308726"/>
            <a:ext cx="5829300" cy="549275"/>
            <a:chOff x="0" y="0"/>
            <a:chExt cx="12188825" cy="713232"/>
          </a:xfrm>
        </p:grpSpPr>
        <p:sp>
          <p:nvSpPr>
            <p:cNvPr id="9" name="Прямоугольник 8"/>
            <p:cNvSpPr/>
            <p:nvPr/>
          </p:nvSpPr>
          <p:spPr>
            <a:xfrm flipV="1">
              <a:off x="0" y="59779"/>
              <a:ext cx="12188825" cy="653453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 flipV="1">
              <a:off x="0" y="0"/>
              <a:ext cx="12188825" cy="202014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grpSp>
        <p:nvGrpSpPr>
          <p:cNvPr id="11" name="Группа 16"/>
          <p:cNvGrpSpPr>
            <a:grpSpLocks/>
          </p:cNvGrpSpPr>
          <p:nvPr/>
        </p:nvGrpSpPr>
        <p:grpSpPr bwMode="auto">
          <a:xfrm rot="5400000" flipV="1">
            <a:off x="-3223022" y="3223022"/>
            <a:ext cx="6858000" cy="411956"/>
            <a:chOff x="0" y="0"/>
            <a:chExt cx="12188825" cy="713232"/>
          </a:xfrm>
        </p:grpSpPr>
        <p:sp>
          <p:nvSpPr>
            <p:cNvPr id="12" name="Прямоугольник 11"/>
            <p:cNvSpPr/>
            <p:nvPr/>
          </p:nvSpPr>
          <p:spPr>
            <a:xfrm flipV="1">
              <a:off x="1" y="57718"/>
              <a:ext cx="12188825" cy="653453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 flipV="1">
              <a:off x="0" y="0"/>
              <a:ext cx="12188825" cy="202014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grpSp>
        <p:nvGrpSpPr>
          <p:cNvPr id="14" name="Группа 19"/>
          <p:cNvGrpSpPr>
            <a:grpSpLocks/>
          </p:cNvGrpSpPr>
          <p:nvPr/>
        </p:nvGrpSpPr>
        <p:grpSpPr bwMode="auto">
          <a:xfrm rot="16200000" flipH="1" flipV="1">
            <a:off x="2194322" y="3223022"/>
            <a:ext cx="6858000" cy="411956"/>
            <a:chOff x="0" y="0"/>
            <a:chExt cx="12188825" cy="713232"/>
          </a:xfrm>
        </p:grpSpPr>
        <p:sp>
          <p:nvSpPr>
            <p:cNvPr id="15" name="Прямоугольник 14"/>
            <p:cNvSpPr/>
            <p:nvPr/>
          </p:nvSpPr>
          <p:spPr>
            <a:xfrm flipV="1">
              <a:off x="1" y="59780"/>
              <a:ext cx="12188825" cy="653453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 flipV="1">
              <a:off x="0" y="0"/>
              <a:ext cx="12188825" cy="202014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03620" y="1828800"/>
            <a:ext cx="2743200" cy="2286000"/>
          </a:xfrm>
        </p:spPr>
        <p:txBody>
          <a:bodyPr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480" y="548640"/>
            <a:ext cx="5006340" cy="5760720"/>
          </a:xfrm>
          <a:noFill/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03620" y="4206240"/>
            <a:ext cx="2743200" cy="16459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14FD69-4A85-4715-A222-ABB225B63BC6}" type="datetimeFigureOut">
              <a:rPr lang="en-US" smtClean="0"/>
              <a:pPr/>
              <a:t>11/6/2014</a:t>
            </a:fld>
            <a:endParaRPr lang="en-US" sz="1000" dirty="0" smtClean="0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endParaRPr lang="en-US" sz="1000" smtClean="0"/>
          </a:p>
        </p:txBody>
      </p:sp>
      <p:sp>
        <p:nvSpPr>
          <p:cNvPr id="1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Ovr>
    <a:masterClrMapping/>
  </p:clrMapOvr>
  <p:transition spd="med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14FD69-4A85-4715-A222-ABB225B63BC6}" type="datetimeFigureOut">
              <a:rPr lang="en-US" smtClean="0"/>
              <a:pPr/>
              <a:t>11/6/2014</a:t>
            </a:fld>
            <a:endParaRPr lang="en-US" sz="1000" dirty="0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endParaRPr lang="en-US" sz="100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800725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14FD69-4A85-4715-A222-ABB225B63BC6}" type="datetimeFigureOut">
              <a:rPr lang="en-US" smtClean="0"/>
              <a:pPr/>
              <a:t>11/6/2014</a:t>
            </a:fld>
            <a:endParaRPr lang="en-US" sz="1000" dirty="0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endParaRPr lang="en-US" sz="100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7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image" Target="../media/image8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6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pic>
        <p:nvPicPr>
          <p:cNvPr id="4" name="Рисунок 3" descr="bottombar.png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99337"/>
            <a:ext cx="9144000" cy="5570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0" cap="none" spc="-150" dirty="0">
          <a:ln w="3175">
            <a:noFill/>
          </a:ln>
          <a:solidFill>
            <a:srgbClr val="005825"/>
          </a:solidFill>
          <a:effectLst/>
          <a:latin typeface="+mj-lt"/>
          <a:ea typeface="+mn-ea"/>
          <a:cs typeface="Arial" pitchFamily="34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0" cap="none" spc="-150" dirty="0">
          <a:ln w="3175">
            <a:noFill/>
          </a:ln>
          <a:solidFill>
            <a:srgbClr val="005825"/>
          </a:solidFill>
          <a:effectLst/>
          <a:latin typeface="+mj-lt"/>
          <a:ea typeface="+mn-ea"/>
          <a:cs typeface="Arial" pitchFamily="34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"/>
          <p:cNvGrpSpPr>
            <a:grpSpLocks/>
          </p:cNvGrpSpPr>
          <p:nvPr/>
        </p:nvGrpSpPr>
        <p:grpSpPr bwMode="auto">
          <a:xfrm flipV="1">
            <a:off x="0" y="6308726"/>
            <a:ext cx="9141619" cy="549275"/>
            <a:chOff x="0" y="0"/>
            <a:chExt cx="12188825" cy="713232"/>
          </a:xfrm>
        </p:grpSpPr>
        <p:sp>
          <p:nvSpPr>
            <p:cNvPr id="9" name="Прямоугольник 8"/>
            <p:cNvSpPr/>
            <p:nvPr/>
          </p:nvSpPr>
          <p:spPr bwMode="auto">
            <a:xfrm flipV="1">
              <a:off x="0" y="59779"/>
              <a:ext cx="12188825" cy="653453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 bwMode="auto">
            <a:xfrm flipV="1">
              <a:off x="0" y="0"/>
              <a:ext cx="12188825" cy="202014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006079" y="438151"/>
            <a:ext cx="7131844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006079" y="1673225"/>
            <a:ext cx="7131844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656785" y="6391276"/>
            <a:ext cx="720328" cy="238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DF65B7-9628-4CB4-8EEB-960847A0C068}" type="datetimeFigureOut">
              <a:rPr lang="ru-RU"/>
              <a:pPr>
                <a:defRPr/>
              </a:pPr>
              <a:t>06.11.2014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006079" y="6391276"/>
            <a:ext cx="5369719" cy="238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 cap="all" baseline="0" dirty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58101" y="6391276"/>
            <a:ext cx="479822" cy="238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CB0196-4101-4720-B9C7-F8A8CCA8907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Font typeface="Arial" charset="0"/>
        <a:defRPr sz="3400" kern="1200">
          <a:solidFill>
            <a:srgbClr val="4A3A2A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Font typeface="Arial" charset="0"/>
        <a:defRPr sz="3400">
          <a:solidFill>
            <a:srgbClr val="4A3A2A"/>
          </a:solidFill>
          <a:latin typeface="Century Gothic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Font typeface="Arial" charset="0"/>
        <a:defRPr sz="3400">
          <a:solidFill>
            <a:srgbClr val="4A3A2A"/>
          </a:solidFill>
          <a:latin typeface="Century Gothic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Font typeface="Arial" charset="0"/>
        <a:defRPr sz="3400">
          <a:solidFill>
            <a:srgbClr val="4A3A2A"/>
          </a:solidFill>
          <a:latin typeface="Century Gothic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Font typeface="Arial" charset="0"/>
        <a:defRPr sz="3400">
          <a:solidFill>
            <a:srgbClr val="4A3A2A"/>
          </a:solidFill>
          <a:latin typeface="Century Gothic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Font typeface="Arial" charset="0"/>
        <a:defRPr sz="3400">
          <a:solidFill>
            <a:srgbClr val="4A3A2A"/>
          </a:solidFill>
          <a:latin typeface="Century Gothic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Font typeface="Arial" charset="0"/>
        <a:defRPr sz="3400">
          <a:solidFill>
            <a:srgbClr val="4A3A2A"/>
          </a:solidFill>
          <a:latin typeface="Century Gothic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Font typeface="Arial" charset="0"/>
        <a:defRPr sz="3400">
          <a:solidFill>
            <a:srgbClr val="4A3A2A"/>
          </a:solidFill>
          <a:latin typeface="Century Gothic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Font typeface="Arial" charset="0"/>
        <a:defRPr sz="3400">
          <a:solidFill>
            <a:srgbClr val="4A3A2A"/>
          </a:solidFill>
          <a:latin typeface="Century Gothic" pitchFamily="34" charset="0"/>
        </a:defRPr>
      </a:lvl9pPr>
    </p:titleStyle>
    <p:bodyStyle>
      <a:lvl1pPr marL="273050" indent="-228600" algn="l" rtl="0" eaLnBrk="1" fontAlgn="base" hangingPunct="1">
        <a:lnSpc>
          <a:spcPct val="90000"/>
        </a:lnSpc>
        <a:spcBef>
          <a:spcPts val="1800"/>
        </a:spcBef>
        <a:spcAft>
          <a:spcPct val="0"/>
        </a:spcAft>
        <a:buSzPct val="8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3725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SzPct val="80000"/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SzPct val="80000"/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3488" indent="-22860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SzPct val="80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SzPct val="80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0.xml"/><Relationship Id="rId4" Type="http://schemas.openxmlformats.org/officeDocument/2006/relationships/hyperlink" Target="http://akak.ru/recipes/4085-kak-sdelat-batareyku-iz-limona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8.png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31.gif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17.gif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jpe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4067" y="4480151"/>
            <a:ext cx="5076056" cy="1166132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Автор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: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Дмитриев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Александр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             ученик 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1 «Б»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класса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18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              ГБОУ СОШ №1389</a:t>
            </a:r>
            <a:endParaRPr lang="ru-RU" sz="1800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2050" name="Picture 2" descr="C:\Users\acer\Pictures\My_Photos\2012\15_01-Сентября_2012\DSC_04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011" y="3858956"/>
            <a:ext cx="2304256" cy="27918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perspectiveFront"/>
            <a:lightRig rig="threePt" dir="t"/>
          </a:scene3d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2948267" y="5976483"/>
            <a:ext cx="4270097" cy="8355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Руководители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: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Луканина Н.Ю.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                   </a:t>
            </a:r>
            <a:r>
              <a:rPr kumimoji="0" lang="ru-RU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Припадчева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Е.А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323528" y="197318"/>
            <a:ext cx="8410170" cy="5448965"/>
            <a:chOff x="323528" y="762552"/>
            <a:chExt cx="8410170" cy="5448965"/>
          </a:xfrm>
        </p:grpSpPr>
        <p:sp>
          <p:nvSpPr>
            <p:cNvPr id="4" name="Заголовок 1"/>
            <p:cNvSpPr txBox="1">
              <a:spLocks/>
            </p:cNvSpPr>
            <p:nvPr/>
          </p:nvSpPr>
          <p:spPr>
            <a:xfrm>
              <a:off x="501882" y="1006955"/>
              <a:ext cx="8007118" cy="83721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ru-RU" sz="3200" dirty="0" smtClean="0">
                  <a:solidFill>
                    <a:srgbClr val="660066"/>
                  </a:solidFill>
                  <a:latin typeface="Georgia" pitchFamily="18" charset="0"/>
                </a:rPr>
                <a:t>Альтернативные </a:t>
              </a:r>
              <a:r>
                <a:rPr lang="ru-RU" sz="3200" dirty="0">
                  <a:solidFill>
                    <a:srgbClr val="660066"/>
                  </a:solidFill>
                  <a:latin typeface="Georgia" pitchFamily="18" charset="0"/>
                </a:rPr>
                <a:t>источники </a:t>
              </a:r>
              <a:r>
                <a:rPr lang="ru-RU" sz="3200" dirty="0" smtClean="0">
                  <a:solidFill>
                    <a:srgbClr val="660066"/>
                  </a:solidFill>
                  <a:latin typeface="Georgia" pitchFamily="18" charset="0"/>
                </a:rPr>
                <a:t>энергии: </a:t>
              </a:r>
              <a:r>
                <a:rPr lang="ru-RU" sz="2800" b="1" dirty="0" smtClean="0">
                  <a:solidFill>
                    <a:srgbClr val="660066"/>
                  </a:solidFill>
                  <a:latin typeface="Georgia" pitchFamily="18" charset="0"/>
                </a:rPr>
                <a:t>БИОБАТАРЕЙКИ</a:t>
              </a:r>
              <a:endParaRPr lang="ru-RU" sz="2800" b="1" dirty="0">
                <a:solidFill>
                  <a:srgbClr val="660066"/>
                </a:solidFill>
                <a:latin typeface="Georgia" pitchFamily="18" charset="0"/>
              </a:endParaRPr>
            </a:p>
          </p:txBody>
        </p:sp>
        <p:pic>
          <p:nvPicPr>
            <p:cNvPr id="5" name="Рисунок 4" descr="Coca-Cola.jp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948264" y="2814780"/>
              <a:ext cx="1785434" cy="3396737"/>
            </a:xfrm>
            <a:prstGeom prst="rect">
              <a:avLst/>
            </a:prstGeom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6" name="Рисунок 5" descr="Limon.jp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3528" y="2183486"/>
              <a:ext cx="2766961" cy="1863087"/>
            </a:xfrm>
            <a:prstGeom prst="rect">
              <a:avLst/>
            </a:prstGeom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7" name="Рисунок 6" descr="Potato.jpg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07904" y="2454740"/>
              <a:ext cx="2606280" cy="2606280"/>
            </a:xfrm>
            <a:prstGeom prst="rect">
              <a:avLst/>
            </a:prstGeom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</p:pic>
        <p:cxnSp>
          <p:nvCxnSpPr>
            <p:cNvPr id="17" name="Shape 16"/>
            <p:cNvCxnSpPr/>
            <p:nvPr/>
          </p:nvCxnSpPr>
          <p:spPr>
            <a:xfrm rot="5400000">
              <a:off x="2777829" y="2379436"/>
              <a:ext cx="1037404" cy="401391"/>
            </a:xfrm>
            <a:prstGeom prst="bentConnector2">
              <a:avLst/>
            </a:prstGeom>
            <a:ln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Соединительная линия уступом 18"/>
            <p:cNvCxnSpPr/>
            <p:nvPr/>
          </p:nvCxnSpPr>
          <p:spPr>
            <a:xfrm rot="16200000" flipH="1">
              <a:off x="4246888" y="2098509"/>
              <a:ext cx="866248" cy="792088"/>
            </a:xfrm>
            <a:prstGeom prst="bentConnector3">
              <a:avLst>
                <a:gd name="adj1" fmla="val 50000"/>
              </a:avLst>
            </a:prstGeom>
            <a:ln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>
              <a:stCxn id="5" idx="0"/>
            </p:cNvCxnSpPr>
            <p:nvPr/>
          </p:nvCxnSpPr>
          <p:spPr>
            <a:xfrm flipV="1">
              <a:off x="7840981" y="2058696"/>
              <a:ext cx="7383" cy="756084"/>
            </a:xfrm>
            <a:prstGeom prst="straightConnector1">
              <a:avLst/>
            </a:prstGeom>
            <a:ln>
              <a:headEnd type="arrow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Прямоугольник 13"/>
            <p:cNvSpPr/>
            <p:nvPr/>
          </p:nvSpPr>
          <p:spPr>
            <a:xfrm>
              <a:off x="323528" y="762552"/>
              <a:ext cx="8410170" cy="12961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8" name="Соединительная линия уступом 17"/>
          <p:cNvCxnSpPr/>
          <p:nvPr/>
        </p:nvCxnSpPr>
        <p:spPr>
          <a:xfrm flipV="1">
            <a:off x="2519772" y="1484784"/>
            <a:ext cx="4284476" cy="3002324"/>
          </a:xfrm>
          <a:prstGeom prst="bentConnector3">
            <a:avLst>
              <a:gd name="adj1" fmla="val 99475"/>
            </a:avLst>
          </a:prstGeom>
          <a:ln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349242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_002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583" y="1275131"/>
            <a:ext cx="3456000" cy="23135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perspectiveFront"/>
            <a:lightRig rig="threePt" dir="t"/>
          </a:scene3d>
        </p:spPr>
      </p:pic>
      <p:pic>
        <p:nvPicPr>
          <p:cNvPr id="5" name="Picture 4" descr="DSC_002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235" y="1284651"/>
            <a:ext cx="3441776" cy="230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perspectiveFront"/>
            <a:lightRig rig="threePt" dir="t"/>
          </a:scene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112" y="3981063"/>
            <a:ext cx="3419687" cy="25647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perspectiveFront"/>
            <a:lightRig rig="threePt" dir="t"/>
          </a:scene3d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0" y="-380999"/>
            <a:ext cx="9448799" cy="16561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spc="50" dirty="0" smtClean="0">
                <a:ln w="11430"/>
                <a:solidFill>
                  <a:srgbClr val="BF1A0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Экспериментальная часть  исследования </a:t>
            </a:r>
            <a:endParaRPr lang="ru-RU" sz="3600" b="1" spc="50" dirty="0">
              <a:ln w="11430"/>
              <a:solidFill>
                <a:srgbClr val="BF1A0D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88083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208589"/>
              </p:ext>
            </p:extLst>
          </p:nvPr>
        </p:nvGraphicFramePr>
        <p:xfrm>
          <a:off x="298416" y="2025595"/>
          <a:ext cx="288032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2931"/>
                <a:gridCol w="104738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Объект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Напр.,</a:t>
                      </a:r>
                      <a:r>
                        <a:rPr lang="ru-RU" baseline="0" dirty="0" smtClean="0"/>
                        <a:t> 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Лимон №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0,78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Лимон №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0,88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Лимон №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0,75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Лимон № 4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0,70</a:t>
                      </a:r>
                      <a:endParaRPr lang="ru-RU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3,11</a:t>
                      </a:r>
                      <a:endParaRPr lang="ru-RU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064965"/>
              </p:ext>
            </p:extLst>
          </p:nvPr>
        </p:nvGraphicFramePr>
        <p:xfrm>
          <a:off x="3275856" y="2025595"/>
          <a:ext cx="2808312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108"/>
                <a:gridCol w="102120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Объект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Напр.,</a:t>
                      </a:r>
                      <a:r>
                        <a:rPr lang="ru-RU" baseline="0" dirty="0" smtClean="0"/>
                        <a:t> 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Картофель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№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Картофель №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0,81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Картофель №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0,71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Картофель № 4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0,90</a:t>
                      </a:r>
                      <a:endParaRPr lang="ru-RU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3,32</a:t>
                      </a:r>
                      <a:endParaRPr lang="ru-RU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481385"/>
              </p:ext>
            </p:extLst>
          </p:nvPr>
        </p:nvGraphicFramePr>
        <p:xfrm>
          <a:off x="6156175" y="2046889"/>
          <a:ext cx="2736304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1284"/>
                <a:gridCol w="995020"/>
              </a:tblGrid>
              <a:tr h="235208">
                <a:tc>
                  <a:txBody>
                    <a:bodyPr/>
                    <a:lstStyle/>
                    <a:p>
                      <a:r>
                        <a:rPr lang="ru-RU" dirty="0" smtClean="0"/>
                        <a:t>Объект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Напр.,</a:t>
                      </a:r>
                      <a:r>
                        <a:rPr lang="ru-RU" baseline="0" dirty="0" smtClean="0"/>
                        <a:t> 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Стакан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№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0,45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Стакан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№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0,50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Стакан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№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0,45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Стакан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№ 4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0,50</a:t>
                      </a:r>
                      <a:endParaRPr lang="ru-RU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1,9</a:t>
                      </a:r>
                      <a:endParaRPr lang="ru-RU" b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95537" y="1074802"/>
            <a:ext cx="2592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Опыт №1 – создание батарейки из лимона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9873" y="1074802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Опыт №2 – создание батарейки из картофеля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00192" y="1076543"/>
            <a:ext cx="25922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Опыт №3 – создание батарейки из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Coca-Cola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3304" y="4791635"/>
            <a:ext cx="2905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Светодиод горит слабо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часы работают.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78736" y="5596835"/>
            <a:ext cx="2905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Светодиод горит более интенсивно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часы работают.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43619" y="4791635"/>
            <a:ext cx="2905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Светодиод горит слабо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часы работают, напряжение заметно падает.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547531" y="-297813"/>
            <a:ext cx="8136904" cy="14251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Описание исследования </a:t>
            </a:r>
            <a:endParaRPr lang="ru-RU" sz="4000" b="1" spc="50" dirty="0">
              <a:ln w="11430"/>
              <a:solidFill>
                <a:srgbClr val="CC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37013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117973"/>
              </p:ext>
            </p:extLst>
          </p:nvPr>
        </p:nvGraphicFramePr>
        <p:xfrm>
          <a:off x="251520" y="1722874"/>
          <a:ext cx="288032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2931"/>
                <a:gridCol w="104738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Объект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Напр.,</a:t>
                      </a:r>
                      <a:r>
                        <a:rPr lang="ru-RU" baseline="0" dirty="0" smtClean="0"/>
                        <a:t> 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Помело №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0,78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Помело №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0,88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Помело №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0,75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Помело № 4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0,70</a:t>
                      </a:r>
                      <a:endParaRPr lang="ru-RU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2,6</a:t>
                      </a:r>
                      <a:endParaRPr lang="ru-RU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456166"/>
              </p:ext>
            </p:extLst>
          </p:nvPr>
        </p:nvGraphicFramePr>
        <p:xfrm>
          <a:off x="6084169" y="1757377"/>
          <a:ext cx="2736304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1284"/>
                <a:gridCol w="995020"/>
              </a:tblGrid>
              <a:tr h="235208">
                <a:tc>
                  <a:txBody>
                    <a:bodyPr/>
                    <a:lstStyle/>
                    <a:p>
                      <a:r>
                        <a:rPr lang="ru-RU" dirty="0" smtClean="0"/>
                        <a:t>Объект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Напр.,</a:t>
                      </a:r>
                      <a:r>
                        <a:rPr lang="ru-RU" baseline="0" dirty="0" smtClean="0"/>
                        <a:t> 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Кабачок №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Кабачок №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0,55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Кабачок №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0,55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Кабачок № 4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0,41</a:t>
                      </a:r>
                      <a:endParaRPr lang="ru-RU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2,01</a:t>
                      </a:r>
                      <a:endParaRPr lang="ru-RU" b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95537" y="1074802"/>
            <a:ext cx="2592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Опыт №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создание батарейки из п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мело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11860" y="1074802"/>
            <a:ext cx="27723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Опыт №5 – создание батарейки из грейпфрута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00192" y="1076543"/>
            <a:ext cx="2592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Опыт №6 – создание батарейки из кабачка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8416" y="4709059"/>
            <a:ext cx="2905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Светодиод горит тускло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часы работают.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03848" y="4099138"/>
            <a:ext cx="2905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Результат</a:t>
            </a:r>
            <a:r>
              <a:rPr lang="en-US" b="1" dirty="0" smtClean="0"/>
              <a:t>: </a:t>
            </a:r>
            <a:r>
              <a:rPr lang="ru-RU" dirty="0" smtClean="0"/>
              <a:t>Светодиод горит тускло</a:t>
            </a:r>
            <a:r>
              <a:rPr lang="en-US" dirty="0" smtClean="0"/>
              <a:t>, </a:t>
            </a:r>
            <a:r>
              <a:rPr lang="ru-RU" dirty="0" smtClean="0"/>
              <a:t>часы работают.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014353" y="5292207"/>
            <a:ext cx="2905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Светодиод горит слабо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часы работают, напряжение заметно падает.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2346"/>
              </p:ext>
            </p:extLst>
          </p:nvPr>
        </p:nvGraphicFramePr>
        <p:xfrm>
          <a:off x="3203848" y="1896643"/>
          <a:ext cx="2808312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108"/>
                <a:gridCol w="102120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Объект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Напр.,</a:t>
                      </a:r>
                      <a:r>
                        <a:rPr lang="ru-RU" baseline="0" dirty="0" smtClean="0"/>
                        <a:t> 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Грейпфрут №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Грейпфрут №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Грейпфрут №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Грейпфрут № 4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0,90</a:t>
                      </a:r>
                      <a:endParaRPr lang="ru-RU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3,65</a:t>
                      </a:r>
                      <a:endParaRPr lang="ru-RU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9" name="Заголовок 1"/>
          <p:cNvSpPr txBox="1">
            <a:spLocks/>
          </p:cNvSpPr>
          <p:nvPr/>
        </p:nvSpPr>
        <p:spPr>
          <a:xfrm>
            <a:off x="547937" y="-297813"/>
            <a:ext cx="8136904" cy="14251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Описание исследования </a:t>
            </a:r>
            <a:endParaRPr lang="ru-RU" sz="4000" b="1" spc="50" dirty="0">
              <a:ln w="11430"/>
              <a:solidFill>
                <a:srgbClr val="CC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709307"/>
              </p:ext>
            </p:extLst>
          </p:nvPr>
        </p:nvGraphicFramePr>
        <p:xfrm>
          <a:off x="395537" y="1905972"/>
          <a:ext cx="288032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2931"/>
                <a:gridCol w="104738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Объект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Напр.,</a:t>
                      </a:r>
                      <a:r>
                        <a:rPr lang="ru-RU" baseline="0" dirty="0" smtClean="0"/>
                        <a:t> 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Апельсин №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0,55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Апельсин №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0,64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Апельсин №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0,75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Апельсин № 4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0,63</a:t>
                      </a:r>
                      <a:endParaRPr lang="ru-RU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2,57</a:t>
                      </a:r>
                      <a:endParaRPr lang="ru-RU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445844"/>
              </p:ext>
            </p:extLst>
          </p:nvPr>
        </p:nvGraphicFramePr>
        <p:xfrm>
          <a:off x="3275857" y="1757196"/>
          <a:ext cx="2808312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108"/>
                <a:gridCol w="102120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Объект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Напр.,</a:t>
                      </a:r>
                      <a:r>
                        <a:rPr lang="ru-RU" baseline="0" dirty="0" smtClean="0"/>
                        <a:t> 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Киви №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Киви №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Киви №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Киви № 4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0,95</a:t>
                      </a:r>
                      <a:endParaRPr lang="ru-RU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3,86</a:t>
                      </a:r>
                      <a:endParaRPr lang="ru-RU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501937"/>
              </p:ext>
            </p:extLst>
          </p:nvPr>
        </p:nvGraphicFramePr>
        <p:xfrm>
          <a:off x="6143619" y="1795271"/>
          <a:ext cx="2736304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1284"/>
                <a:gridCol w="995020"/>
              </a:tblGrid>
              <a:tr h="235208">
                <a:tc>
                  <a:txBody>
                    <a:bodyPr/>
                    <a:lstStyle/>
                    <a:p>
                      <a:r>
                        <a:rPr lang="ru-RU" dirty="0" smtClean="0"/>
                        <a:t>Объект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Напр.,</a:t>
                      </a:r>
                      <a:r>
                        <a:rPr lang="ru-RU" baseline="0" dirty="0" smtClean="0"/>
                        <a:t> 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Яблоко №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</a:t>
                      </a:r>
                      <a:r>
                        <a:rPr lang="en-US" dirty="0" smtClean="0"/>
                        <a:t>90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Яблоко №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</a:t>
                      </a:r>
                      <a:r>
                        <a:rPr lang="en-US" dirty="0" smtClean="0"/>
                        <a:t>94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Яблоко №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</a:t>
                      </a:r>
                      <a:r>
                        <a:rPr lang="en-US" dirty="0" smtClean="0"/>
                        <a:t>90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Яблоко № 4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</a:t>
                      </a:r>
                      <a:r>
                        <a:rPr lang="en-US" dirty="0" smtClean="0"/>
                        <a:t>89</a:t>
                      </a:r>
                      <a:endParaRPr lang="ru-RU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3</a:t>
                      </a:r>
                      <a:r>
                        <a:rPr lang="ru-RU" b="0" dirty="0" smtClean="0"/>
                        <a:t>,</a:t>
                      </a:r>
                      <a:r>
                        <a:rPr lang="en-US" b="0" dirty="0" smtClean="0"/>
                        <a:t>63</a:t>
                      </a:r>
                      <a:endParaRPr lang="ru-RU" b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95537" y="1074802"/>
            <a:ext cx="25922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Опыт №7 – создание батарейки из апельсина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11860" y="1074802"/>
            <a:ext cx="2772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Опыт №8 – создание батарейки из киви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00192" y="1076543"/>
            <a:ext cx="2592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Опыт №9 – создание батарейки из яблока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0425" y="5439707"/>
            <a:ext cx="2905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Светодиод горит тускло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часы работают.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11860" y="4377876"/>
            <a:ext cx="2905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Светодиод горит ярче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часы работают.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43619" y="4377876"/>
            <a:ext cx="2905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Светодиод горит слабо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часы работают, напряжение заметно падает.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471331" y="-297813"/>
            <a:ext cx="8136904" cy="14251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Описание исследования </a:t>
            </a:r>
            <a:endParaRPr lang="ru-RU" sz="4000" b="1" spc="50" dirty="0">
              <a:ln w="11430"/>
              <a:solidFill>
                <a:srgbClr val="CC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83971" y="4420656"/>
            <a:ext cx="55834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Недостатки:</a:t>
            </a:r>
          </a:p>
          <a:p>
            <a:pPr marL="342900" indent="468313">
              <a:buAutoNum type="arabicParenR"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Низкое напряжение</a:t>
            </a:r>
          </a:p>
          <a:p>
            <a:pPr marL="342900" indent="468313">
              <a:buAutoNum type="arabicParenR"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Большие размеры</a:t>
            </a:r>
          </a:p>
          <a:p>
            <a:pPr marL="342900" indent="468313">
              <a:buAutoNum type="arabicParenR"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Короткий срок службы</a:t>
            </a:r>
          </a:p>
        </p:txBody>
      </p:sp>
      <p:pic>
        <p:nvPicPr>
          <p:cNvPr id="9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0595" y="417534"/>
            <a:ext cx="3846871" cy="25963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perspectiveFront"/>
            <a:lightRig rig="threePt" dir="t"/>
          </a:scene3d>
          <a:extLst>
            <a:ext uri="{FAA26D3D-D897-4be2-8F04-BA451C77F1D7}">
              <ma14:placeholderFlag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lc="http://schemas.openxmlformats.org/drawingml/2006/lockedCanvas"/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94110" y="2428342"/>
            <a:ext cx="815258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4000" b="1" i="1" u="sng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Достоинства:</a:t>
            </a:r>
          </a:p>
          <a:p>
            <a:pPr marL="342900" indent="290513"/>
            <a:r>
              <a:rPr lang="ru-RU" sz="40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Использование возможно</a:t>
            </a:r>
          </a:p>
        </p:txBody>
      </p:sp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28589"/>
            <a:ext cx="1507639" cy="1507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82813" y="904847"/>
            <a:ext cx="41901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b="1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sz="6000" b="1" spc="50" dirty="0">
              <a:ln w="11430"/>
              <a:solidFill>
                <a:srgbClr val="CC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06400" y="3751781"/>
            <a:ext cx="4658919" cy="2484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752391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1593481" y="125877"/>
            <a:ext cx="7071360" cy="578768"/>
          </a:xfrm>
        </p:spPr>
        <p:txBody>
          <a:bodyPr/>
          <a:lstStyle/>
          <a:p>
            <a:pPr algn="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Дополнительная информация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2081" y="987504"/>
            <a:ext cx="441596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Роль родителей</a:t>
            </a:r>
            <a:r>
              <a:rPr lang="en-US" sz="24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2400" i="1" dirty="0" smtClean="0">
                <a:latin typeface="Georgia" pitchFamily="18" charset="0"/>
                <a:cs typeface="Times New Roman" pitchFamily="18" charset="0"/>
              </a:rPr>
              <a:t>Родители оказали поддержку на этапе подготовки эксперимента и в оформлении работы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8043" y="987504"/>
            <a:ext cx="3792499" cy="505666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perspective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18242" y="3992384"/>
            <a:ext cx="498875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993300"/>
                </a:solidFill>
                <a:latin typeface="Georgia" pitchFamily="18" charset="0"/>
                <a:cs typeface="Times New Roman" pitchFamily="18" charset="0"/>
              </a:rPr>
              <a:t>Интернет - источники</a:t>
            </a:r>
            <a:r>
              <a:rPr lang="en-US" sz="2400" b="1" dirty="0" smtClean="0">
                <a:solidFill>
                  <a:srgbClr val="993300"/>
                </a:solidFill>
                <a:latin typeface="Georgia" pitchFamily="18" charset="0"/>
                <a:cs typeface="Times New Roman" pitchFamily="18" charset="0"/>
              </a:rPr>
              <a:t>: </a:t>
            </a:r>
            <a:endParaRPr lang="ru-RU" sz="2400" b="1" dirty="0" smtClean="0">
              <a:solidFill>
                <a:srgbClr val="993300"/>
              </a:solidFill>
              <a:latin typeface="Georgia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[1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http://akak.ru/recipes/4085-kak-sdelat-batareyku-iz-limona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[2]</a:t>
            </a:r>
            <a:r>
              <a:rPr lang="en-US" sz="24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http://energosber.info/lesson/mults/</a:t>
            </a:r>
          </a:p>
        </p:txBody>
      </p:sp>
    </p:spTree>
    <p:extLst>
      <p:ext uri="{BB962C8B-B14F-4D97-AF65-F5344CB8AC3E}">
        <p14:creationId xmlns:p14="http://schemas.microsoft.com/office/powerpoint/2010/main" val="41598703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30200" y="313383"/>
            <a:ext cx="9855199" cy="1657765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  <a:latin typeface="Georgia" pitchFamily="18" charset="0"/>
              </a:rPr>
              <a:t>Спасибо </a:t>
            </a:r>
            <a:br>
              <a:rPr lang="ru-RU" b="1" dirty="0" smtClean="0">
                <a:ln/>
                <a:solidFill>
                  <a:schemeClr val="accent3"/>
                </a:solidFill>
                <a:latin typeface="Georgia" pitchFamily="18" charset="0"/>
              </a:rPr>
            </a:br>
            <a:r>
              <a:rPr lang="ru-RU" b="1" dirty="0" smtClean="0">
                <a:ln/>
                <a:solidFill>
                  <a:schemeClr val="accent3"/>
                </a:solidFill>
                <a:latin typeface="Georgia" pitchFamily="18" charset="0"/>
              </a:rPr>
              <a:t>за внимание!</a:t>
            </a:r>
            <a:endParaRPr lang="ru-RU" b="1" dirty="0">
              <a:ln/>
              <a:solidFill>
                <a:schemeClr val="accent3"/>
              </a:solidFill>
              <a:latin typeface="Georgia" pitchFamily="18" charset="0"/>
            </a:endParaRPr>
          </a:p>
        </p:txBody>
      </p:sp>
      <p:pic>
        <p:nvPicPr>
          <p:cNvPr id="5" name="Picture 16" descr="DSC_021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5781" y="2428348"/>
            <a:ext cx="5427406" cy="36332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79051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CFAFB"/>
              </a:clrFrom>
              <a:clrTo>
                <a:srgbClr val="FCFA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915" b="12933"/>
          <a:stretch>
            <a:fillRect/>
          </a:stretch>
        </p:blipFill>
        <p:spPr bwMode="auto">
          <a:xfrm>
            <a:off x="223867" y="264587"/>
            <a:ext cx="5089267" cy="36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3556000"/>
            <a:ext cx="4716462" cy="3132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 rot="19955977">
            <a:off x="4925491" y="1309552"/>
            <a:ext cx="4146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эксперименты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948151">
            <a:off x="546961" y="5207700"/>
            <a:ext cx="19014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опыты</a:t>
            </a:r>
            <a:endParaRPr lang="ru-RU" sz="32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0473579">
            <a:off x="2464572" y="5764975"/>
            <a:ext cx="17427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  <a:latin typeface="Georgia" pitchFamily="18" charset="0"/>
              </a:rPr>
              <a:t>задача</a:t>
            </a:r>
            <a:endParaRPr lang="ru-RU" sz="3200" b="1" i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20494780">
            <a:off x="5414773" y="2348915"/>
            <a:ext cx="35878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C3300"/>
                </a:solidFill>
                <a:latin typeface="Georgia" pitchFamily="18" charset="0"/>
              </a:rPr>
              <a:t>инструменты</a:t>
            </a:r>
            <a:endParaRPr lang="ru-RU" sz="3200" b="1" i="1" dirty="0">
              <a:solidFill>
                <a:srgbClr val="CC3300"/>
              </a:solidFill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1052838">
            <a:off x="-74119" y="4069996"/>
            <a:ext cx="46618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«</a:t>
            </a:r>
            <a:r>
              <a:rPr lang="ru-RU" sz="4800" b="1" dirty="0" smtClean="0">
                <a:solidFill>
                  <a:srgbClr val="C00000"/>
                </a:solidFill>
                <a:latin typeface="Georgia" pitchFamily="18" charset="0"/>
              </a:rPr>
              <a:t>М</a:t>
            </a:r>
            <a:r>
              <a:rPr lang="ru-RU" sz="4000" b="1" dirty="0" smtClean="0">
                <a:solidFill>
                  <a:srgbClr val="C00000"/>
                </a:solidFill>
                <a:latin typeface="Georgia" pitchFamily="18" charset="0"/>
              </a:rPr>
              <a:t>Е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Г</a:t>
            </a:r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А</a:t>
            </a:r>
            <a:r>
              <a:rPr lang="ru-RU" sz="4800" b="1" dirty="0" smtClean="0">
                <a:solidFill>
                  <a:srgbClr val="C00000"/>
                </a:solidFill>
                <a:latin typeface="Georgia" pitchFamily="18" charset="0"/>
              </a:rPr>
              <a:t>З</a:t>
            </a:r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Н</a:t>
            </a:r>
            <a:r>
              <a:rPr lang="ru-RU" sz="4000" b="1" dirty="0" smtClean="0">
                <a:solidFill>
                  <a:srgbClr val="C00000"/>
                </a:solidFill>
                <a:latin typeface="Georgia" pitchFamily="18" charset="0"/>
              </a:rPr>
              <a:t>А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Й</a:t>
            </a:r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К</a:t>
            </a:r>
            <a:r>
              <a:rPr lang="ru-RU" sz="4000" b="1" dirty="0" smtClean="0">
                <a:solidFill>
                  <a:srgbClr val="C00000"/>
                </a:solidFill>
                <a:latin typeface="Georgia" pitchFamily="18" charset="0"/>
              </a:rPr>
              <a:t>И</a:t>
            </a:r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»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948151">
            <a:off x="4744764" y="639446"/>
            <a:ext cx="18069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BF1A0D"/>
                </a:solidFill>
                <a:latin typeface="Georgia" pitchFamily="18" charset="0"/>
              </a:rPr>
              <a:t>модель</a:t>
            </a:r>
            <a:endParaRPr lang="ru-RU" sz="3200" b="1" i="1" dirty="0">
              <a:solidFill>
                <a:srgbClr val="BF1A0D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85465" y="786435"/>
            <a:ext cx="4350612" cy="56217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29000" y="206125"/>
            <a:ext cx="637867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сделать батарейку из лимона?</a:t>
            </a:r>
            <a:endParaRPr lang="ru-RU" sz="2000" b="1" spc="50" dirty="0">
              <a:ln w="11430"/>
              <a:solidFill>
                <a:srgbClr val="CC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143000" y="1763463"/>
            <a:ext cx="1930400" cy="3589587"/>
            <a:chOff x="1143000" y="1763463"/>
            <a:chExt cx="1930400" cy="3589587"/>
          </a:xfrm>
        </p:grpSpPr>
        <p:pic>
          <p:nvPicPr>
            <p:cNvPr id="4" name="Рисунок 3" descr="59218-Thinking-School-Boy-Doing-His-Homework.jp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43000" y="1763463"/>
              <a:ext cx="1930400" cy="358958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616356" y="1787435"/>
              <a:ext cx="62709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200" dirty="0" smtClean="0">
                  <a:solidFill>
                    <a:srgbClr val="C00000"/>
                  </a:solidFill>
                  <a:latin typeface="Georgia" pitchFamily="18" charset="0"/>
                </a:rPr>
                <a:t>?</a:t>
              </a:r>
              <a:endParaRPr lang="ru-RU" sz="7200" dirty="0">
                <a:solidFill>
                  <a:srgbClr val="C00000"/>
                </a:solidFill>
                <a:latin typeface="Georgia" pitchFamily="18" charset="0"/>
              </a:endParaRPr>
            </a:p>
          </p:txBody>
        </p:sp>
      </p:grpSp>
      <p:pic>
        <p:nvPicPr>
          <p:cNvPr id="6" name="Рисунок 5" descr="87666.gif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072" y="50799"/>
            <a:ext cx="1808072" cy="1986893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6063" y="5208024"/>
            <a:ext cx="204787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7378" y="5664200"/>
            <a:ext cx="1368087" cy="972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олилиния 14"/>
          <p:cNvSpPr/>
          <p:nvPr/>
        </p:nvSpPr>
        <p:spPr>
          <a:xfrm>
            <a:off x="366658" y="1907682"/>
            <a:ext cx="2452742" cy="4416918"/>
          </a:xfrm>
          <a:custGeom>
            <a:avLst/>
            <a:gdLst>
              <a:gd name="connsiteX0" fmla="*/ 2452742 w 2452742"/>
              <a:gd name="connsiteY0" fmla="*/ 4239118 h 4416918"/>
              <a:gd name="connsiteX1" fmla="*/ 1258942 w 2452742"/>
              <a:gd name="connsiteY1" fmla="*/ 4289918 h 4416918"/>
              <a:gd name="connsiteX2" fmla="*/ 1182742 w 2452742"/>
              <a:gd name="connsiteY2" fmla="*/ 4315318 h 4416918"/>
              <a:gd name="connsiteX3" fmla="*/ 827142 w 2452742"/>
              <a:gd name="connsiteY3" fmla="*/ 4366118 h 4416918"/>
              <a:gd name="connsiteX4" fmla="*/ 598542 w 2452742"/>
              <a:gd name="connsiteY4" fmla="*/ 4416918 h 4416918"/>
              <a:gd name="connsiteX5" fmla="*/ 446142 w 2452742"/>
              <a:gd name="connsiteY5" fmla="*/ 4391518 h 4416918"/>
              <a:gd name="connsiteX6" fmla="*/ 268342 w 2452742"/>
              <a:gd name="connsiteY6" fmla="*/ 4137518 h 4416918"/>
              <a:gd name="connsiteX7" fmla="*/ 217542 w 2452742"/>
              <a:gd name="connsiteY7" fmla="*/ 4061318 h 4416918"/>
              <a:gd name="connsiteX8" fmla="*/ 166742 w 2452742"/>
              <a:gd name="connsiteY8" fmla="*/ 3985118 h 4416918"/>
              <a:gd name="connsiteX9" fmla="*/ 90542 w 2452742"/>
              <a:gd name="connsiteY9" fmla="*/ 3908918 h 4416918"/>
              <a:gd name="connsiteX10" fmla="*/ 39742 w 2452742"/>
              <a:gd name="connsiteY10" fmla="*/ 3731118 h 4416918"/>
              <a:gd name="connsiteX11" fmla="*/ 14342 w 2452742"/>
              <a:gd name="connsiteY11" fmla="*/ 3654918 h 4416918"/>
              <a:gd name="connsiteX12" fmla="*/ 39742 w 2452742"/>
              <a:gd name="connsiteY12" fmla="*/ 3324718 h 4416918"/>
              <a:gd name="connsiteX13" fmla="*/ 166742 w 2452742"/>
              <a:gd name="connsiteY13" fmla="*/ 3096118 h 4416918"/>
              <a:gd name="connsiteX14" fmla="*/ 217542 w 2452742"/>
              <a:gd name="connsiteY14" fmla="*/ 3019918 h 4416918"/>
              <a:gd name="connsiteX15" fmla="*/ 268342 w 2452742"/>
              <a:gd name="connsiteY15" fmla="*/ 2943718 h 4416918"/>
              <a:gd name="connsiteX16" fmla="*/ 344542 w 2452742"/>
              <a:gd name="connsiteY16" fmla="*/ 2867518 h 4416918"/>
              <a:gd name="connsiteX17" fmla="*/ 395342 w 2452742"/>
              <a:gd name="connsiteY17" fmla="*/ 2715118 h 4416918"/>
              <a:gd name="connsiteX18" fmla="*/ 420742 w 2452742"/>
              <a:gd name="connsiteY18" fmla="*/ 2638918 h 4416918"/>
              <a:gd name="connsiteX19" fmla="*/ 319142 w 2452742"/>
              <a:gd name="connsiteY19" fmla="*/ 2130918 h 4416918"/>
              <a:gd name="connsiteX20" fmla="*/ 242942 w 2452742"/>
              <a:gd name="connsiteY20" fmla="*/ 2080118 h 4416918"/>
              <a:gd name="connsiteX21" fmla="*/ 141342 w 2452742"/>
              <a:gd name="connsiteY21" fmla="*/ 1927718 h 4416918"/>
              <a:gd name="connsiteX22" fmla="*/ 115942 w 2452742"/>
              <a:gd name="connsiteY22" fmla="*/ 1851518 h 4416918"/>
              <a:gd name="connsiteX23" fmla="*/ 65142 w 2452742"/>
              <a:gd name="connsiteY23" fmla="*/ 1775318 h 4416918"/>
              <a:gd name="connsiteX24" fmla="*/ 14342 w 2452742"/>
              <a:gd name="connsiteY24" fmla="*/ 1622918 h 4416918"/>
              <a:gd name="connsiteX25" fmla="*/ 90542 w 2452742"/>
              <a:gd name="connsiteY25" fmla="*/ 1292718 h 4416918"/>
              <a:gd name="connsiteX26" fmla="*/ 166742 w 2452742"/>
              <a:gd name="connsiteY26" fmla="*/ 1267318 h 4416918"/>
              <a:gd name="connsiteX27" fmla="*/ 217542 w 2452742"/>
              <a:gd name="connsiteY27" fmla="*/ 1191118 h 4416918"/>
              <a:gd name="connsiteX28" fmla="*/ 293742 w 2452742"/>
              <a:gd name="connsiteY28" fmla="*/ 1165718 h 4416918"/>
              <a:gd name="connsiteX29" fmla="*/ 369942 w 2452742"/>
              <a:gd name="connsiteY29" fmla="*/ 1089518 h 4416918"/>
              <a:gd name="connsiteX30" fmla="*/ 369942 w 2452742"/>
              <a:gd name="connsiteY30" fmla="*/ 810118 h 4416918"/>
              <a:gd name="connsiteX31" fmla="*/ 293742 w 2452742"/>
              <a:gd name="connsiteY31" fmla="*/ 759318 h 4416918"/>
              <a:gd name="connsiteX32" fmla="*/ 90542 w 2452742"/>
              <a:gd name="connsiteY32" fmla="*/ 530718 h 4416918"/>
              <a:gd name="connsiteX33" fmla="*/ 65142 w 2452742"/>
              <a:gd name="connsiteY33" fmla="*/ 454518 h 4416918"/>
              <a:gd name="connsiteX34" fmla="*/ 90542 w 2452742"/>
              <a:gd name="connsiteY34" fmla="*/ 378318 h 4416918"/>
              <a:gd name="connsiteX35" fmla="*/ 166742 w 2452742"/>
              <a:gd name="connsiteY35" fmla="*/ 352918 h 4416918"/>
              <a:gd name="connsiteX36" fmla="*/ 369942 w 2452742"/>
              <a:gd name="connsiteY36" fmla="*/ 302118 h 4416918"/>
              <a:gd name="connsiteX37" fmla="*/ 547742 w 2452742"/>
              <a:gd name="connsiteY37" fmla="*/ 251318 h 4416918"/>
              <a:gd name="connsiteX38" fmla="*/ 623942 w 2452742"/>
              <a:gd name="connsiteY38" fmla="*/ 175118 h 4416918"/>
              <a:gd name="connsiteX39" fmla="*/ 674742 w 2452742"/>
              <a:gd name="connsiteY39" fmla="*/ 73518 h 4416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452742" h="4416918">
                <a:moveTo>
                  <a:pt x="2452742" y="4239118"/>
                </a:moveTo>
                <a:lnTo>
                  <a:pt x="1258942" y="4289918"/>
                </a:lnTo>
                <a:cubicBezTo>
                  <a:pt x="1232216" y="4291522"/>
                  <a:pt x="1209109" y="4310665"/>
                  <a:pt x="1182742" y="4315318"/>
                </a:cubicBezTo>
                <a:cubicBezTo>
                  <a:pt x="1064827" y="4336126"/>
                  <a:pt x="827142" y="4366118"/>
                  <a:pt x="827142" y="4366118"/>
                </a:cubicBezTo>
                <a:cubicBezTo>
                  <a:pt x="748563" y="4392311"/>
                  <a:pt x="687947" y="4416918"/>
                  <a:pt x="598542" y="4416918"/>
                </a:cubicBezTo>
                <a:cubicBezTo>
                  <a:pt x="547041" y="4416918"/>
                  <a:pt x="496942" y="4399985"/>
                  <a:pt x="446142" y="4391518"/>
                </a:cubicBezTo>
                <a:cubicBezTo>
                  <a:pt x="333310" y="4241075"/>
                  <a:pt x="393424" y="4325141"/>
                  <a:pt x="268342" y="4137518"/>
                </a:cubicBezTo>
                <a:lnTo>
                  <a:pt x="217542" y="4061318"/>
                </a:lnTo>
                <a:cubicBezTo>
                  <a:pt x="200609" y="4035918"/>
                  <a:pt x="188328" y="4006704"/>
                  <a:pt x="166742" y="3985118"/>
                </a:cubicBezTo>
                <a:lnTo>
                  <a:pt x="90542" y="3908918"/>
                </a:lnTo>
                <a:cubicBezTo>
                  <a:pt x="29642" y="3726217"/>
                  <a:pt x="103529" y="3954373"/>
                  <a:pt x="39742" y="3731118"/>
                </a:cubicBezTo>
                <a:cubicBezTo>
                  <a:pt x="32387" y="3705374"/>
                  <a:pt x="22809" y="3680318"/>
                  <a:pt x="14342" y="3654918"/>
                </a:cubicBezTo>
                <a:cubicBezTo>
                  <a:pt x="22809" y="3544851"/>
                  <a:pt x="26050" y="3434257"/>
                  <a:pt x="39742" y="3324718"/>
                </a:cubicBezTo>
                <a:cubicBezTo>
                  <a:pt x="50059" y="3242182"/>
                  <a:pt x="128712" y="3153163"/>
                  <a:pt x="166742" y="3096118"/>
                </a:cubicBezTo>
                <a:lnTo>
                  <a:pt x="217542" y="3019918"/>
                </a:lnTo>
                <a:cubicBezTo>
                  <a:pt x="234475" y="2994518"/>
                  <a:pt x="246756" y="2965304"/>
                  <a:pt x="268342" y="2943718"/>
                </a:cubicBezTo>
                <a:lnTo>
                  <a:pt x="344542" y="2867518"/>
                </a:lnTo>
                <a:lnTo>
                  <a:pt x="395342" y="2715118"/>
                </a:lnTo>
                <a:lnTo>
                  <a:pt x="420742" y="2638918"/>
                </a:lnTo>
                <a:cubicBezTo>
                  <a:pt x="400605" y="2296582"/>
                  <a:pt x="495458" y="2277848"/>
                  <a:pt x="319142" y="2130918"/>
                </a:cubicBezTo>
                <a:cubicBezTo>
                  <a:pt x="295691" y="2111375"/>
                  <a:pt x="268342" y="2097051"/>
                  <a:pt x="242942" y="2080118"/>
                </a:cubicBezTo>
                <a:cubicBezTo>
                  <a:pt x="182547" y="1898933"/>
                  <a:pt x="268185" y="2117982"/>
                  <a:pt x="141342" y="1927718"/>
                </a:cubicBezTo>
                <a:cubicBezTo>
                  <a:pt x="126490" y="1905441"/>
                  <a:pt x="127916" y="1875465"/>
                  <a:pt x="115942" y="1851518"/>
                </a:cubicBezTo>
                <a:cubicBezTo>
                  <a:pt x="102290" y="1824214"/>
                  <a:pt x="77540" y="1803214"/>
                  <a:pt x="65142" y="1775318"/>
                </a:cubicBezTo>
                <a:cubicBezTo>
                  <a:pt x="43394" y="1726385"/>
                  <a:pt x="14342" y="1622918"/>
                  <a:pt x="14342" y="1622918"/>
                </a:cubicBezTo>
                <a:cubicBezTo>
                  <a:pt x="21996" y="1546378"/>
                  <a:pt x="0" y="1365152"/>
                  <a:pt x="90542" y="1292718"/>
                </a:cubicBezTo>
                <a:cubicBezTo>
                  <a:pt x="111449" y="1275992"/>
                  <a:pt x="141342" y="1275785"/>
                  <a:pt x="166742" y="1267318"/>
                </a:cubicBezTo>
                <a:cubicBezTo>
                  <a:pt x="183675" y="1241918"/>
                  <a:pt x="193704" y="1210188"/>
                  <a:pt x="217542" y="1191118"/>
                </a:cubicBezTo>
                <a:cubicBezTo>
                  <a:pt x="238449" y="1174392"/>
                  <a:pt x="271465" y="1180570"/>
                  <a:pt x="293742" y="1165718"/>
                </a:cubicBezTo>
                <a:cubicBezTo>
                  <a:pt x="323630" y="1145793"/>
                  <a:pt x="344542" y="1114918"/>
                  <a:pt x="369942" y="1089518"/>
                </a:cubicBezTo>
                <a:cubicBezTo>
                  <a:pt x="405663" y="982356"/>
                  <a:pt x="427384" y="953722"/>
                  <a:pt x="369942" y="810118"/>
                </a:cubicBezTo>
                <a:cubicBezTo>
                  <a:pt x="358605" y="781774"/>
                  <a:pt x="316558" y="779599"/>
                  <a:pt x="293742" y="759318"/>
                </a:cubicBezTo>
                <a:cubicBezTo>
                  <a:pt x="233156" y="705464"/>
                  <a:pt x="133007" y="615648"/>
                  <a:pt x="90542" y="530718"/>
                </a:cubicBezTo>
                <a:cubicBezTo>
                  <a:pt x="78568" y="506771"/>
                  <a:pt x="73609" y="479918"/>
                  <a:pt x="65142" y="454518"/>
                </a:cubicBezTo>
                <a:cubicBezTo>
                  <a:pt x="73609" y="429118"/>
                  <a:pt x="71610" y="397250"/>
                  <a:pt x="90542" y="378318"/>
                </a:cubicBezTo>
                <a:cubicBezTo>
                  <a:pt x="109474" y="359386"/>
                  <a:pt x="140911" y="359963"/>
                  <a:pt x="166742" y="352918"/>
                </a:cubicBezTo>
                <a:cubicBezTo>
                  <a:pt x="234100" y="334548"/>
                  <a:pt x="303707" y="324196"/>
                  <a:pt x="369942" y="302118"/>
                </a:cubicBezTo>
                <a:cubicBezTo>
                  <a:pt x="479260" y="265679"/>
                  <a:pt x="420167" y="283212"/>
                  <a:pt x="547742" y="251318"/>
                </a:cubicBezTo>
                <a:cubicBezTo>
                  <a:pt x="573142" y="225918"/>
                  <a:pt x="604017" y="205006"/>
                  <a:pt x="623942" y="175118"/>
                </a:cubicBezTo>
                <a:cubicBezTo>
                  <a:pt x="740688" y="0"/>
                  <a:pt x="591252" y="157008"/>
                  <a:pt x="674742" y="73518"/>
                </a:cubicBezTo>
              </a:path>
            </a:pathLst>
          </a:cu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6521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.jpe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3734" y="1290922"/>
            <a:ext cx="4412904" cy="3309678"/>
          </a:xfrm>
          <a:prstGeom prst="rect">
            <a:avLst/>
          </a:prstGeom>
        </p:spPr>
      </p:pic>
      <p:pic>
        <p:nvPicPr>
          <p:cNvPr id="2050" name="Picture 2" descr="http://sdelanounas.ru/images/img/d/3/d3d3LmF0cC1lbmVyZ3kucnUvcGljcy9uZXdzLzI4My5qcGc_X19pZD0xMzI0NA==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7595" y="79617"/>
            <a:ext cx="2960205" cy="21580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perspectiveFront"/>
            <a:lightRig rig="threePt" dir="t"/>
          </a:scene3d>
          <a:sp3d>
            <a:bevelT w="1524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efikasnost.com/wp-content/uploads/2010/05/renewable-energy-in-tourism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7595" y="4516557"/>
            <a:ext cx="2960205" cy="223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perspectiveFront"/>
            <a:lightRig rig="threePt" dir="t"/>
          </a:scene3d>
          <a:sp3d>
            <a:bevelT w="1524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rencentre.com/wp-content/uploads/2011/12/%D0%9F%D0%A0%D0%98%D0%9B%D0%98%D0%92%D0%9D%D0%90%D0%AF-%D0%AD%D0%A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" y="101599"/>
            <a:ext cx="2947676" cy="22100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perspectiveFront"/>
            <a:lightRig rig="threePt" dir="t"/>
          </a:scene3d>
          <a:sp3d>
            <a:bevelT w="1524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down-house.ru/uploads/posts/2010-10/thumbs/Down-House.ru_1286714005_0005-40f51affed7f91c9a9683ce94e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4499000"/>
            <a:ext cx="2947676" cy="223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perspectiveFront"/>
            <a:lightRig rig="threePt" dir="t"/>
          </a:scene3d>
          <a:sp3d>
            <a:bevelT w="1524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52876" y="2237626"/>
            <a:ext cx="23011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Солнечные</a:t>
            </a:r>
          </a:p>
          <a:p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батареи</a:t>
            </a:r>
            <a:endParaRPr lang="ru-RU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00" y="2362452"/>
            <a:ext cx="317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Приливная электростанция</a:t>
            </a:r>
            <a:endParaRPr lang="ru-RU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52876" y="3607128"/>
            <a:ext cx="26100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Ветряная</a:t>
            </a:r>
          </a:p>
          <a:p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электростанция</a:t>
            </a:r>
            <a:endParaRPr lang="ru-RU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400" y="3607128"/>
            <a:ext cx="31481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Термоэмиссионный</a:t>
            </a:r>
          </a:p>
          <a:p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генератор</a:t>
            </a:r>
            <a:endParaRPr lang="ru-RU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4597400" y="1290922"/>
            <a:ext cx="3098800" cy="1071530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597400" y="2362452"/>
            <a:ext cx="2169238" cy="2819148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1803400" y="1879600"/>
            <a:ext cx="2794000" cy="482852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1803400" y="2362452"/>
            <a:ext cx="2794000" cy="2819148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1" name="Рисунок 20" descr="desktopwallpapers.org.ua-8403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4431" y="1879600"/>
            <a:ext cx="1824000" cy="136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492243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87454" y="556763"/>
            <a:ext cx="3470146" cy="28200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perspectiveFron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35677" y="-177800"/>
            <a:ext cx="3908323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solidFill>
                  <a:srgbClr val="BF1A0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sz="7200" b="1" spc="50" dirty="0">
              <a:ln w="11430"/>
              <a:solidFill>
                <a:srgbClr val="BF1A0D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3657600" y="1129998"/>
            <a:ext cx="54864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проверить, действительно ли при помощи лимона можно получить энергию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8" name="Рисунок 7" descr="school-283x300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8200" y="3300567"/>
            <a:ext cx="1728000" cy="2160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8327" y="3822700"/>
            <a:ext cx="74833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найти другие овощи и фрукты, которые тоже могли бы выступать в роли альтернативных источников и сравнить их между собой с тем, чтобы найти самый мощный из них</a:t>
            </a:r>
            <a:endParaRPr lang="ru-RU" sz="2800" b="1" i="1" dirty="0" smtClean="0">
              <a:solidFill>
                <a:schemeClr val="accent5">
                  <a:lumMod val="50000"/>
                </a:schemeClr>
              </a:solidFill>
              <a:latin typeface="Georg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1914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0809" y="3222171"/>
            <a:ext cx="884903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800" b="1" i="1" dirty="0" smtClean="0">
                <a:latin typeface="Georgia" pitchFamily="18" charset="0"/>
                <a:cs typeface="Times New Roman" pitchFamily="18" charset="0"/>
              </a:rPr>
              <a:t>провести </a:t>
            </a:r>
            <a:r>
              <a:rPr lang="ru-RU" sz="2800" b="1" i="1" dirty="0">
                <a:latin typeface="Georgia" pitchFamily="18" charset="0"/>
                <a:cs typeface="Times New Roman" pitchFamily="18" charset="0"/>
              </a:rPr>
              <a:t>серию опытов по теме </a:t>
            </a:r>
            <a:r>
              <a:rPr lang="ru-RU" sz="2800" b="1" i="1" dirty="0" smtClean="0">
                <a:latin typeface="Georgia" pitchFamily="18" charset="0"/>
                <a:cs typeface="Times New Roman" pitchFamily="18" charset="0"/>
              </a:rPr>
              <a:t>исследования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 smtClean="0">
                <a:latin typeface="Georgia" pitchFamily="18" charset="0"/>
                <a:cs typeface="Times New Roman" pitchFamily="18" charset="0"/>
              </a:rPr>
              <a:t>сравнить полученные результаты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 smtClean="0">
                <a:latin typeface="Georgia" pitchFamily="18" charset="0"/>
                <a:cs typeface="Times New Roman" pitchFamily="18" charset="0"/>
              </a:rPr>
              <a:t>создать </a:t>
            </a:r>
            <a:r>
              <a:rPr lang="ru-RU" sz="2800" b="1" i="1" dirty="0">
                <a:latin typeface="Georgia" pitchFamily="18" charset="0"/>
                <a:cs typeface="Times New Roman" pitchFamily="18" charset="0"/>
              </a:rPr>
              <a:t>таблицы </a:t>
            </a:r>
            <a:r>
              <a:rPr lang="ru-RU" sz="2800" b="1" i="1" dirty="0" smtClean="0">
                <a:latin typeface="Georgia" pitchFamily="18" charset="0"/>
                <a:cs typeface="Times New Roman" pitchFamily="18" charset="0"/>
              </a:rPr>
              <a:t>результатов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 smtClean="0">
                <a:latin typeface="Georgia" pitchFamily="18" charset="0"/>
                <a:cs typeface="Times New Roman" pitchFamily="18" charset="0"/>
              </a:rPr>
              <a:t>сделать </a:t>
            </a:r>
            <a:r>
              <a:rPr lang="ru-RU" sz="2800" b="1" i="1" dirty="0">
                <a:latin typeface="Georgia" pitchFamily="18" charset="0"/>
                <a:cs typeface="Times New Roman" pitchFamily="18" charset="0"/>
              </a:rPr>
              <a:t>выводы о проделанной работе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0940" y="383457"/>
            <a:ext cx="3908323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solidFill>
                  <a:srgbClr val="BF1A0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7200" b="1" spc="50" dirty="0">
              <a:ln w="11430"/>
              <a:solidFill>
                <a:srgbClr val="BF1A0D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6209" y="1990186"/>
            <a:ext cx="56920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с помощью взрослых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 изучить этот вопрос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1" name="Content Placeholder 3" descr="DSC_00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9503" y="313786"/>
            <a:ext cx="3727938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perspectiveFron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821941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greenwich.edu.pk/gutube/Videos/Images/IC201117Mi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820" y="910588"/>
            <a:ext cx="4250099" cy="25605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  <a:scene3d>
            <a:camera prst="obliqueBottomLeft"/>
            <a:lightRig rig="threePt" dir="t"/>
          </a:scene3d>
          <a:extLst/>
        </p:spPr>
      </p:pic>
      <p:sp>
        <p:nvSpPr>
          <p:cNvPr id="5" name="Прямоугольник 4"/>
          <p:cNvSpPr/>
          <p:nvPr/>
        </p:nvSpPr>
        <p:spPr>
          <a:xfrm>
            <a:off x="4368801" y="414424"/>
            <a:ext cx="4699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«Альтернативный источник энергии — заменяет собой традиционные источники энергии, функционирующие на нефти, добываемом природном газе и угле».</a:t>
            </a:r>
            <a:endParaRPr lang="ru-RU" sz="3200" b="1" i="1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73729" name="Picture 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2977" y="5303176"/>
            <a:ext cx="1554824" cy="155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lipart-Cartoon-Design-13.gif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225"/>
          <a:stretch>
            <a:fillRect/>
          </a:stretch>
        </p:blipFill>
        <p:spPr>
          <a:xfrm>
            <a:off x="508000" y="4516949"/>
            <a:ext cx="2463799" cy="228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7368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3"/>
          <p:cNvSpPr txBox="1">
            <a:spLocks noGrp="1"/>
          </p:cNvSpPr>
          <p:nvPr>
            <p:ph type="ctrTitle"/>
          </p:nvPr>
        </p:nvSpPr>
        <p:spPr>
          <a:xfrm>
            <a:off x="409105" y="579347"/>
            <a:ext cx="6246537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4000" b="1" spc="50" dirty="0" smtClean="0">
                <a:ln w="11430"/>
                <a:solidFill>
                  <a:srgbClr val="BF1A0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Объекты исследования:</a:t>
            </a:r>
            <a:endParaRPr lang="ru-RU" sz="4000" b="1" spc="50" dirty="0">
              <a:ln w="11430"/>
              <a:solidFill>
                <a:srgbClr val="BF1A0D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18807" y="2014806"/>
            <a:ext cx="7698398" cy="11281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isometricOffAxis1Top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3042" y="1402824"/>
            <a:ext cx="1017587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3406" y="1728697"/>
            <a:ext cx="1652587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6399" y="1913206"/>
            <a:ext cx="1176337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8536" y="2052546"/>
            <a:ext cx="1719263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Прямоугольник 30"/>
          <p:cNvSpPr/>
          <p:nvPr/>
        </p:nvSpPr>
        <p:spPr>
          <a:xfrm>
            <a:off x="688129" y="3198721"/>
            <a:ext cx="7698398" cy="11281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isometricOffAxis1Top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8343" y="2677227"/>
            <a:ext cx="901700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1079" y="3142915"/>
            <a:ext cx="1255713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Прямоугольник 31"/>
          <p:cNvSpPr/>
          <p:nvPr/>
        </p:nvSpPr>
        <p:spPr>
          <a:xfrm>
            <a:off x="840905" y="4326830"/>
            <a:ext cx="7698398" cy="11281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isometricOffAxis1Top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5928" y="4305758"/>
            <a:ext cx="1142157" cy="823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7004" y="4684207"/>
            <a:ext cx="854075" cy="821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Прямоугольник 32"/>
          <p:cNvSpPr/>
          <p:nvPr/>
        </p:nvSpPr>
        <p:spPr>
          <a:xfrm>
            <a:off x="1221529" y="5450491"/>
            <a:ext cx="7698398" cy="11281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isometricOffAxis1Top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9193" y="4254958"/>
            <a:ext cx="1484692" cy="1626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705" name="Picture 1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3886" y="249146"/>
            <a:ext cx="1262242" cy="128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33" descr="87666.gif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6" y="5495371"/>
            <a:ext cx="1072702" cy="1178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7251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3"/>
          <p:cNvSpPr txBox="1">
            <a:spLocks noGrp="1"/>
          </p:cNvSpPr>
          <p:nvPr>
            <p:ph type="ctrTitle"/>
          </p:nvPr>
        </p:nvSpPr>
        <p:spPr>
          <a:xfrm>
            <a:off x="2847905" y="238995"/>
            <a:ext cx="6070600" cy="5909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>
              <a:tabLst>
                <a:tab pos="4129088" algn="l"/>
              </a:tabLst>
            </a:pPr>
            <a:r>
              <a:rPr lang="ru-RU" sz="3600" b="1" spc="50" dirty="0" smtClean="0">
                <a:ln w="11430"/>
                <a:solidFill>
                  <a:srgbClr val="BF1A0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Приборы и инструменты</a:t>
            </a:r>
            <a:endParaRPr lang="ru-RU" sz="3600" b="1" spc="50" dirty="0">
              <a:ln w="11430"/>
              <a:solidFill>
                <a:srgbClr val="BF1A0D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E:\21_Эксперимент_Лимон-Картошка-Газировка_16_11_2012\DSC_000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412" y="2275355"/>
            <a:ext cx="2012561" cy="16897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perspectiveFront"/>
            <a:lightRig rig="threePt" dir="t"/>
          </a:scene3d>
        </p:spPr>
      </p:pic>
      <p:pic>
        <p:nvPicPr>
          <p:cNvPr id="71681" name="Picture 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98243">
            <a:off x="6753972" y="1040104"/>
            <a:ext cx="1411504" cy="1877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602042" y="1513062"/>
            <a:ext cx="3249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Вольтметр (</a:t>
            </a:r>
            <a:r>
              <a:rPr lang="ru-RU" b="1" dirty="0" err="1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мультиметр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70973" y="2473899"/>
            <a:ext cx="32608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Набор медных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 и железных электродов </a:t>
            </a:r>
            <a:endParaRPr lang="ru-RU" b="1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21966" y="3512066"/>
            <a:ext cx="3409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Соединительные провода</a:t>
            </a:r>
            <a:endParaRPr lang="ru-RU" b="1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5393" y="5036066"/>
            <a:ext cx="1232817" cy="131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6423612" y="5692860"/>
            <a:ext cx="14959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Светодиод</a:t>
            </a:r>
            <a:endParaRPr lang="ru-RU" b="1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96192" y="5779523"/>
            <a:ext cx="25843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Миниатюрные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электронные часы </a:t>
            </a:r>
            <a:endParaRPr lang="ru-RU" b="1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71683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1650" y="3011696"/>
            <a:ext cx="1835150" cy="2219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4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3401" y="4517261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5" name="Picture 5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192" y="330200"/>
            <a:ext cx="1245696" cy="16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09130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Green with White Fence Segoe_TP10286746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Trebuchet MS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1_White Template with blue-green Segoe_TP10286786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1_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1_White Template with yellow-magenta Segoe_TP10286788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6.xml><?xml version="1.0" encoding="utf-8"?>
<a:theme xmlns:a="http://schemas.openxmlformats.org/drawingml/2006/main" name="2_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7.xml><?xml version="1.0" encoding="utf-8"?>
<a:theme xmlns:a="http://schemas.openxmlformats.org/drawingml/2006/main" name="TS102920897">
  <a:themeElements>
    <a:clrScheme name="Другая 1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C990CB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TS010286746</Template>
  <TotalTime>730</TotalTime>
  <Words>1089</Words>
  <Application>Microsoft Office PowerPoint</Application>
  <PresentationFormat>Экран (4:3)</PresentationFormat>
  <Paragraphs>229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1_Green with White Fence Segoe_TP10286746</vt:lpstr>
      <vt:lpstr>Белый текст и шрифт Courier для слайдов с кодом</vt:lpstr>
      <vt:lpstr>1_White Template with blue-green Segoe_TP10286786</vt:lpstr>
      <vt:lpstr>1_Белый текст и шрифт Courier для слайдов с кодом</vt:lpstr>
      <vt:lpstr>1_White Template with yellow-magenta Segoe_TP10286788</vt:lpstr>
      <vt:lpstr>2_Белый текст и шрифт Courier для слайдов с кодом</vt:lpstr>
      <vt:lpstr>TS102920897</vt:lpstr>
      <vt:lpstr>Автор: Дмитриев Александр              ученик  1 «Б» класса                ГБОУ СОШ №1389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Объекты исследования:</vt:lpstr>
      <vt:lpstr>Приборы и инструменты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Дополнительная информация:</vt:lpstr>
      <vt:lpstr>Спасибо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Ученик ГБОУ СОШ №1389, 1 «Б» класса, Дмитриев А. М.</dc:title>
  <dc:creator>Анна Dmitrieva</dc:creator>
  <cp:lastModifiedBy>Наталия Юрьевна</cp:lastModifiedBy>
  <cp:revision>81</cp:revision>
  <dcterms:created xsi:type="dcterms:W3CDTF">2012-11-24T08:37:03Z</dcterms:created>
  <dcterms:modified xsi:type="dcterms:W3CDTF">2014-11-06T13:39:19Z</dcterms:modified>
</cp:coreProperties>
</file>