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61" r:id="rId3"/>
    <p:sldId id="258" r:id="rId4"/>
    <p:sldId id="259" r:id="rId5"/>
    <p:sldId id="264" r:id="rId6"/>
    <p:sldId id="262" r:id="rId7"/>
    <p:sldId id="263" r:id="rId8"/>
    <p:sldId id="265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B%D0%B8%D0%BA%D0%B8%D0%B9_%D0%A3%D1%81%D1%82%D1%8E%D0%B3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9B%D0%B0%D0%BF%D0%BB%D0%B0%D0%BD%D0%B4%D0%B8%D1%8F" TargetMode="Externa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D%D0%BE%D0%B2%D0%BE%D0%B3%D0%BE%D0%B4%D0%BD%D1%8F%D1%8F_%D1%91%D0%BB%D0%BA%D0%B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1700710/post198093437/" TargetMode="External"/><Relationship Id="rId7" Type="http://schemas.openxmlformats.org/officeDocument/2006/relationships/image" Target="../media/image1.gif"/><Relationship Id="rId2" Type="http://schemas.openxmlformats.org/officeDocument/2006/relationships/hyperlink" Target="http://ru.wikipedia.org/wiki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://deti.mail.ru/family/takie_raznye_dedy_morozy_kto_prinosit_podarki_d/" TargetMode="External"/><Relationship Id="rId4" Type="http://schemas.openxmlformats.org/officeDocument/2006/relationships/hyperlink" Target="http://orgprazdnik.ru/cards/cards-christmas/page/4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F%D0%BE%D0%BB%D1%83%D1%88%D1%83%D0%B1%D0%BE%D0%BA&amp;action=edit&amp;redlink=1" TargetMode="External"/><Relationship Id="rId2" Type="http://schemas.openxmlformats.org/officeDocument/2006/relationships/hyperlink" Target="http://ru.wikipedia.org/wiki/%D0%A2%D1%83%D0%BB%D1%83%D0%BF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1%81%D0%BE%D1%85" TargetMode="External"/><Relationship Id="rId2" Type="http://schemas.openxmlformats.org/officeDocument/2006/relationships/hyperlink" Target="http://ru.wikipedia.org/wiki/%D0%9E%D1%80%D0%BD%D0%B0%D0%BC%D0%B5%D0%BD%D1%8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hyperlink" Target="http://ru.wikipedia.org/wiki/%D0%92%D0%B0%D0%BB%D0%B5%D0%BD%D0%BA%D0%B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A1%D0%B5%D0%B2%D0%B5%D1%80%D0%BD%D1%8B%D0%B9_%D0%BE%D0%BB%D0%B5%D0%BD%D1%8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7"/>
            <a:ext cx="9144000" cy="158417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Сходство и различие русского Деда Мороза с западным Санта-Клаусом</a:t>
            </a:r>
            <a:endParaRPr lang="ru-RU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140968"/>
            <a:ext cx="5148064" cy="18002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Выполнила: </a:t>
            </a:r>
            <a:r>
              <a:rPr lang="ru-RU" b="1" dirty="0" err="1" smtClean="0">
                <a:solidFill>
                  <a:srgbClr val="0070C0"/>
                </a:solidFill>
              </a:rPr>
              <a:t>Паславская</a:t>
            </a:r>
            <a:r>
              <a:rPr lang="ru-RU" b="1" dirty="0" smtClean="0">
                <a:solidFill>
                  <a:srgbClr val="0070C0"/>
                </a:solidFill>
              </a:rPr>
              <a:t> Анна, ученица 4 «Б» класса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Руководитель: </a:t>
            </a:r>
            <a:r>
              <a:rPr lang="ru-RU" b="1" dirty="0" err="1" smtClean="0">
                <a:solidFill>
                  <a:srgbClr val="0070C0"/>
                </a:solidFill>
              </a:rPr>
              <a:t>Карибова</a:t>
            </a:r>
            <a:r>
              <a:rPr lang="ru-RU" b="1" dirty="0" smtClean="0">
                <a:solidFill>
                  <a:srgbClr val="0070C0"/>
                </a:solidFill>
              </a:rPr>
              <a:t> Наталья Викторовна.</a:t>
            </a:r>
          </a:p>
          <a:p>
            <a:endParaRPr lang="ru-RU" dirty="0"/>
          </a:p>
        </p:txBody>
      </p:sp>
      <p:pic>
        <p:nvPicPr>
          <p:cNvPr id="2049" name="Picture 1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2381250" cy="2733675"/>
          </a:xfrm>
          <a:prstGeom prst="rect">
            <a:avLst/>
          </a:prstGeom>
          <a:noFill/>
        </p:spPr>
      </p:pic>
      <p:pic>
        <p:nvPicPr>
          <p:cNvPr id="2050" name="Picture 2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73016"/>
            <a:ext cx="2381250" cy="2733675"/>
          </a:xfrm>
          <a:prstGeom prst="rect">
            <a:avLst/>
          </a:prstGeom>
          <a:noFill/>
        </p:spPr>
      </p:pic>
      <p:pic>
        <p:nvPicPr>
          <p:cNvPr id="2051" name="Picture 3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4956701"/>
            <a:ext cx="1656184" cy="1901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3.gstatic.com/images?q=tbn:ANd9GcQcZM35oQyX0Od_6GeiPSUaugKwch9cg7UU62f6g8uZp-deGhXRO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0"/>
            <a:ext cx="5076056" cy="33351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620688"/>
            <a:ext cx="4067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Родина и место жительства Деда Мороза— </a:t>
            </a:r>
            <a:r>
              <a:rPr lang="ru-RU" sz="3200" dirty="0" smtClean="0">
                <a:hlinkClick r:id="rId3" tooltip="Великий Устюг"/>
              </a:rPr>
              <a:t>Великий Устюг</a:t>
            </a:r>
            <a:endParaRPr lang="ru-RU" sz="3200" dirty="0"/>
          </a:p>
        </p:txBody>
      </p:sp>
      <p:sp>
        <p:nvSpPr>
          <p:cNvPr id="23556" name="AutoShape 4" descr="data:image/jpeg;base64,/9j/4AAQSkZJRgABAQAAAQABAAD/2wCEAAkGBhQSEBUUEhQVFRUVFRQVFBQWFxUWFRQVFBQVFRQUFRQXHCYeFxojGRgVHy8gIycqLCwsFR4xNTAqNSYrLCkBCQoKDgwOGg8PGikkHiQpLCwsKiwpLCwsLCwtKioqLCkwLCwpLCwpLCwpLCwsLCwpLCwsLCwsLCwsLCwsLCwsLP/AABEIAMQBAQMBIgACEQEDEQH/xAAbAAABBQEBAAAAAAAAAAAAAAABAAIDBAUGB//EAEMQAAEDAwIDBgQCBwUHBQAAAAEAAhEDEiEEMQVBUQYTImFxkTKBofBCsQcjUmLB0eEUcpKi8RUWM0NzgtIkY7LC4v/EABoBAAMBAQEBAAAAAAAAAAAAAAABAgMEBQb/xAAyEQACAgEDAgMIAQIHAAAAAAAAAQIRAxIhMQRRFEFhEyJTcZGh0fCxMoEFQlJiY8Hh/9oADAMBAAIRAxEAPwDl6Wlc5rnNaSGAFxAw0EwCemSB81GnNqGCATB38/VCF7xqBFKEQqARbCSl1OpdUcXPMuO568lEgQk4JJQmIEowiEUABFJGEABJGEkCBCMIot3QAhTKBauk4VQpGmbjmMef8lia5ouMKFK3QFWEoRShWAEVLptK6o8MaJJ2EgfUqMhKwAkjCl0pYHg1AXNnxBpgkeRgwgCFJOcOiEJgBBOhJADVNR01zXOuaLQDB3dJiG9eqjhKEgGpQnQhCYAhFOsSQKyqiEEQpNByNqaE4IAEIopIAQCn0+qLA4ANNzS03AGAebZ2PmoUYTJBCMJIpiAikigAJJ0JzKZcQAJJwAOZPIJAMhGE5rZ2QhAh7axHNMcZRhKEANhKE6EYQIbCUJ8JQgBsJQnQjamAyErU+1K1AhlqEKS1C1AxlqMJ9qlFc92WQ2C4OmBdgEQHdPJICtCVqktSATAbakpIQQIo2noVNqnNLpYwtbAwTdmM5jqur/2zpP2PoERxbSfs/QLz/FZPhS+35OjSu6+/4OOjyRhdh/tLR/s/QIjX6P8AZ+iPFz+FL7fkNK7r7/g4+EV2X9u0X7KQ1ej6D2R4yXwpfb8hp9UccAjC7EajR9B9U4VNF5fVHjH8OX0/9Fp9UcZCS7OdH5fVPA0Xl9UeO/2S+gtHqjikQu2jRfu+x/mlOj/d9j/NLx3/ABy+gaPVHFIgLtmnR/u+x/mk52kHIex/mjxr+HL6Bo9UcfpR42f3m/8AyCiC73hPDqGqq2UwPCC5xzgAwPqR02XK9oeDnS6mpRJm0gtdEXNcAWmPnHqCtMPVLLNwpppcMiSrzM2FNT08sc65otjwmbnT+z6JkJQuskbCUJ0JQgQIShOhGEANhIBOtRtQFjYQhPhGExWMQhSQlCAsZCUKSErUCsihGFPp6Ic8Bzg0EwXEEho6wMppbnqiwsjtSUkIphZlBqNqcAjCg3sbajajCMJiBCNqcGowixDQ1ODU4BEBAhtqdCMIwgAAIlqMIgJCss8OaLxctXjDadot6D3WI1W9FpXVqjKbd3uDR8zEqJf6mKz0H9GfCO70zqxHirOx/cZIH+a4+yp/pX4V/wALUAdaT/q5n/39wu90mibSpNpt2Y0NHoBCq9pOFf2jS1KfMtlv99vib9QF83hnNdVLPLzf23X2Rb4o8KDUbVt8I4WHmHED15eqq8S0gY6AvpdSuiDOtStT7UbVQrGAIwn2pWoFYyEYVbiHEBSHU9OnP8pVjTVg9sj/AESUldXuFOrDCNqktRsVWIitStUtqj1NSxpcQceRMesckroCtqNTa4DfaRzgyJHzVqtrHCmGYLQ4u2EyQBvvsAsjiGpio2PS8HNpkxHpiZVk1QWkt9/QfXKyU7bNNPBbpmRKcWqrT1oDnN2iPaBP1lSUNW2pIByMY6q9SJ0sl7xJZX+0j+yfdqSz9tErQW9JqDTdc2JgjIBEEQcHyKjtUgaiGrUojtRDVJaiBlAhlqQarGr1Je+55EuIGAGgmMAAY5JtqAIw1G1SQhSeHNDm5BEg5Eg+qVrgQA1SV9M5ji14LXDcHBHqkGpzpJk5TERQnAJ9in72aYba3e66PEZERPRAFcBd1+jLhIdVdWP/ACxDf7zgc/IT7rm+C9m62qdFNvhHxPOGN9TzPkMr03hGjp6Kj3TDcZuc483EAHHIYGF5/WdRGMdC3fYaVm+12U4lUdLqZCtPdC8WGWVaWty2jy3tfoDptU63Dahvb/3bj5GfouarVS45XrPazs9/bKYscBUZNs7GYlpPLYZXl2t4c+i8sqNLXDkfzHUeYXvdNmjONeaMmilCVqs0fC4GAYIMHY+RQqCSTAEmYGw8guuxUQhibWqBgudgBWAxRaykDSeDgWmT9gpOW2wUct2j1Qqj9WC5ojxAO3yT5bdQm8E4s5lTuzkEwAATaGmCYG3r5KrraIFICmQ9pk4ltsczLvlPOfNVqPDHEzAAE7t3NwFsbkbbbSvLeSXtNS5OilVHoVqe6iREgiRInmOqp8HrTSyW4JAh1xIiZJ36+yvVdSXWFxJ/DnkByXpqV7mGkr6huFn6+pcAAc725z6kbZO6v8U1IptBMxc0GMnrC5x/EQLfic8Eh2IDd49MD+qznkS2KjEgc+6C02ZBNMwCZJMAE7ZPTb2nfxGH2tEAtEzBg5AiPl8gqep17gdo+A5DRlp5Ez165t8lSqHJLszzDgTgjIP8FyPJXBrRffLTVmHBx+MuiM4g9faVn8K1ttQEyBteLjG8YnJnPuhR1lMXFwcQ7EnJbjE+GMny5LNrV9oGIAIPPqMQspT3TQzV/tLv2h/lSWZ3/wC432//AEko1+ozteIVi0CDEznngdIVfgvGu7e01QKjf3tiehgj6fwzW1nFWOZfzMhrZOY2x18/JYLKpOM7z6czuunLmqVpiS2O8bUDi6OUT8xKzW8QA1DgdrRB6wc5Wdo+MFt10yR77xuMf1WK/UG+7xb77Y9BlPJ1OyruJRN/j+ug4ANpAAkZnf026LWocRDqAqYwPFGwMAlcjXe58MAuN3LJcSBGwWjw3gOpeBSLSxsyXEiAIOIBkzKiGaTm2lyPSuDf7Ka016tRxADWwMZE7DP+I+y6fiMBrXgCRLDIBw6Yx97qjwThLdNTsbmTc5x3c7r5bDC1cPYWHn9CIIPuAto6lvLkbSqjnRWbmSAA62SQJJA/nCGuMU3EdIEefOVcrcMDTDmNOZy0EE7TEbp7KPKBHSMey3tmVI5CpxAN01r3FrpFoxkGOZxG5+R6Lo+wmpolpdq3AUxmm0OFz4gG7MtG55H5QtEaJp3a0/ILQ0ujBjAAG2Bj+6PZck4Sr+qitS80bdT9JWnYyyi1jWjAhxgfIMWSe3rZmW+kOP8AJY3EuCd9W50oAOIIt28R6+iTOzlKAS+oCXEOAtNoBJlogHMDc7FeFLq1jbSj59mejHpYNJvt3XazqNF+k1shoaCT0Y7/AM1Jpf0q0rfEYJJJua6MmYHjMCOS5GrwalRZfdUJBY3JFxvPiFoMdWgzz5q5U4DQNEVO8fe61hAcLWtmwua2N7YMlc/i/wDOo8uuHz9Sp9Njjs/Q6qj+kyhPx0v8T2/m0qzq+0+h1bLapZ5OD23NP7pMey8zqaSmwR8Qxlxa4nlkgAefzT+D6LTVC5r6AqTABGC05mCCPLnyXZhzSyzSSp9zHJ08Iw1I1uJUqbHkMeHtj45Gc9BMYjn1VZxABJwAYK19P2M0rWglr2kAwGVXiAeW+UzU8CoEEONV3rVdt0wvYhmlw9/U4molBtVtpECSQQ6TIGcRtn+Co8U1bWMcCYNs7EwPOFoP4TQbs08931D1PN3mVWraWmTloPrJ9lunJrYnY4samKGBLjcPEGtkmRgukmATjEfnnazUWOBIuEZaTaHZ6sOY/kum4rraNAW0aTHVPwtAGD5nf5fluufrNbqGfAaNVphzLSGOJ2IgeH7nqeGcXezujQs8I4+ykX2i1rgMScEbgTyxHz8lbb2vEnw4Bx8pz9+S5ynoXXBpDt8kAkgTmQBuOisV+HAH9X3jhkGWFvtjz59FUZ5K2CkWtd2oc5mAAbgSfMGZHMf0UA4kA2CZOHYnfIBmMRg/NVdRwl7cNDn/APZgY5OBKnp6UNZD2m8jn6AZk7b9Poj373GQurCZB32afldiD8j5nZRF84aHAnpEb8hjEJrqga9pIiDkRJ+91o6pjHQTAduHE7znYbYjO26mrEYYdk+/p6oHMevTdIs8WI3ThON4nf2P8VkAc/f+iSlub9/6JIGdZ2h7P0qWma6ibhdkyXkQJJubLRiN/ecLmtQ20kDcYzB23wuvqtowxr2ONjXgBji2SAGsl4w6Bnb8I2DlmVqDe+LmUqjqYcSZnJgzLgAImTAI5LOEMmONT3ff/r5m0kpO1sZFGpLeYjkACNuYJ/grHCOzlSubstZP/EMgnlDW8/yUmr4a41KndtdEmxgDi4BxMXDYY5yeW+VdZwLUii26q8WjwspzhpkkueN4JA5gdV0QV7tWZUb+j4VT07SWscceItF1RwHQfwHsrDO0lFonu9QAOtB43xvssPQ8OruIe59e5oZYAJY6yAbgMbDoZO+5VdnDdQZJfWIJIIcXEOnfw7QFcuq8oxao1jge251rOP0yPgrzyb3FSTG8YjCTu0DGkfq9RJmP1LwTGTAOTjK7Dstwxuu0bv8Ak12khrwMtuG46g5Bnp5BcH2h4dqKdVwc918upyPwhtjSWfskiPFuc9VwR/xPVLhrdpXW9c8P+TqXS3cb3XKNUdoKTxBZWAkAzSebTAMG0Eg5Hun0CHAOAcAcgOFrvmDsuQ4TxWrQNRzpqMLS9ocTN7oawk8+RPlPknjtHqajLy4sLTIY1rAwwA6HT4yCcROZ9V2rqklcjllht7HZioG7qLUcZLR4BPmdl57o9fqhUBNZ7sOMOy2bTEgxieXp6KXScQ1LGl51DnOabQx2WuDmOlxAIODHOJIVS6mK5RKw2b9Pibr6zoDnSCWzBjxS4Dpt7o6zi7mQLGG5oMh8xM4wFS4eS5lziS8gXO5uJbBOFc1fCpoUz3VNlzWw8F5LrRBJDiR12Az5LgzZ/ZTXZ/I64Y3OO3kScQ1QgOc5jQ6vABucKlodZAbnJLc7epVfVaj9YPDElkNF2M2gQ7PLqqfHKRFOmGm0MIcQGm0OaC8E1LhGSIBmTzAW/wAc4qxml07tPTp30iadX4XucHEXODxNri4EYOzyFnCahTraT+gT1N12KztAHGXlx/dmBPnGT6bLb4XTDBMDyA2HouW4n2kZSr06TB3rnhsnxMa0u2HiEnnOOXNXNT2l7uq2g5rRWMktvNgkNNMCpbDnOnbEcyvQjn6aMUovyvh8HPOE5P8AudVV1sqpV1BWFq+2lGiSytSqCsyoWOohwcQA0O7y+LS0yAIOd9t2cd7X06Bazuqge6m14acmXTDZ225iR6rSGfFaSfO5m8TSs09Tqg0EuMAbkrldVxupqXFmnlrQYdWP1t8/vCxuIcWqV2CtWa4UA62GnBdnG3kfP5Lb4PxJtSnNLT1u6YbXPDZp08SS9ww0AZJPJNdRjk/elS4/ewtFfMk4fwdtPIy47vOXH58h5BaApwsn/fPTDHjkEjDZBgxgjcKyePUrXudewMi69tpkmIAcQSeoGy645sa92LozcWy6VG4rOHarTH8Z/wAJU9LilJ9N9QONjLb3FpAbcYbPqrWaHcWhj6r4/kua4jriSLR1APKeuPvPzW7oe0OmGoaXsfWot8Tw0NhziJawy4SJyR5Qd4HOcW4jSdqHd1Tc1peS0OtEB2wwSB7wvLz9a55HjgnSV35fI6FiSjbZQfU5RDrhB3G8CPP5/kpalKHZzOxHtH9OS0+1PFBXFFophho020iQWZt2Lg1xzM7kKhpHuLTd8JgzGDktkY3H3hY4ZSmraomaSdFSrR8ZAg5acEHfP5eyY5hhp28XTy+v9VpN0pa50Dkw7DlPtsVEGSxsxyPyAMfkuhwIIL/3vySR8X2P6pLID0qpwkNORt1cY9lPp9NSbM02kkRMNMdTsCee52PNVBxAPk3HwjMyIwDsYOxHLnuo9Lqw6CCCCcEbZk7/AHsuyEoyhFy5ZtNVJpGp3VENNtNxed3eBrcCB4Qyf8yuaPhtJ7XXCk2SMPIOwmYls5Jjn6rL0XEqY+NpcXEhtrm+E5y7eREnlspq2Ig7/cKYTjkbgrXr32vYUsbilKzXbSp04Esec5a58DGJAefdCoxraYe4s+K23vHl2Rvh+AAOf8Vjh/mmah0scDsWmZVvBSuyFM6ngXFm6d0sIAl5tkkQ7Ia7xbSXHA6fMca1lHUvc54HiEEB5Ax+L1j8guKa1o5DlyUmnYL3HGwjZeXHo4auPO+X8v4O15n/AFefFmzT7Piu8jTs6EMBAYCMjxPnMA81W1PZl1N9tTDjylr/AExkD0QpuwPPb3UlJ0GRg9RuPML1PZ9voclvVu9h9Hsy0guFRjJGbn0GTjENORvuAmV+EaZrCL3udvDX+GNsOj6QnF7nwXkudAucd3HmUm0sxjZYPC5xWt09m0v4+RqpaW63RkavWNpU7ADaXNE+AuAwIuMYyeXTolp9YwVKdMkvZgukBpgC2JEgHDcxHiHUrbp04e3wgwCdgdi3OR5pnaDiDnUXd6GhpkBxubEtaHWtp5O22eazy4ccbkl+8FRyZG68jnuMcQaajg5ju6cXR47iwi0AnunW4cOYxyypNPpCGE1Gvpi/xAua+6QCSA4COe7lmDVODTQ72m2QBIZYXF5aXAxkttyXE9AN4Wjoarmtb3rnOL2wx5DoLZujMbTtBiN+mWPGpUm9inKnZi8Z4TUdXFWkacANtNTwGQSRHL6qhrW1xX72u2n3kNLHE2h3d2hu5DbRAyPLOV6A3Qt/0xPrG6ircPYQQWsIJBILWnaB02gfOT1XT4WKpLtX7sYyk2238zj9ZSramo/U1KNO90S6nqKMEhrWACmHEiQAMbKz2g0tWvUDnadwqRTDQwy3wtfmYM5InPMbLodRwHTvHipU9o8LRTMdCacSPVVf93NO0y2mBkGGueGkiYlt2dz6rBdFTTVbKlzwNT2r9/g5HiralPQ91UbY4Vri0/FmSDvtn6hZvDuLhlF1PIuuyACPE0Ng5C7t3AtPdcaLXZkAl0DyAkY8jKGu4VQqDFCm3+60D08wrj0Ukq9bJlklqTTqlR5vVIbVxlrSM9Q2BPzifmtPievbXqiC4/GTdJzYMyc8l0VTszTP4Y25E/UKF/ZgAyLfI7GCIytH08rtoyVpUcrwrUhj5JjwkTvvEK1WYa7ybrg2mJM9LoEfe60j2Wj8JPzafyUVLgb2k2io0GQcOgxgTBWfsmnbQK6ryLXZ2h3bXEupsm0tc+oxmYNwEmf2fb1VccVY06hnd03lz5ZVySwB5P6stxmf6hdJouwr6jBcHvE4iA0QIOXfzU9f9GfiaGtDXGYl7bTaLvFAIXBN49Tt/qOqLmopI47i77tQ4Tu48538i8/krjaobQsBuOxOD8RcZEE7ALq9X2MHcd459IPIlrRJJIMHmABvsFDS4PQYdzUAJIvADZMy6M+e5Xd0jbT08U1wZTi7t+ZgS4iQ0+IAc9gHHEDz+qi04NjARgWz1BsdIIXW6nUAiANvvA5BUX0w/Dmg558j1XpKLe5m40cZA6H/AC/+KS6v/Y9L9ge6S5fDT9BFLQao1Jti8ibWjduMyZg+/wAKsHVG9rrLZd8MDwt28PhkkCM53Awuj02qoHDe7JG7XBt2PLcc88lO/h7HG6GiRgkN3jDZnKzcFtudCV8GRTFlRjIOC4jBOIOQWtzjERKuN1YgyRMwBLbvUARgAE9RHvl8S0Ypuve5pgG1kOdAguJJIJc4kfiEeRVGpXNMZaGhrCLmta0hjdyIlxqEiDm2TO5Wa1LdDbXDOpFM+v1/JCt8B6wdkuCcQmi25sGM5abo/ECMEFatIB7gAQ2YBcfhGd/Jd7ye5qfYx0LyKuh/R9rNUxtSm6mxg3Dy653MBsCB8ys92ifRqOY8Q4CCPn9+y9n4fqW06bWNyAABgiT1nz3XEdvtO2/vG7ud4xgZtMc94bn1C8LpOsU8qjfJTvfY8+1r6jHUy0lxL20wHE/jOZP3gDoF0dJroEjPPPP15+qxq5H6o/8Avs/IrcZqW5BJ+9l62KLi5P1KtOrDp3C0XCMN36wiyO9PigWDYcwXHfqo9O9gY0EbNA8pAA5KUNb7/YC1ruNPsSWZm8/x5GJ+QTa1feRPkmnyEffRRVKjugS0p8j1UVdTp6bnXGkA6CLh4Tnf4VFT0rA4uAIJAB8TiIBnYmNyT8ypXvTKbwRzWsYRjwjOUr5LAKjcU0uTS9WkZMJemOcgXJpeqomwOTHNRLk0uVUKxpCIcU0uQLkUFjp9E9tTyCgLkC5JxsalRd/tTgPA63rEiVFU1BcPG5zvU7csBVrk1z1KxrsXrseNSYgqJz0HJkrRJE2EqSgxRtEq0wQhsTFCSNySkRV4f3Uve5oqXuumWgtdAbDXDLdhzVhlfutKHXP71rCXy4FjzJjaCMQN1o8d1Wkqg91pWUnlo8dNzmNP/UpNAY48/VUdDwLWubdS07qzdyGva0lsAy0Hc7YXm1XvSVf3KWTbcrDWPc0VazQ1jQKl7CSAC0jxgidncui7DgfY2rq6TKrTQaypcCKjHuebTGYxvyK5hzy9jqdRlWkCLHse1zDvkQd+WR16roeFcb1VFoZT1DQwbNLXE5O++5JUzcmvdYpzvhm5S/RdWYPC/TjyDKjR9D0UHFOEP0lINcymahcxwrUy6QO9ptc0B2BLXHr+SsabtPrDnv6ZGwljoJnyacLnu0/bVznClXqU3Cabpptfc3xMeQQ5oH4RvO/muPJKc1oi39h427s6bT602iRGIO8Tt8LtsZkmYAWR2n1DXUwAc3l0Y+EC0SG43HLzVfTV5Ac15LYmSARBmMSDMn6FZvGdXDIziN8iR0dA67eflnk6XGo5k+zOuW8TJq5DI/DqKZPoCJ/NbJLTmPvzXLcM0tWu4vhwoscHFxMNn8Ik9SP8uFvVHgNkwB15e6+ixJO2c+ouBrYx/BMNWPNUa+rDWzkyJAaJTqdWROR64PoQtVEbZb/tc9Uw11VcU0lWoIjUyatUx08wq2kqy3n98lDr9Tawkz6gwoeHaucG4kjfljfbHlsEtlKhWaV6F6jlArSiSQuTS5MKEpiHymEoShKYgoJSgSgBFApSgSgdAJTSUSU0oGIppRRY3KAJKTYRc5JzlEXLMY+UlHcggKOk0HA6L93lvniR8jgrqNPqe4pta8iqynlj6UMqMxFrmcxtz2WDp6oWvpdawch6c/6Limm+TknbZicUp1dfULpLwJhwgEA7AAc1ocK7E0yR/wCqa4GDBAY4A+oIOw2Pstijq6UzADogkYJb0kDIWTrtECyWvyJtiBgkmDnKhpPaqCMndHV0+wdO2BVqdZlhHrFv3C8y7c9gzS1ksq03ioRu4CoyRm9gGG/veavjj9am224kbltxLfYGT6rI1usNWr3pwfCIyfhaGzJM8lnh6OUZWdSkem9juHspaYU2hrhEVKhH/EyTAB/CJIyoeJ/o9oVtn1GDm3D2n5HP1K5zSdrKlOmGtDIAjmP4/wAVK7ttXIg2N8wCfzK5p9Fm9prg0jbUqJ+PdkW6bSutLqkua50hotDQ6DA5SR7BcVUhx8QBgcxstbXcYqVZvIM7x/JZTm5+i9Tp8eSEffdvuZtryJLsAeRQJCie9R96V10TyTkqJruohAPKAqff3slY6KnFKrQ0x8eIGZmZGPxbbKlwp11riYJJ5EXAkxzgYH5LZqAOaWnMg/L5rC03gLWyCQXEkW5k5wT0J/wrGe0kwRvSlckgukgdKEoFCUAEoJSg56ACgkgSgYiUEkJQMDimkpFApgJTRATKY5oOcoYCJTSUCUEihSkgkgZts1MKT+1ncHKzQ9O7xRpMqNMcRO6TtceR+/VZl6F3NLQhUWq1cu3yq5p8wlclcrQ0qHNrEeSRrphKY5OiiTvUHOUQRlOgHFoUbmp0oSmALCUWhIlAPUtFWR1KkGSufrAh/wCq+GRIA2uIMjMYge58l0Lxdyyo6OgaOQnceWZ95Wc4OWyAmpvJaJmY/EIKcHKam2VFUABwtiQXISgQgmA6VBq60Wgg5ONtxkDqplj8TrQ9sRBiTgjJG/QZ67xussstMRpGu0pEqKlt9kegKdK1XAhxQJQlJMAEoQknBIYSU0lJNUgJNJRKakUJJJJAFxqE5SSQZj7kQUEkAOBRSSQhgKakkqAaiUkkAAISkkgBJiSSCh9Lf3/JWGbpJLDJyaRHVTAVRhlJJaR5M2SBNqbpJLQkjqbH0Kwdc8927/qMjqMtwD0yUklzdRwNGrozc0OOXGM89gp0klvj/pQMRQKSSsQAi5JJSxgKaikkMYUEkkDFKCSS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data:image/jpeg;base64,/9j/4AAQSkZJRgABAQAAAQABAAD/2wCEAAkGBhQSEBUUEhQVFRUVFRQVFBQWFxUWFRQVFBQVFRQUFRQXHCYeFxojGRgVHy8gIycqLCwsFR4xNTAqNSYrLCkBCQoKDgwOGg8PGikkHiQpLCwsKiwpLCwsLCwtKioqLCkwLCwpLCwpLCwpLCwsLCwpLCwsLCwsLCwsLCwsLCwsLP/AABEIAMQBAQMBIgACEQEDEQH/xAAbAAABBQEBAAAAAAAAAAAAAAABAAIDBAUGB//EAEMQAAEDAwIDBgQCBwUHBQAAAAEAAhEDEiEEMQVBUQYTImFxkTKBofBCsQcjUmLB0eEUcpKi8RUWM0NzgtIkY7LC4v/EABoBAAMBAQEBAAAAAAAAAAAAAAABAgMEBQb/xAAyEQACAgEDAgMIAQIHAAAAAAAAAQIRAxIhMQRRFEFhEyJTcZGh0fCxMoEFQlJiY8Hh/9oADAMBAAIRAxEAPwDl6Wlc5rnNaSGAFxAw0EwCemSB81GnNqGCATB38/VCF7xqBFKEQqARbCSl1OpdUcXPMuO568lEgQk4JJQmIEowiEUABFJGEABJGEkCBCMIot3QAhTKBauk4VQpGmbjmMef8lia5ouMKFK3QFWEoRShWAEVLptK6o8MaJJ2EgfUqMhKwAkjCl0pYHg1AXNnxBpgkeRgwgCFJOcOiEJgBBOhJADVNR01zXOuaLQDB3dJiG9eqjhKEgGpQnQhCYAhFOsSQKyqiEEQpNByNqaE4IAEIopIAQCn0+qLA4ANNzS03AGAebZ2PmoUYTJBCMJIpiAikigAJJ0JzKZcQAJJwAOZPIJAMhGE5rZ2QhAh7axHNMcZRhKEANhKE6EYQIbCUJ8JQgBsJQnQjamAyErU+1K1AhlqEKS1C1AxlqMJ9qlFc92WQ2C4OmBdgEQHdPJICtCVqktSATAbakpIQQIo2noVNqnNLpYwtbAwTdmM5jqur/2zpP2PoERxbSfs/QLz/FZPhS+35OjSu6+/4OOjyRhdh/tLR/s/QIjX6P8AZ+iPFz+FL7fkNK7r7/g4+EV2X9u0X7KQ1ej6D2R4yXwpfb8hp9UccAjC7EajR9B9U4VNF5fVHjH8OX0/9Fp9UcZCS7OdH5fVPA0Xl9UeO/2S+gtHqjikQu2jRfu+x/mlOj/d9j/NLx3/ABy+gaPVHFIgLtmnR/u+x/mk52kHIex/mjxr+HL6Bo9UcfpR42f3m/8AyCiC73hPDqGqq2UwPCC5xzgAwPqR02XK9oeDnS6mpRJm0gtdEXNcAWmPnHqCtMPVLLNwpppcMiSrzM2FNT08sc65otjwmbnT+z6JkJQuskbCUJ0JQgQIShOhGEANhIBOtRtQFjYQhPhGExWMQhSQlCAsZCUKSErUCsihGFPp6Ic8Bzg0EwXEEho6wMppbnqiwsjtSUkIphZlBqNqcAjCg3sbajajCMJiBCNqcGowixDQ1ODU4BEBAhtqdCMIwgAAIlqMIgJCss8OaLxctXjDadot6D3WI1W9FpXVqjKbd3uDR8zEqJf6mKz0H9GfCO70zqxHirOx/cZIH+a4+yp/pX4V/wALUAdaT/q5n/39wu90mibSpNpt2Y0NHoBCq9pOFf2jS1KfMtlv99vib9QF83hnNdVLPLzf23X2Rb4o8KDUbVt8I4WHmHED15eqq8S0gY6AvpdSuiDOtStT7UbVQrGAIwn2pWoFYyEYVbiHEBSHU9OnP8pVjTVg9sj/AESUldXuFOrDCNqktRsVWIitStUtqj1NSxpcQceRMesckroCtqNTa4DfaRzgyJHzVqtrHCmGYLQ4u2EyQBvvsAsjiGpio2PS8HNpkxHpiZVk1QWkt9/QfXKyU7bNNPBbpmRKcWqrT1oDnN2iPaBP1lSUNW2pIByMY6q9SJ0sl7xJZX+0j+yfdqSz9tErQW9JqDTdc2JgjIBEEQcHyKjtUgaiGrUojtRDVJaiBlAhlqQarGr1Je+55EuIGAGgmMAAY5JtqAIw1G1SQhSeHNDm5BEg5Eg+qVrgQA1SV9M5ji14LXDcHBHqkGpzpJk5TERQnAJ9in72aYba3e66PEZERPRAFcBd1+jLhIdVdWP/ACxDf7zgc/IT7rm+C9m62qdFNvhHxPOGN9TzPkMr03hGjp6Kj3TDcZuc483EAHHIYGF5/WdRGMdC3fYaVm+12U4lUdLqZCtPdC8WGWVaWty2jy3tfoDptU63Dahvb/3bj5GfouarVS45XrPazs9/bKYscBUZNs7GYlpPLYZXl2t4c+i8sqNLXDkfzHUeYXvdNmjONeaMmilCVqs0fC4GAYIMHY+RQqCSTAEmYGw8guuxUQhibWqBgudgBWAxRaykDSeDgWmT9gpOW2wUct2j1Qqj9WC5ojxAO3yT5bdQm8E4s5lTuzkEwAATaGmCYG3r5KrraIFICmQ9pk4ltsczLvlPOfNVqPDHEzAAE7t3NwFsbkbbbSvLeSXtNS5OilVHoVqe6iREgiRInmOqp8HrTSyW4JAh1xIiZJ36+yvVdSXWFxJ/DnkByXpqV7mGkr6huFn6+pcAAc725z6kbZO6v8U1IptBMxc0GMnrC5x/EQLfic8Eh2IDd49MD+qznkS2KjEgc+6C02ZBNMwCZJMAE7ZPTb2nfxGH2tEAtEzBg5AiPl8gqep17gdo+A5DRlp5Ez165t8lSqHJLszzDgTgjIP8FyPJXBrRffLTVmHBx+MuiM4g9faVn8K1ttQEyBteLjG8YnJnPuhR1lMXFwcQ7EnJbjE+GMny5LNrV9oGIAIPPqMQspT3TQzV/tLv2h/lSWZ3/wC432//AEko1+ozteIVi0CDEznngdIVfgvGu7e01QKjf3tiehgj6fwzW1nFWOZfzMhrZOY2x18/JYLKpOM7z6czuunLmqVpiS2O8bUDi6OUT8xKzW8QA1DgdrRB6wc5Wdo+MFt10yR77xuMf1WK/UG+7xb77Y9BlPJ1OyruJRN/j+ug4ANpAAkZnf026LWocRDqAqYwPFGwMAlcjXe58MAuN3LJcSBGwWjw3gOpeBSLSxsyXEiAIOIBkzKiGaTm2lyPSuDf7Ka016tRxADWwMZE7DP+I+y6fiMBrXgCRLDIBw6Yx97qjwThLdNTsbmTc5x3c7r5bDC1cPYWHn9CIIPuAto6lvLkbSqjnRWbmSAA62SQJJA/nCGuMU3EdIEefOVcrcMDTDmNOZy0EE7TEbp7KPKBHSMey3tmVI5CpxAN01r3FrpFoxkGOZxG5+R6Lo+wmpolpdq3AUxmm0OFz4gG7MtG55H5QtEaJp3a0/ILQ0ujBjAAG2Bj+6PZck4Sr+qitS80bdT9JWnYyyi1jWjAhxgfIMWSe3rZmW+kOP8AJY3EuCd9W50oAOIIt28R6+iTOzlKAS+oCXEOAtNoBJlogHMDc7FeFLq1jbSj59mejHpYNJvt3XazqNF+k1shoaCT0Y7/AM1Jpf0q0rfEYJJJua6MmYHjMCOS5GrwalRZfdUJBY3JFxvPiFoMdWgzz5q5U4DQNEVO8fe61hAcLWtmwua2N7YMlc/i/wDOo8uuHz9Sp9Njjs/Q6qj+kyhPx0v8T2/m0qzq+0+h1bLapZ5OD23NP7pMey8zqaSmwR8Qxlxa4nlkgAefzT+D6LTVC5r6AqTABGC05mCCPLnyXZhzSyzSSp9zHJ08Iw1I1uJUqbHkMeHtj45Gc9BMYjn1VZxABJwAYK19P2M0rWglr2kAwGVXiAeW+UzU8CoEEONV3rVdt0wvYhmlw9/U4molBtVtpECSQQ6TIGcRtn+Co8U1bWMcCYNs7EwPOFoP4TQbs08931D1PN3mVWraWmTloPrJ9lunJrYnY4samKGBLjcPEGtkmRgukmATjEfnnazUWOBIuEZaTaHZ6sOY/kum4rraNAW0aTHVPwtAGD5nf5fluufrNbqGfAaNVphzLSGOJ2IgeH7nqeGcXezujQs8I4+ykX2i1rgMScEbgTyxHz8lbb2vEnw4Bx8pz9+S5ynoXXBpDt8kAkgTmQBuOisV+HAH9X3jhkGWFvtjz59FUZ5K2CkWtd2oc5mAAbgSfMGZHMf0UA4kA2CZOHYnfIBmMRg/NVdRwl7cNDn/APZgY5OBKnp6UNZD2m8jn6AZk7b9Poj373GQurCZB32afldiD8j5nZRF84aHAnpEb8hjEJrqga9pIiDkRJ+91o6pjHQTAduHE7znYbYjO26mrEYYdk+/p6oHMevTdIs8WI3ThON4nf2P8VkAc/f+iSlub9/6JIGdZ2h7P0qWma6ibhdkyXkQJJubLRiN/ecLmtQ20kDcYzB23wuvqtowxr2ONjXgBji2SAGsl4w6Bnb8I2DlmVqDe+LmUqjqYcSZnJgzLgAImTAI5LOEMmONT3ff/r5m0kpO1sZFGpLeYjkACNuYJ/grHCOzlSubstZP/EMgnlDW8/yUmr4a41KndtdEmxgDi4BxMXDYY5yeW+VdZwLUii26q8WjwspzhpkkueN4JA5gdV0QV7tWZUb+j4VT07SWscceItF1RwHQfwHsrDO0lFonu9QAOtB43xvssPQ8OruIe59e5oZYAJY6yAbgMbDoZO+5VdnDdQZJfWIJIIcXEOnfw7QFcuq8oxao1jge251rOP0yPgrzyb3FSTG8YjCTu0DGkfq9RJmP1LwTGTAOTjK7Dstwxuu0bv8Ak12khrwMtuG46g5Bnp5BcH2h4dqKdVwc918upyPwhtjSWfskiPFuc9VwR/xPVLhrdpXW9c8P+TqXS3cb3XKNUdoKTxBZWAkAzSebTAMG0Eg5Hun0CHAOAcAcgOFrvmDsuQ4TxWrQNRzpqMLS9ocTN7oawk8+RPlPknjtHqajLy4sLTIY1rAwwA6HT4yCcROZ9V2rqklcjllht7HZioG7qLUcZLR4BPmdl57o9fqhUBNZ7sOMOy2bTEgxieXp6KXScQ1LGl51DnOabQx2WuDmOlxAIODHOJIVS6mK5RKw2b9Pibr6zoDnSCWzBjxS4Dpt7o6zi7mQLGG5oMh8xM4wFS4eS5lziS8gXO5uJbBOFc1fCpoUz3VNlzWw8F5LrRBJDiR12Az5LgzZ/ZTXZ/I64Y3OO3kScQ1QgOc5jQ6vABucKlodZAbnJLc7epVfVaj9YPDElkNF2M2gQ7PLqqfHKRFOmGm0MIcQGm0OaC8E1LhGSIBmTzAW/wAc4qxml07tPTp30iadX4XucHEXODxNri4EYOzyFnCahTraT+gT1N12KztAHGXlx/dmBPnGT6bLb4XTDBMDyA2HouW4n2kZSr06TB3rnhsnxMa0u2HiEnnOOXNXNT2l7uq2g5rRWMktvNgkNNMCpbDnOnbEcyvQjn6aMUovyvh8HPOE5P8AudVV1sqpV1BWFq+2lGiSytSqCsyoWOohwcQA0O7y+LS0yAIOd9t2cd7X06Bazuqge6m14acmXTDZ225iR6rSGfFaSfO5m8TSs09Tqg0EuMAbkrldVxupqXFmnlrQYdWP1t8/vCxuIcWqV2CtWa4UA62GnBdnG3kfP5Lb4PxJtSnNLT1u6YbXPDZp08SS9ww0AZJPJNdRjk/elS4/ewtFfMk4fwdtPIy47vOXH58h5BaApwsn/fPTDHjkEjDZBgxgjcKyePUrXudewMi69tpkmIAcQSeoGy645sa92LozcWy6VG4rOHarTH8Z/wAJU9LilJ9N9QONjLb3FpAbcYbPqrWaHcWhj6r4/kua4jriSLR1APKeuPvPzW7oe0OmGoaXsfWot8Tw0NhziJawy4SJyR5Qd4HOcW4jSdqHd1Tc1peS0OtEB2wwSB7wvLz9a55HjgnSV35fI6FiSjbZQfU5RDrhB3G8CPP5/kpalKHZzOxHtH9OS0+1PFBXFFophho020iQWZt2Lg1xzM7kKhpHuLTd8JgzGDktkY3H3hY4ZSmraomaSdFSrR8ZAg5acEHfP5eyY5hhp28XTy+v9VpN0pa50Dkw7DlPtsVEGSxsxyPyAMfkuhwIIL/3vySR8X2P6pLID0qpwkNORt1cY9lPp9NSbM02kkRMNMdTsCee52PNVBxAPk3HwjMyIwDsYOxHLnuo9Lqw6CCCCcEbZk7/AHsuyEoyhFy5ZtNVJpGp3VENNtNxed3eBrcCB4Qyf8yuaPhtJ7XXCk2SMPIOwmYls5Jjn6rL0XEqY+NpcXEhtrm+E5y7eREnlspq2Ig7/cKYTjkbgrXr32vYUsbilKzXbSp04Esec5a58DGJAefdCoxraYe4s+K23vHl2Rvh+AAOf8Vjh/mmah0scDsWmZVvBSuyFM6ngXFm6d0sIAl5tkkQ7Ia7xbSXHA6fMca1lHUvc54HiEEB5Ax+L1j8guKa1o5DlyUmnYL3HGwjZeXHo4auPO+X8v4O15n/AFefFmzT7Piu8jTs6EMBAYCMjxPnMA81W1PZl1N9tTDjylr/AExkD0QpuwPPb3UlJ0GRg9RuPML1PZ9voclvVu9h9Hsy0guFRjJGbn0GTjENORvuAmV+EaZrCL3udvDX+GNsOj6QnF7nwXkudAucd3HmUm0sxjZYPC5xWt09m0v4+RqpaW63RkavWNpU7ADaXNE+AuAwIuMYyeXTolp9YwVKdMkvZgukBpgC2JEgHDcxHiHUrbp04e3wgwCdgdi3OR5pnaDiDnUXd6GhpkBxubEtaHWtp5O22eazy4ccbkl+8FRyZG68jnuMcQaajg5ju6cXR47iwi0AnunW4cOYxyypNPpCGE1Gvpi/xAua+6QCSA4COe7lmDVODTQ72m2QBIZYXF5aXAxkttyXE9AN4Wjoarmtb3rnOL2wx5DoLZujMbTtBiN+mWPGpUm9inKnZi8Z4TUdXFWkacANtNTwGQSRHL6qhrW1xX72u2n3kNLHE2h3d2hu5DbRAyPLOV6A3Qt/0xPrG6ircPYQQWsIJBILWnaB02gfOT1XT4WKpLtX7sYyk2238zj9ZSramo/U1KNO90S6nqKMEhrWACmHEiQAMbKz2g0tWvUDnadwqRTDQwy3wtfmYM5InPMbLodRwHTvHipU9o8LRTMdCacSPVVf93NO0y2mBkGGueGkiYlt2dz6rBdFTTVbKlzwNT2r9/g5HiralPQ91UbY4Vri0/FmSDvtn6hZvDuLhlF1PIuuyACPE0Ng5C7t3AtPdcaLXZkAl0DyAkY8jKGu4VQqDFCm3+60D08wrj0Ukq9bJlklqTTqlR5vVIbVxlrSM9Q2BPzifmtPievbXqiC4/GTdJzYMyc8l0VTszTP4Y25E/UKF/ZgAyLfI7GCIytH08rtoyVpUcrwrUhj5JjwkTvvEK1WYa7ybrg2mJM9LoEfe60j2Wj8JPzafyUVLgb2k2io0GQcOgxgTBWfsmnbQK6ryLXZ2h3bXEupsm0tc+oxmYNwEmf2fb1VccVY06hnd03lz5ZVySwB5P6stxmf6hdJouwr6jBcHvE4iA0QIOXfzU9f9GfiaGtDXGYl7bTaLvFAIXBN49Tt/qOqLmopI47i77tQ4Tu48538i8/krjaobQsBuOxOD8RcZEE7ALq9X2MHcd459IPIlrRJJIMHmABvsFDS4PQYdzUAJIvADZMy6M+e5Xd0jbT08U1wZTi7t+ZgS4iQ0+IAc9gHHEDz+qi04NjARgWz1BsdIIXW6nUAiANvvA5BUX0w/Dmg558j1XpKLe5m40cZA6H/AC/+KS6v/Y9L9ge6S5fDT9BFLQao1Jti8ibWjduMyZg+/wAKsHVG9rrLZd8MDwt28PhkkCM53Awuj02qoHDe7JG7XBt2PLcc88lO/h7HG6GiRgkN3jDZnKzcFtudCV8GRTFlRjIOC4jBOIOQWtzjERKuN1YgyRMwBLbvUARgAE9RHvl8S0Ypuve5pgG1kOdAguJJIJc4kfiEeRVGpXNMZaGhrCLmta0hjdyIlxqEiDm2TO5Wa1LdDbXDOpFM+v1/JCt8B6wdkuCcQmi25sGM5abo/ECMEFatIB7gAQ2YBcfhGd/Jd7ye5qfYx0LyKuh/R9rNUxtSm6mxg3Dy653MBsCB8ys92ifRqOY8Q4CCPn9+y9n4fqW06bWNyAABgiT1nz3XEdvtO2/vG7ud4xgZtMc94bn1C8LpOsU8qjfJTvfY8+1r6jHUy0lxL20wHE/jOZP3gDoF0dJroEjPPPP15+qxq5H6o/8Avs/IrcZqW5BJ+9l62KLi5P1KtOrDp3C0XCMN36wiyO9PigWDYcwXHfqo9O9gY0EbNA8pAA5KUNb7/YC1ruNPsSWZm8/x5GJ+QTa1feRPkmnyEffRRVKjugS0p8j1UVdTp6bnXGkA6CLh4Tnf4VFT0rA4uAIJAB8TiIBnYmNyT8ypXvTKbwRzWsYRjwjOUr5LAKjcU0uTS9WkZMJemOcgXJpeqomwOTHNRLk0uVUKxpCIcU0uQLkUFjp9E9tTyCgLkC5JxsalRd/tTgPA63rEiVFU1BcPG5zvU7csBVrk1z1KxrsXrseNSYgqJz0HJkrRJE2EqSgxRtEq0wQhsTFCSNySkRV4f3Uve5oqXuumWgtdAbDXDLdhzVhlfutKHXP71rCXy4FjzJjaCMQN1o8d1Wkqg91pWUnlo8dNzmNP/UpNAY48/VUdDwLWubdS07qzdyGva0lsAy0Hc7YXm1XvSVf3KWTbcrDWPc0VazQ1jQKl7CSAC0jxgidncui7DgfY2rq6TKrTQaypcCKjHuebTGYxvyK5hzy9jqdRlWkCLHse1zDvkQd+WR16roeFcb1VFoZT1DQwbNLXE5O++5JUzcmvdYpzvhm5S/RdWYPC/TjyDKjR9D0UHFOEP0lINcymahcxwrUy6QO9ptc0B2BLXHr+SsabtPrDnv6ZGwljoJnyacLnu0/bVznClXqU3Cabpptfc3xMeQQ5oH4RvO/muPJKc1oi39h427s6bT602iRGIO8Tt8LtsZkmYAWR2n1DXUwAc3l0Y+EC0SG43HLzVfTV5Ac15LYmSARBmMSDMn6FZvGdXDIziN8iR0dA67eflnk6XGo5k+zOuW8TJq5DI/DqKZPoCJ/NbJLTmPvzXLcM0tWu4vhwoscHFxMNn8Ik9SP8uFvVHgNkwB15e6+ixJO2c+ouBrYx/BMNWPNUa+rDWzkyJAaJTqdWROR64PoQtVEbZb/tc9Uw11VcU0lWoIjUyatUx08wq2kqy3n98lDr9Tawkz6gwoeHaucG4kjfljfbHlsEtlKhWaV6F6jlArSiSQuTS5MKEpiHymEoShKYgoJSgSgBFApSgSgdAJTSUSU0oGIppRRY3KAJKTYRc5JzlEXLMY+UlHcggKOk0HA6L93lvniR8jgrqNPqe4pta8iqynlj6UMqMxFrmcxtz2WDp6oWvpdawch6c/6Limm+TknbZicUp1dfULpLwJhwgEA7AAc1ocK7E0yR/wCqa4GDBAY4A+oIOw2Pstijq6UzADogkYJb0kDIWTrtECyWvyJtiBgkmDnKhpPaqCMndHV0+wdO2BVqdZlhHrFv3C8y7c9gzS1ksq03ioRu4CoyRm9gGG/veavjj9am224kbltxLfYGT6rI1usNWr3pwfCIyfhaGzJM8lnh6OUZWdSkem9juHspaYU2hrhEVKhH/EyTAB/CJIyoeJ/o9oVtn1GDm3D2n5HP1K5zSdrKlOmGtDIAjmP4/wAVK7ttXIg2N8wCfzK5p9Fm9prg0jbUqJ+PdkW6bSutLqkua50hotDQ6DA5SR7BcVUhx8QBgcxstbXcYqVZvIM7x/JZTm5+i9Tp8eSEffdvuZtryJLsAeRQJCie9R96V10TyTkqJruohAPKAqff3slY6KnFKrQ0x8eIGZmZGPxbbKlwp11riYJJ5EXAkxzgYH5LZqAOaWnMg/L5rC03gLWyCQXEkW5k5wT0J/wrGe0kwRvSlckgukgdKEoFCUAEoJSg56ACgkgSgYiUEkJQMDimkpFApgJTRATKY5oOcoYCJTSUCUEihSkgkgZts1MKT+1ncHKzQ9O7xRpMqNMcRO6TtceR+/VZl6F3NLQhUWq1cu3yq5p8wlclcrQ0qHNrEeSRrphKY5OiiTvUHOUQRlOgHFoUbmp0oSmALCUWhIlAPUtFWR1KkGSufrAh/wCq+GRIA2uIMjMYge58l0Lxdyyo6OgaOQnceWZ95Wc4OWyAmpvJaJmY/EIKcHKam2VFUABwtiQXISgQgmA6VBq60Wgg5ONtxkDqplj8TrQ9sRBiTgjJG/QZ67xussstMRpGu0pEqKlt9kegKdK1XAhxQJQlJMAEoQknBIYSU0lJNUgJNJRKakUJJJJAFxqE5SSQZj7kQUEkAOBRSSQhgKakkqAaiUkkAAISkkgBJiSSCh9Lf3/JWGbpJLDJyaRHVTAVRhlJJaR5M2SBNqbpJLQkjqbH0Kwdc8927/qMjqMtwD0yUklzdRwNGrozc0OOXGM89gp0klvj/pQMRQKSSsQAi5JJSxgKaikkMYUEkkDFKCSS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data:image/jpeg;base64,/9j/4AAQSkZJRgABAQAAAQABAAD/2wCEAAkGBhQSEBUUEhQVFRUVFRQVFBQWFxUWFRQVFBQVFRQUFRQXHCYeFxojGRgVHy8gIycqLCwsFR4xNTAqNSYrLCkBCQoKDgwOGg8PGikkHiQpLCwsKiwpLCwsLCwtKioqLCkwLCwpLCwpLCwpLCwsLCwpLCwsLCwsLCwsLCwsLCwsLP/AABEIAMQBAQMBIgACEQEDEQH/xAAbAAABBQEBAAAAAAAAAAAAAAABAAIDBAUGB//EAEMQAAEDAwIDBgQCBwUHBQAAAAEAAhEDEiEEMQVBUQYTImFxkTKBofBCsQcjUmLB0eEUcpKi8RUWM0NzgtIkY7LC4v/EABoBAAMBAQEBAAAAAAAAAAAAAAABAgMEBQb/xAAyEQACAgEDAgMIAQIHAAAAAAAAAQIRAxIhMQRRFEFhEyJTcZGh0fCxMoEFQlJiY8Hh/9oADAMBAAIRAxEAPwDl6Wlc5rnNaSGAFxAw0EwCemSB81GnNqGCATB38/VCF7xqBFKEQqARbCSl1OpdUcXPMuO568lEgQk4JJQmIEowiEUABFJGEABJGEkCBCMIot3QAhTKBauk4VQpGmbjmMef8lia5ouMKFK3QFWEoRShWAEVLptK6o8MaJJ2EgfUqMhKwAkjCl0pYHg1AXNnxBpgkeRgwgCFJOcOiEJgBBOhJADVNR01zXOuaLQDB3dJiG9eqjhKEgGpQnQhCYAhFOsSQKyqiEEQpNByNqaE4IAEIopIAQCn0+qLA4ANNzS03AGAebZ2PmoUYTJBCMJIpiAikigAJJ0JzKZcQAJJwAOZPIJAMhGE5rZ2QhAh7axHNMcZRhKEANhKE6EYQIbCUJ8JQgBsJQnQjamAyErU+1K1AhlqEKS1C1AxlqMJ9qlFc92WQ2C4OmBdgEQHdPJICtCVqktSATAbakpIQQIo2noVNqnNLpYwtbAwTdmM5jqur/2zpP2PoERxbSfs/QLz/FZPhS+35OjSu6+/4OOjyRhdh/tLR/s/QIjX6P8AZ+iPFz+FL7fkNK7r7/g4+EV2X9u0X7KQ1ej6D2R4yXwpfb8hp9UccAjC7EajR9B9U4VNF5fVHjH8OX0/9Fp9UcZCS7OdH5fVPA0Xl9UeO/2S+gtHqjikQu2jRfu+x/mlOj/d9j/NLx3/ABy+gaPVHFIgLtmnR/u+x/mk52kHIex/mjxr+HL6Bo9UcfpR42f3m/8AyCiC73hPDqGqq2UwPCC5xzgAwPqR02XK9oeDnS6mpRJm0gtdEXNcAWmPnHqCtMPVLLNwpppcMiSrzM2FNT08sc65otjwmbnT+z6JkJQuskbCUJ0JQgQIShOhGEANhIBOtRtQFjYQhPhGExWMQhSQlCAsZCUKSErUCsihGFPp6Ic8Bzg0EwXEEho6wMppbnqiwsjtSUkIphZlBqNqcAjCg3sbajajCMJiBCNqcGowixDQ1ODU4BEBAhtqdCMIwgAAIlqMIgJCss8OaLxctXjDadot6D3WI1W9FpXVqjKbd3uDR8zEqJf6mKz0H9GfCO70zqxHirOx/cZIH+a4+yp/pX4V/wALUAdaT/q5n/39wu90mibSpNpt2Y0NHoBCq9pOFf2jS1KfMtlv99vib9QF83hnNdVLPLzf23X2Rb4o8KDUbVt8I4WHmHED15eqq8S0gY6AvpdSuiDOtStT7UbVQrGAIwn2pWoFYyEYVbiHEBSHU9OnP8pVjTVg9sj/AESUldXuFOrDCNqktRsVWIitStUtqj1NSxpcQceRMesckroCtqNTa4DfaRzgyJHzVqtrHCmGYLQ4u2EyQBvvsAsjiGpio2PS8HNpkxHpiZVk1QWkt9/QfXKyU7bNNPBbpmRKcWqrT1oDnN2iPaBP1lSUNW2pIByMY6q9SJ0sl7xJZX+0j+yfdqSz9tErQW9JqDTdc2JgjIBEEQcHyKjtUgaiGrUojtRDVJaiBlAhlqQarGr1Je+55EuIGAGgmMAAY5JtqAIw1G1SQhSeHNDm5BEg5Eg+qVrgQA1SV9M5ji14LXDcHBHqkGpzpJk5TERQnAJ9in72aYba3e66PEZERPRAFcBd1+jLhIdVdWP/ACxDf7zgc/IT7rm+C9m62qdFNvhHxPOGN9TzPkMr03hGjp6Kj3TDcZuc483EAHHIYGF5/WdRGMdC3fYaVm+12U4lUdLqZCtPdC8WGWVaWty2jy3tfoDptU63Dahvb/3bj5GfouarVS45XrPazs9/bKYscBUZNs7GYlpPLYZXl2t4c+i8sqNLXDkfzHUeYXvdNmjONeaMmilCVqs0fC4GAYIMHY+RQqCSTAEmYGw8guuxUQhibWqBgudgBWAxRaykDSeDgWmT9gpOW2wUct2j1Qqj9WC5ojxAO3yT5bdQm8E4s5lTuzkEwAATaGmCYG3r5KrraIFICmQ9pk4ltsczLvlPOfNVqPDHEzAAE7t3NwFsbkbbbSvLeSXtNS5OilVHoVqe6iREgiRInmOqp8HrTSyW4JAh1xIiZJ36+yvVdSXWFxJ/DnkByXpqV7mGkr6huFn6+pcAAc725z6kbZO6v8U1IptBMxc0GMnrC5x/EQLfic8Eh2IDd49MD+qznkS2KjEgc+6C02ZBNMwCZJMAE7ZPTb2nfxGH2tEAtEzBg5AiPl8gqep17gdo+A5DRlp5Ez165t8lSqHJLszzDgTgjIP8FyPJXBrRffLTVmHBx+MuiM4g9faVn8K1ttQEyBteLjG8YnJnPuhR1lMXFwcQ7EnJbjE+GMny5LNrV9oGIAIPPqMQspT3TQzV/tLv2h/lSWZ3/wC432//AEko1+ozteIVi0CDEznngdIVfgvGu7e01QKjf3tiehgj6fwzW1nFWOZfzMhrZOY2x18/JYLKpOM7z6czuunLmqVpiS2O8bUDi6OUT8xKzW8QA1DgdrRB6wc5Wdo+MFt10yR77xuMf1WK/UG+7xb77Y9BlPJ1OyruJRN/j+ug4ANpAAkZnf026LWocRDqAqYwPFGwMAlcjXe58MAuN3LJcSBGwWjw3gOpeBSLSxsyXEiAIOIBkzKiGaTm2lyPSuDf7Ka016tRxADWwMZE7DP+I+y6fiMBrXgCRLDIBw6Yx97qjwThLdNTsbmTc5x3c7r5bDC1cPYWHn9CIIPuAto6lvLkbSqjnRWbmSAA62SQJJA/nCGuMU3EdIEefOVcrcMDTDmNOZy0EE7TEbp7KPKBHSMey3tmVI5CpxAN01r3FrpFoxkGOZxG5+R6Lo+wmpolpdq3AUxmm0OFz4gG7MtG55H5QtEaJp3a0/ILQ0ujBjAAG2Bj+6PZck4Sr+qitS80bdT9JWnYyyi1jWjAhxgfIMWSe3rZmW+kOP8AJY3EuCd9W50oAOIIt28R6+iTOzlKAS+oCXEOAtNoBJlogHMDc7FeFLq1jbSj59mejHpYNJvt3XazqNF+k1shoaCT0Y7/AM1Jpf0q0rfEYJJJua6MmYHjMCOS5GrwalRZfdUJBY3JFxvPiFoMdWgzz5q5U4DQNEVO8fe61hAcLWtmwua2N7YMlc/i/wDOo8uuHz9Sp9Njjs/Q6qj+kyhPx0v8T2/m0qzq+0+h1bLapZ5OD23NP7pMey8zqaSmwR8Qxlxa4nlkgAefzT+D6LTVC5r6AqTABGC05mCCPLnyXZhzSyzSSp9zHJ08Iw1I1uJUqbHkMeHtj45Gc9BMYjn1VZxABJwAYK19P2M0rWglr2kAwGVXiAeW+UzU8CoEEONV3rVdt0wvYhmlw9/U4molBtVtpECSQQ6TIGcRtn+Co8U1bWMcCYNs7EwPOFoP4TQbs08931D1PN3mVWraWmTloPrJ9lunJrYnY4samKGBLjcPEGtkmRgukmATjEfnnazUWOBIuEZaTaHZ6sOY/kum4rraNAW0aTHVPwtAGD5nf5fluufrNbqGfAaNVphzLSGOJ2IgeH7nqeGcXezujQs8I4+ykX2i1rgMScEbgTyxHz8lbb2vEnw4Bx8pz9+S5ynoXXBpDt8kAkgTmQBuOisV+HAH9X3jhkGWFvtjz59FUZ5K2CkWtd2oc5mAAbgSfMGZHMf0UA4kA2CZOHYnfIBmMRg/NVdRwl7cNDn/APZgY5OBKnp6UNZD2m8jn6AZk7b9Poj373GQurCZB32afldiD8j5nZRF84aHAnpEb8hjEJrqga9pIiDkRJ+91o6pjHQTAduHE7znYbYjO26mrEYYdk+/p6oHMevTdIs8WI3ThON4nf2P8VkAc/f+iSlub9/6JIGdZ2h7P0qWma6ibhdkyXkQJJubLRiN/ecLmtQ20kDcYzB23wuvqtowxr2ONjXgBji2SAGsl4w6Bnb8I2DlmVqDe+LmUqjqYcSZnJgzLgAImTAI5LOEMmONT3ff/r5m0kpO1sZFGpLeYjkACNuYJ/grHCOzlSubstZP/EMgnlDW8/yUmr4a41KndtdEmxgDi4BxMXDYY5yeW+VdZwLUii26q8WjwspzhpkkueN4JA5gdV0QV7tWZUb+j4VT07SWscceItF1RwHQfwHsrDO0lFonu9QAOtB43xvssPQ8OruIe59e5oZYAJY6yAbgMbDoZO+5VdnDdQZJfWIJIIcXEOnfw7QFcuq8oxao1jge251rOP0yPgrzyb3FSTG8YjCTu0DGkfq9RJmP1LwTGTAOTjK7Dstwxuu0bv8Ak12khrwMtuG46g5Bnp5BcH2h4dqKdVwc918upyPwhtjSWfskiPFuc9VwR/xPVLhrdpXW9c8P+TqXS3cb3XKNUdoKTxBZWAkAzSebTAMG0Eg5Hun0CHAOAcAcgOFrvmDsuQ4TxWrQNRzpqMLS9ocTN7oawk8+RPlPknjtHqajLy4sLTIY1rAwwA6HT4yCcROZ9V2rqklcjllht7HZioG7qLUcZLR4BPmdl57o9fqhUBNZ7sOMOy2bTEgxieXp6KXScQ1LGl51DnOabQx2WuDmOlxAIODHOJIVS6mK5RKw2b9Pibr6zoDnSCWzBjxS4Dpt7o6zi7mQLGG5oMh8xM4wFS4eS5lziS8gXO5uJbBOFc1fCpoUz3VNlzWw8F5LrRBJDiR12Az5LgzZ/ZTXZ/I64Y3OO3kScQ1QgOc5jQ6vABucKlodZAbnJLc7epVfVaj9YPDElkNF2M2gQ7PLqqfHKRFOmGm0MIcQGm0OaC8E1LhGSIBmTzAW/wAc4qxml07tPTp30iadX4XucHEXODxNri4EYOzyFnCahTraT+gT1N12KztAHGXlx/dmBPnGT6bLb4XTDBMDyA2HouW4n2kZSr06TB3rnhsnxMa0u2HiEnnOOXNXNT2l7uq2g5rRWMktvNgkNNMCpbDnOnbEcyvQjn6aMUovyvh8HPOE5P8AudVV1sqpV1BWFq+2lGiSytSqCsyoWOohwcQA0O7y+LS0yAIOd9t2cd7X06Bazuqge6m14acmXTDZ225iR6rSGfFaSfO5m8TSs09Tqg0EuMAbkrldVxupqXFmnlrQYdWP1t8/vCxuIcWqV2CtWa4UA62GnBdnG3kfP5Lb4PxJtSnNLT1u6YbXPDZp08SS9ww0AZJPJNdRjk/elS4/ewtFfMk4fwdtPIy47vOXH58h5BaApwsn/fPTDHjkEjDZBgxgjcKyePUrXudewMi69tpkmIAcQSeoGy645sa92LozcWy6VG4rOHarTH8Z/wAJU9LilJ9N9QONjLb3FpAbcYbPqrWaHcWhj6r4/kua4jriSLR1APKeuPvPzW7oe0OmGoaXsfWot8Tw0NhziJawy4SJyR5Qd4HOcW4jSdqHd1Tc1peS0OtEB2wwSB7wvLz9a55HjgnSV35fI6FiSjbZQfU5RDrhB3G8CPP5/kpalKHZzOxHtH9OS0+1PFBXFFophho020iQWZt2Lg1xzM7kKhpHuLTd8JgzGDktkY3H3hY4ZSmraomaSdFSrR8ZAg5acEHfP5eyY5hhp28XTy+v9VpN0pa50Dkw7DlPtsVEGSxsxyPyAMfkuhwIIL/3vySR8X2P6pLID0qpwkNORt1cY9lPp9NSbM02kkRMNMdTsCee52PNVBxAPk3HwjMyIwDsYOxHLnuo9Lqw6CCCCcEbZk7/AHsuyEoyhFy5ZtNVJpGp3VENNtNxed3eBrcCB4Qyf8yuaPhtJ7XXCk2SMPIOwmYls5Jjn6rL0XEqY+NpcXEhtrm+E5y7eREnlspq2Ig7/cKYTjkbgrXr32vYUsbilKzXbSp04Esec5a58DGJAefdCoxraYe4s+K23vHl2Rvh+AAOf8Vjh/mmah0scDsWmZVvBSuyFM6ngXFm6d0sIAl5tkkQ7Ia7xbSXHA6fMca1lHUvc54HiEEB5Ax+L1j8guKa1o5DlyUmnYL3HGwjZeXHo4auPO+X8v4O15n/AFefFmzT7Piu8jTs6EMBAYCMjxPnMA81W1PZl1N9tTDjylr/AExkD0QpuwPPb3UlJ0GRg9RuPML1PZ9voclvVu9h9Hsy0guFRjJGbn0GTjENORvuAmV+EaZrCL3udvDX+GNsOj6QnF7nwXkudAucd3HmUm0sxjZYPC5xWt09m0v4+RqpaW63RkavWNpU7ADaXNE+AuAwIuMYyeXTolp9YwVKdMkvZgukBpgC2JEgHDcxHiHUrbp04e3wgwCdgdi3OR5pnaDiDnUXd6GhpkBxubEtaHWtp5O22eazy4ccbkl+8FRyZG68jnuMcQaajg5ju6cXR47iwi0AnunW4cOYxyypNPpCGE1Gvpi/xAua+6QCSA4COe7lmDVODTQ72m2QBIZYXF5aXAxkttyXE9AN4Wjoarmtb3rnOL2wx5DoLZujMbTtBiN+mWPGpUm9inKnZi8Z4TUdXFWkacANtNTwGQSRHL6qhrW1xX72u2n3kNLHE2h3d2hu5DbRAyPLOV6A3Qt/0xPrG6ircPYQQWsIJBILWnaB02gfOT1XT4WKpLtX7sYyk2238zj9ZSramo/U1KNO90S6nqKMEhrWACmHEiQAMbKz2g0tWvUDnadwqRTDQwy3wtfmYM5InPMbLodRwHTvHipU9o8LRTMdCacSPVVf93NO0y2mBkGGueGkiYlt2dz6rBdFTTVbKlzwNT2r9/g5HiralPQ91UbY4Vri0/FmSDvtn6hZvDuLhlF1PIuuyACPE0Ng5C7t3AtPdcaLXZkAl0DyAkY8jKGu4VQqDFCm3+60D08wrj0Ukq9bJlklqTTqlR5vVIbVxlrSM9Q2BPzifmtPievbXqiC4/GTdJzYMyc8l0VTszTP4Y25E/UKF/ZgAyLfI7GCIytH08rtoyVpUcrwrUhj5JjwkTvvEK1WYa7ybrg2mJM9LoEfe60j2Wj8JPzafyUVLgb2k2io0GQcOgxgTBWfsmnbQK6ryLXZ2h3bXEupsm0tc+oxmYNwEmf2fb1VccVY06hnd03lz5ZVySwB5P6stxmf6hdJouwr6jBcHvE4iA0QIOXfzU9f9GfiaGtDXGYl7bTaLvFAIXBN49Tt/qOqLmopI47i77tQ4Tu48538i8/krjaobQsBuOxOD8RcZEE7ALq9X2MHcd459IPIlrRJJIMHmABvsFDS4PQYdzUAJIvADZMy6M+e5Xd0jbT08U1wZTi7t+ZgS4iQ0+IAc9gHHEDz+qi04NjARgWz1BsdIIXW6nUAiANvvA5BUX0w/Dmg558j1XpKLe5m40cZA6H/AC/+KS6v/Y9L9ge6S5fDT9BFLQao1Jti8ibWjduMyZg+/wAKsHVG9rrLZd8MDwt28PhkkCM53Awuj02qoHDe7JG7XBt2PLcc88lO/h7HG6GiRgkN3jDZnKzcFtudCV8GRTFlRjIOC4jBOIOQWtzjERKuN1YgyRMwBLbvUARgAE9RHvl8S0Ypuve5pgG1kOdAguJJIJc4kfiEeRVGpXNMZaGhrCLmta0hjdyIlxqEiDm2TO5Wa1LdDbXDOpFM+v1/JCt8B6wdkuCcQmi25sGM5abo/ECMEFatIB7gAQ2YBcfhGd/Jd7ye5qfYx0LyKuh/R9rNUxtSm6mxg3Dy653MBsCB8ys92ifRqOY8Q4CCPn9+y9n4fqW06bWNyAABgiT1nz3XEdvtO2/vG7ud4xgZtMc94bn1C8LpOsU8qjfJTvfY8+1r6jHUy0lxL20wHE/jOZP3gDoF0dJroEjPPPP15+qxq5H6o/8Avs/IrcZqW5BJ+9l62KLi5P1KtOrDp3C0XCMN36wiyO9PigWDYcwXHfqo9O9gY0EbNA8pAA5KUNb7/YC1ruNPsSWZm8/x5GJ+QTa1feRPkmnyEffRRVKjugS0p8j1UVdTp6bnXGkA6CLh4Tnf4VFT0rA4uAIJAB8TiIBnYmNyT8ypXvTKbwRzWsYRjwjOUr5LAKjcU0uTS9WkZMJemOcgXJpeqomwOTHNRLk0uVUKxpCIcU0uQLkUFjp9E9tTyCgLkC5JxsalRd/tTgPA63rEiVFU1BcPG5zvU7csBVrk1z1KxrsXrseNSYgqJz0HJkrRJE2EqSgxRtEq0wQhsTFCSNySkRV4f3Uve5oqXuumWgtdAbDXDLdhzVhlfutKHXP71rCXy4FjzJjaCMQN1o8d1Wkqg91pWUnlo8dNzmNP/UpNAY48/VUdDwLWubdS07qzdyGva0lsAy0Hc7YXm1XvSVf3KWTbcrDWPc0VazQ1jQKl7CSAC0jxgidncui7DgfY2rq6TKrTQaypcCKjHuebTGYxvyK5hzy9jqdRlWkCLHse1zDvkQd+WR16roeFcb1VFoZT1DQwbNLXE5O++5JUzcmvdYpzvhm5S/RdWYPC/TjyDKjR9D0UHFOEP0lINcymahcxwrUy6QO9ptc0B2BLXHr+SsabtPrDnv6ZGwljoJnyacLnu0/bVznClXqU3Cabpptfc3xMeQQ5oH4RvO/muPJKc1oi39h427s6bT602iRGIO8Tt8LtsZkmYAWR2n1DXUwAc3l0Y+EC0SG43HLzVfTV5Ac15LYmSARBmMSDMn6FZvGdXDIziN8iR0dA67eflnk6XGo5k+zOuW8TJq5DI/DqKZPoCJ/NbJLTmPvzXLcM0tWu4vhwoscHFxMNn8Ik9SP8uFvVHgNkwB15e6+ixJO2c+ouBrYx/BMNWPNUa+rDWzkyJAaJTqdWROR64PoQtVEbZb/tc9Uw11VcU0lWoIjUyatUx08wq2kqy3n98lDr9Tawkz6gwoeHaucG4kjfljfbHlsEtlKhWaV6F6jlArSiSQuTS5MKEpiHymEoShKYgoJSgSgBFApSgSgdAJTSUSU0oGIppRRY3KAJKTYRc5JzlEXLMY+UlHcggKOk0HA6L93lvniR8jgrqNPqe4pta8iqynlj6UMqMxFrmcxtz2WDp6oWvpdawch6c/6Limm+TknbZicUp1dfULpLwJhwgEA7AAc1ocK7E0yR/wCqa4GDBAY4A+oIOw2Pstijq6UzADogkYJb0kDIWTrtECyWvyJtiBgkmDnKhpPaqCMndHV0+wdO2BVqdZlhHrFv3C8y7c9gzS1ksq03ioRu4CoyRm9gGG/veavjj9am224kbltxLfYGT6rI1usNWr3pwfCIyfhaGzJM8lnh6OUZWdSkem9juHspaYU2hrhEVKhH/EyTAB/CJIyoeJ/o9oVtn1GDm3D2n5HP1K5zSdrKlOmGtDIAjmP4/wAVK7ttXIg2N8wCfzK5p9Fm9prg0jbUqJ+PdkW6bSutLqkua50hotDQ6DA5SR7BcVUhx8QBgcxstbXcYqVZvIM7x/JZTm5+i9Tp8eSEffdvuZtryJLsAeRQJCie9R96V10TyTkqJruohAPKAqff3slY6KnFKrQ0x8eIGZmZGPxbbKlwp11riYJJ5EXAkxzgYH5LZqAOaWnMg/L5rC03gLWyCQXEkW5k5wT0J/wrGe0kwRvSlckgukgdKEoFCUAEoJSg56ACgkgSgYiUEkJQMDimkpFApgJTRATKY5oOcoYCJTSUCUEihSkgkgZts1MKT+1ncHKzQ9O7xRpMqNMcRO6TtceR+/VZl6F3NLQhUWq1cu3yq5p8wlclcrQ0qHNrEeSRrphKY5OiiTvUHOUQRlOgHFoUbmp0oSmALCUWhIlAPUtFWR1KkGSufrAh/wCq+GRIA2uIMjMYge58l0Lxdyyo6OgaOQnceWZ95Wc4OWyAmpvJaJmY/EIKcHKam2VFUABwtiQXISgQgmA6VBq60Wgg5ONtxkDqplj8TrQ9sRBiTgjJG/QZ67xussstMRpGu0pEqKlt9kegKdK1XAhxQJQlJMAEoQknBIYSU0lJNUgJNJRKakUJJJJAFxqE5SSQZj7kQUEkAOBRSSQhgKakkqAaiUkkAAISkkgBJiSSCh9Lf3/JWGbpJLDJyaRHVTAVRhlJJaR5M2SBNqbpJLQkjqbH0Kwdc8927/qMjqMtwD0yUklzdRwNGrozc0OOXGM89gp0klvj/pQMRQKSSsQAi5JJSxgKaikkMYUEkkDFKCSS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2" name="AutoShape 10" descr="data:image/jpeg;base64,/9j/4AAQSkZJRgABAQAAAQABAAD/2wCEAAkGBhQSEBUUEhQVFRUVFRQVFBQWFxUWFRQVFBQVFRQUFRQXHCYeFxojGRgVHy8gIycqLCwsFR4xNTAqNSYrLCkBCQoKDgwOGg8PGikkHiQpLCwsKiwpLCwsLCwtKioqLCkwLCwpLCwpLCwpLCwsLCwpLCwsLCwsLCwsLCwsLCwsLP/AABEIAMQBAQMBIgACEQEDEQH/xAAbAAABBQEBAAAAAAAAAAAAAAABAAIDBAUGB//EAEMQAAEDAwIDBgQCBwUHBQAAAAEAAhEDEiEEMQVBUQYTImFxkTKBofBCsQcjUmLB0eEUcpKi8RUWM0NzgtIkY7LC4v/EABoBAAMBAQEBAAAAAAAAAAAAAAABAgMEBQb/xAAyEQACAgEDAgMIAQIHAAAAAAAAAQIRAxIhMQRRFEFhEyJTcZGh0fCxMoEFQlJiY8Hh/9oADAMBAAIRAxEAPwDl6Wlc5rnNaSGAFxAw0EwCemSB81GnNqGCATB38/VCF7xqBFKEQqARbCSl1OpdUcXPMuO568lEgQk4JJQmIEowiEUABFJGEABJGEkCBCMIot3QAhTKBauk4VQpGmbjmMef8lia5ouMKFK3QFWEoRShWAEVLptK6o8MaJJ2EgfUqMhKwAkjCl0pYHg1AXNnxBpgkeRgwgCFJOcOiEJgBBOhJADVNR01zXOuaLQDB3dJiG9eqjhKEgGpQnQhCYAhFOsSQKyqiEEQpNByNqaE4IAEIopIAQCn0+qLA4ANNzS03AGAebZ2PmoUYTJBCMJIpiAikigAJJ0JzKZcQAJJwAOZPIJAMhGE5rZ2QhAh7axHNMcZRhKEANhKE6EYQIbCUJ8JQgBsJQnQjamAyErU+1K1AhlqEKS1C1AxlqMJ9qlFc92WQ2C4OmBdgEQHdPJICtCVqktSATAbakpIQQIo2noVNqnNLpYwtbAwTdmM5jqur/2zpP2PoERxbSfs/QLz/FZPhS+35OjSu6+/4OOjyRhdh/tLR/s/QIjX6P8AZ+iPFz+FL7fkNK7r7/g4+EV2X9u0X7KQ1ej6D2R4yXwpfb8hp9UccAjC7EajR9B9U4VNF5fVHjH8OX0/9Fp9UcZCS7OdH5fVPA0Xl9UeO/2S+gtHqjikQu2jRfu+x/mlOj/d9j/NLx3/ABy+gaPVHFIgLtmnR/u+x/mk52kHIex/mjxr+HL6Bo9UcfpR42f3m/8AyCiC73hPDqGqq2UwPCC5xzgAwPqR02XK9oeDnS6mpRJm0gtdEXNcAWmPnHqCtMPVLLNwpppcMiSrzM2FNT08sc65otjwmbnT+z6JkJQuskbCUJ0JQgQIShOhGEANhIBOtRtQFjYQhPhGExWMQhSQlCAsZCUKSErUCsihGFPp6Ic8Bzg0EwXEEho6wMppbnqiwsjtSUkIphZlBqNqcAjCg3sbajajCMJiBCNqcGowixDQ1ODU4BEBAhtqdCMIwgAAIlqMIgJCss8OaLxctXjDadot6D3WI1W9FpXVqjKbd3uDR8zEqJf6mKz0H9GfCO70zqxHirOx/cZIH+a4+yp/pX4V/wALUAdaT/q5n/39wu90mibSpNpt2Y0NHoBCq9pOFf2jS1KfMtlv99vib9QF83hnNdVLPLzf23X2Rb4o8KDUbVt8I4WHmHED15eqq8S0gY6AvpdSuiDOtStT7UbVQrGAIwn2pWoFYyEYVbiHEBSHU9OnP8pVjTVg9sj/AESUldXuFOrDCNqktRsVWIitStUtqj1NSxpcQceRMesckroCtqNTa4DfaRzgyJHzVqtrHCmGYLQ4u2EyQBvvsAsjiGpio2PS8HNpkxHpiZVk1QWkt9/QfXKyU7bNNPBbpmRKcWqrT1oDnN2iPaBP1lSUNW2pIByMY6q9SJ0sl7xJZX+0j+yfdqSz9tErQW9JqDTdc2JgjIBEEQcHyKjtUgaiGrUojtRDVJaiBlAhlqQarGr1Je+55EuIGAGgmMAAY5JtqAIw1G1SQhSeHNDm5BEg5Eg+qVrgQA1SV9M5ji14LXDcHBHqkGpzpJk5TERQnAJ9in72aYba3e66PEZERPRAFcBd1+jLhIdVdWP/ACxDf7zgc/IT7rm+C9m62qdFNvhHxPOGN9TzPkMr03hGjp6Kj3TDcZuc483EAHHIYGF5/WdRGMdC3fYaVm+12U4lUdLqZCtPdC8WGWVaWty2jy3tfoDptU63Dahvb/3bj5GfouarVS45XrPazs9/bKYscBUZNs7GYlpPLYZXl2t4c+i8sqNLXDkfzHUeYXvdNmjONeaMmilCVqs0fC4GAYIMHY+RQqCSTAEmYGw8guuxUQhibWqBgudgBWAxRaykDSeDgWmT9gpOW2wUct2j1Qqj9WC5ojxAO3yT5bdQm8E4s5lTuzkEwAATaGmCYG3r5KrraIFICmQ9pk4ltsczLvlPOfNVqPDHEzAAE7t3NwFsbkbbbSvLeSXtNS5OilVHoVqe6iREgiRInmOqp8HrTSyW4JAh1xIiZJ36+yvVdSXWFxJ/DnkByXpqV7mGkr6huFn6+pcAAc725z6kbZO6v8U1IptBMxc0GMnrC5x/EQLfic8Eh2IDd49MD+qznkS2KjEgc+6C02ZBNMwCZJMAE7ZPTb2nfxGH2tEAtEzBg5AiPl8gqep17gdo+A5DRlp5Ez165t8lSqHJLszzDgTgjIP8FyPJXBrRffLTVmHBx+MuiM4g9faVn8K1ttQEyBteLjG8YnJnPuhR1lMXFwcQ7EnJbjE+GMny5LNrV9oGIAIPPqMQspT3TQzV/tLv2h/lSWZ3/wC432//AEko1+ozteIVi0CDEznngdIVfgvGu7e01QKjf3tiehgj6fwzW1nFWOZfzMhrZOY2x18/JYLKpOM7z6czuunLmqVpiS2O8bUDi6OUT8xKzW8QA1DgdrRB6wc5Wdo+MFt10yR77xuMf1WK/UG+7xb77Y9BlPJ1OyruJRN/j+ug4ANpAAkZnf026LWocRDqAqYwPFGwMAlcjXe58MAuN3LJcSBGwWjw3gOpeBSLSxsyXEiAIOIBkzKiGaTm2lyPSuDf7Ka016tRxADWwMZE7DP+I+y6fiMBrXgCRLDIBw6Yx97qjwThLdNTsbmTc5x3c7r5bDC1cPYWHn9CIIPuAto6lvLkbSqjnRWbmSAA62SQJJA/nCGuMU3EdIEefOVcrcMDTDmNOZy0EE7TEbp7KPKBHSMey3tmVI5CpxAN01r3FrpFoxkGOZxG5+R6Lo+wmpolpdq3AUxmm0OFz4gG7MtG55H5QtEaJp3a0/ILQ0ujBjAAG2Bj+6PZck4Sr+qitS80bdT9JWnYyyi1jWjAhxgfIMWSe3rZmW+kOP8AJY3EuCd9W50oAOIIt28R6+iTOzlKAS+oCXEOAtNoBJlogHMDc7FeFLq1jbSj59mejHpYNJvt3XazqNF+k1shoaCT0Y7/AM1Jpf0q0rfEYJJJua6MmYHjMCOS5GrwalRZfdUJBY3JFxvPiFoMdWgzz5q5U4DQNEVO8fe61hAcLWtmwua2N7YMlc/i/wDOo8uuHz9Sp9Njjs/Q6qj+kyhPx0v8T2/m0qzq+0+h1bLapZ5OD23NP7pMey8zqaSmwR8Qxlxa4nlkgAefzT+D6LTVC5r6AqTABGC05mCCPLnyXZhzSyzSSp9zHJ08Iw1I1uJUqbHkMeHtj45Gc9BMYjn1VZxABJwAYK19P2M0rWglr2kAwGVXiAeW+UzU8CoEEONV3rVdt0wvYhmlw9/U4molBtVtpECSQQ6TIGcRtn+Co8U1bWMcCYNs7EwPOFoP4TQbs08931D1PN3mVWraWmTloPrJ9lunJrYnY4samKGBLjcPEGtkmRgukmATjEfnnazUWOBIuEZaTaHZ6sOY/kum4rraNAW0aTHVPwtAGD5nf5fluufrNbqGfAaNVphzLSGOJ2IgeH7nqeGcXezujQs8I4+ykX2i1rgMScEbgTyxHz8lbb2vEnw4Bx8pz9+S5ynoXXBpDt8kAkgTmQBuOisV+HAH9X3jhkGWFvtjz59FUZ5K2CkWtd2oc5mAAbgSfMGZHMf0UA4kA2CZOHYnfIBmMRg/NVdRwl7cNDn/APZgY5OBKnp6UNZD2m8jn6AZk7b9Poj373GQurCZB32afldiD8j5nZRF84aHAnpEb8hjEJrqga9pIiDkRJ+91o6pjHQTAduHE7znYbYjO26mrEYYdk+/p6oHMevTdIs8WI3ThON4nf2P8VkAc/f+iSlub9/6JIGdZ2h7P0qWma6ibhdkyXkQJJubLRiN/ecLmtQ20kDcYzB23wuvqtowxr2ONjXgBji2SAGsl4w6Bnb8I2DlmVqDe+LmUqjqYcSZnJgzLgAImTAI5LOEMmONT3ff/r5m0kpO1sZFGpLeYjkACNuYJ/grHCOzlSubstZP/EMgnlDW8/yUmr4a41KndtdEmxgDi4BxMXDYY5yeW+VdZwLUii26q8WjwspzhpkkueN4JA5gdV0QV7tWZUb+j4VT07SWscceItF1RwHQfwHsrDO0lFonu9QAOtB43xvssPQ8OruIe59e5oZYAJY6yAbgMbDoZO+5VdnDdQZJfWIJIIcXEOnfw7QFcuq8oxao1jge251rOP0yPgrzyb3FSTG8YjCTu0DGkfq9RJmP1LwTGTAOTjK7Dstwxuu0bv8Ak12khrwMtuG46g5Bnp5BcH2h4dqKdVwc918upyPwhtjSWfskiPFuc9VwR/xPVLhrdpXW9c8P+TqXS3cb3XKNUdoKTxBZWAkAzSebTAMG0Eg5Hun0CHAOAcAcgOFrvmDsuQ4TxWrQNRzpqMLS9ocTN7oawk8+RPlPknjtHqajLy4sLTIY1rAwwA6HT4yCcROZ9V2rqklcjllht7HZioG7qLUcZLR4BPmdl57o9fqhUBNZ7sOMOy2bTEgxieXp6KXScQ1LGl51DnOabQx2WuDmOlxAIODHOJIVS6mK5RKw2b9Pibr6zoDnSCWzBjxS4Dpt7o6zi7mQLGG5oMh8xM4wFS4eS5lziS8gXO5uJbBOFc1fCpoUz3VNlzWw8F5LrRBJDiR12Az5LgzZ/ZTXZ/I64Y3OO3kScQ1QgOc5jQ6vABucKlodZAbnJLc7epVfVaj9YPDElkNF2M2gQ7PLqqfHKRFOmGm0MIcQGm0OaC8E1LhGSIBmTzAW/wAc4qxml07tPTp30iadX4XucHEXODxNri4EYOzyFnCahTraT+gT1N12KztAHGXlx/dmBPnGT6bLb4XTDBMDyA2HouW4n2kZSr06TB3rnhsnxMa0u2HiEnnOOXNXNT2l7uq2g5rRWMktvNgkNNMCpbDnOnbEcyvQjn6aMUovyvh8HPOE5P8AudVV1sqpV1BWFq+2lGiSytSqCsyoWOohwcQA0O7y+LS0yAIOd9t2cd7X06Bazuqge6m14acmXTDZ225iR6rSGfFaSfO5m8TSs09Tqg0EuMAbkrldVxupqXFmnlrQYdWP1t8/vCxuIcWqV2CtWa4UA62GnBdnG3kfP5Lb4PxJtSnNLT1u6YbXPDZp08SS9ww0AZJPJNdRjk/elS4/ewtFfMk4fwdtPIy47vOXH58h5BaApwsn/fPTDHjkEjDZBgxgjcKyePUrXudewMi69tpkmIAcQSeoGy645sa92LozcWy6VG4rOHarTH8Z/wAJU9LilJ9N9QONjLb3FpAbcYbPqrWaHcWhj6r4/kua4jriSLR1APKeuPvPzW7oe0OmGoaXsfWot8Tw0NhziJawy4SJyR5Qd4HOcW4jSdqHd1Tc1peS0OtEB2wwSB7wvLz9a55HjgnSV35fI6FiSjbZQfU5RDrhB3G8CPP5/kpalKHZzOxHtH9OS0+1PFBXFFophho020iQWZt2Lg1xzM7kKhpHuLTd8JgzGDktkY3H3hY4ZSmraomaSdFSrR8ZAg5acEHfP5eyY5hhp28XTy+v9VpN0pa50Dkw7DlPtsVEGSxsxyPyAMfkuhwIIL/3vySR8X2P6pLID0qpwkNORt1cY9lPp9NSbM02kkRMNMdTsCee52PNVBxAPk3HwjMyIwDsYOxHLnuo9Lqw6CCCCcEbZk7/AHsuyEoyhFy5ZtNVJpGp3VENNtNxed3eBrcCB4Qyf8yuaPhtJ7XXCk2SMPIOwmYls5Jjn6rL0XEqY+NpcXEhtrm+E5y7eREnlspq2Ig7/cKYTjkbgrXr32vYUsbilKzXbSp04Esec5a58DGJAefdCoxraYe4s+K23vHl2Rvh+AAOf8Vjh/mmah0scDsWmZVvBSuyFM6ngXFm6d0sIAl5tkkQ7Ia7xbSXHA6fMca1lHUvc54HiEEB5Ax+L1j8guKa1o5DlyUmnYL3HGwjZeXHo4auPO+X8v4O15n/AFefFmzT7Piu8jTs6EMBAYCMjxPnMA81W1PZl1N9tTDjylr/AExkD0QpuwPPb3UlJ0GRg9RuPML1PZ9voclvVu9h9Hsy0guFRjJGbn0GTjENORvuAmV+EaZrCL3udvDX+GNsOj6QnF7nwXkudAucd3HmUm0sxjZYPC5xWt09m0v4+RqpaW63RkavWNpU7ADaXNE+AuAwIuMYyeXTolp9YwVKdMkvZgukBpgC2JEgHDcxHiHUrbp04e3wgwCdgdi3OR5pnaDiDnUXd6GhpkBxubEtaHWtp5O22eazy4ccbkl+8FRyZG68jnuMcQaajg5ju6cXR47iwi0AnunW4cOYxyypNPpCGE1Gvpi/xAua+6QCSA4COe7lmDVODTQ72m2QBIZYXF5aXAxkttyXE9AN4Wjoarmtb3rnOL2wx5DoLZujMbTtBiN+mWPGpUm9inKnZi8Z4TUdXFWkacANtNTwGQSRHL6qhrW1xX72u2n3kNLHE2h3d2hu5DbRAyPLOV6A3Qt/0xPrG6ircPYQQWsIJBILWnaB02gfOT1XT4WKpLtX7sYyk2238zj9ZSramo/U1KNO90S6nqKMEhrWACmHEiQAMbKz2g0tWvUDnadwqRTDQwy3wtfmYM5InPMbLodRwHTvHipU9o8LRTMdCacSPVVf93NO0y2mBkGGueGkiYlt2dz6rBdFTTVbKlzwNT2r9/g5HiralPQ91UbY4Vri0/FmSDvtn6hZvDuLhlF1PIuuyACPE0Ng5C7t3AtPdcaLXZkAl0DyAkY8jKGu4VQqDFCm3+60D08wrj0Ukq9bJlklqTTqlR5vVIbVxlrSM9Q2BPzifmtPievbXqiC4/GTdJzYMyc8l0VTszTP4Y25E/UKF/ZgAyLfI7GCIytH08rtoyVpUcrwrUhj5JjwkTvvEK1WYa7ybrg2mJM9LoEfe60j2Wj8JPzafyUVLgb2k2io0GQcOgxgTBWfsmnbQK6ryLXZ2h3bXEupsm0tc+oxmYNwEmf2fb1VccVY06hnd03lz5ZVySwB5P6stxmf6hdJouwr6jBcHvE4iA0QIOXfzU9f9GfiaGtDXGYl7bTaLvFAIXBN49Tt/qOqLmopI47i77tQ4Tu48538i8/krjaobQsBuOxOD8RcZEE7ALq9X2MHcd459IPIlrRJJIMHmABvsFDS4PQYdzUAJIvADZMy6M+e5Xd0jbT08U1wZTi7t+ZgS4iQ0+IAc9gHHEDz+qi04NjARgWz1BsdIIXW6nUAiANvvA5BUX0w/Dmg558j1XpKLe5m40cZA6H/AC/+KS6v/Y9L9ge6S5fDT9BFLQao1Jti8ibWjduMyZg+/wAKsHVG9rrLZd8MDwt28PhkkCM53Awuj02qoHDe7JG7XBt2PLcc88lO/h7HG6GiRgkN3jDZnKzcFtudCV8GRTFlRjIOC4jBOIOQWtzjERKuN1YgyRMwBLbvUARgAE9RHvl8S0Ypuve5pgG1kOdAguJJIJc4kfiEeRVGpXNMZaGhrCLmta0hjdyIlxqEiDm2TO5Wa1LdDbXDOpFM+v1/JCt8B6wdkuCcQmi25sGM5abo/ECMEFatIB7gAQ2YBcfhGd/Jd7ye5qfYx0LyKuh/R9rNUxtSm6mxg3Dy653MBsCB8ys92ifRqOY8Q4CCPn9+y9n4fqW06bWNyAABgiT1nz3XEdvtO2/vG7ud4xgZtMc94bn1C8LpOsU8qjfJTvfY8+1r6jHUy0lxL20wHE/jOZP3gDoF0dJroEjPPPP15+qxq5H6o/8Avs/IrcZqW5BJ+9l62KLi5P1KtOrDp3C0XCMN36wiyO9PigWDYcwXHfqo9O9gY0EbNA8pAA5KUNb7/YC1ruNPsSWZm8/x5GJ+QTa1feRPkmnyEffRRVKjugS0p8j1UVdTp6bnXGkA6CLh4Tnf4VFT0rA4uAIJAB8TiIBnYmNyT8ypXvTKbwRzWsYRjwjOUr5LAKjcU0uTS9WkZMJemOcgXJpeqomwOTHNRLk0uVUKxpCIcU0uQLkUFjp9E9tTyCgLkC5JxsalRd/tTgPA63rEiVFU1BcPG5zvU7csBVrk1z1KxrsXrseNSYgqJz0HJkrRJE2EqSgxRtEq0wQhsTFCSNySkRV4f3Uve5oqXuumWgtdAbDXDLdhzVhlfutKHXP71rCXy4FjzJjaCMQN1o8d1Wkqg91pWUnlo8dNzmNP/UpNAY48/VUdDwLWubdS07qzdyGva0lsAy0Hc7YXm1XvSVf3KWTbcrDWPc0VazQ1jQKl7CSAC0jxgidncui7DgfY2rq6TKrTQaypcCKjHuebTGYxvyK5hzy9jqdRlWkCLHse1zDvkQd+WR16roeFcb1VFoZT1DQwbNLXE5O++5JUzcmvdYpzvhm5S/RdWYPC/TjyDKjR9D0UHFOEP0lINcymahcxwrUy6QO9ptc0B2BLXHr+SsabtPrDnv6ZGwljoJnyacLnu0/bVznClXqU3Cabpptfc3xMeQQ5oH4RvO/muPJKc1oi39h427s6bT602iRGIO8Tt8LtsZkmYAWR2n1DXUwAc3l0Y+EC0SG43HLzVfTV5Ac15LYmSARBmMSDMn6FZvGdXDIziN8iR0dA67eflnk6XGo5k+zOuW8TJq5DI/DqKZPoCJ/NbJLTmPvzXLcM0tWu4vhwoscHFxMNn8Ik9SP8uFvVHgNkwB15e6+ixJO2c+ouBrYx/BMNWPNUa+rDWzkyJAaJTqdWROR64PoQtVEbZb/tc9Uw11VcU0lWoIjUyatUx08wq2kqy3n98lDr9Tawkz6gwoeHaucG4kjfljfbHlsEtlKhWaV6F6jlArSiSQuTS5MKEpiHymEoShKYgoJSgSgBFApSgSgdAJTSUSU0oGIppRRY3KAJKTYRc5JzlEXLMY+UlHcggKOk0HA6L93lvniR8jgrqNPqe4pta8iqynlj6UMqMxFrmcxtz2WDp6oWvpdawch6c/6Limm+TknbZicUp1dfULpLwJhwgEA7AAc1ocK7E0yR/wCqa4GDBAY4A+oIOw2Pstijq6UzADogkYJb0kDIWTrtECyWvyJtiBgkmDnKhpPaqCMndHV0+wdO2BVqdZlhHrFv3C8y7c9gzS1ksq03ioRu4CoyRm9gGG/veavjj9am224kbltxLfYGT6rI1usNWr3pwfCIyfhaGzJM8lnh6OUZWdSkem9juHspaYU2hrhEVKhH/EyTAB/CJIyoeJ/o9oVtn1GDm3D2n5HP1K5zSdrKlOmGtDIAjmP4/wAVK7ttXIg2N8wCfzK5p9Fm9prg0jbUqJ+PdkW6bSutLqkua50hotDQ6DA5SR7BcVUhx8QBgcxstbXcYqVZvIM7x/JZTm5+i9Tp8eSEffdvuZtryJLsAeRQJCie9R96V10TyTkqJruohAPKAqff3slY6KnFKrQ0x8eIGZmZGPxbbKlwp11riYJJ5EXAkxzgYH5LZqAOaWnMg/L5rC03gLWyCQXEkW5k5wT0J/wrGe0kwRvSlckgukgdKEoFCUAEoJSg56ACgkgSgYiUEkJQMDimkpFApgJTRATKY5oOcoYCJTSUCUEihSkgkgZts1MKT+1ncHKzQ9O7xRpMqNMcRO6TtceR+/VZl6F3NLQhUWq1cu3yq5p8wlclcrQ0qHNrEeSRrphKY5OiiTvUHOUQRlOgHFoUbmp0oSmALCUWhIlAPUtFWR1KkGSufrAh/wCq+GRIA2uIMjMYge58l0Lxdyyo6OgaOQnceWZ95Wc4OWyAmpvJaJmY/EIKcHKam2VFUABwtiQXISgQgmA6VBq60Wgg5ONtxkDqplj8TrQ9sRBiTgjJG/QZ67xussstMRpGu0pEqKlt9kegKdK1XAhxQJQlJMAEoQknBIYSU0lJNUgJNJRKakUJJJJAFxqE5SSQZj7kQUEkAOBRSSQhgKakkqAaiUkkAAISkkgBJiSSCh9Lf3/JWGbpJLDJyaRHVTAVRhlJJaR5M2SBNqbpJLQkjqbH0Kwdc8927/qMjqMtwD0yUklzdRwNGrozc0OOXGM89gp0klvj/pQMRQKSSsQAi5JJSxgKaikkMYUEkkDFKCSS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4" name="AutoShape 12" descr="data:image/jpeg;base64,/9j/4AAQSkZJRgABAQAAAQABAAD/2wCEAAkGBhQSEBUUEhQVFRUVFRQVFBQWFxUWFRQVFBQVFRQUFRQXHCYeFxojGRgVHy8gIycqLCwsFR4xNTAqNSYrLCkBCQoKDgwOGg8PGikkHiQpLCwsKiwpLCwsLCwtKioqLCkwLCwpLCwpLCwpLCwsLCwpLCwsLCwsLCwsLCwsLCwsLP/AABEIAMQBAQMBIgACEQEDEQH/xAAbAAABBQEBAAAAAAAAAAAAAAABAAIDBAUGB//EAEMQAAEDAwIDBgQCBwUHBQAAAAEAAhEDEiEEMQVBUQYTImFxkTKBofBCsQcjUmLB0eEUcpKi8RUWM0NzgtIkY7LC4v/EABoBAAMBAQEBAAAAAAAAAAAAAAABAgMEBQb/xAAyEQACAgEDAgMIAQIHAAAAAAAAAQIRAxIhMQRRFEFhEyJTcZGh0fCxMoEFQlJiY8Hh/9oADAMBAAIRAxEAPwDl6Wlc5rnNaSGAFxAw0EwCemSB81GnNqGCATB38/VCF7xqBFKEQqARbCSl1OpdUcXPMuO568lEgQk4JJQmIEowiEUABFJGEABJGEkCBCMIot3QAhTKBauk4VQpGmbjmMef8lia5ouMKFK3QFWEoRShWAEVLptK6o8MaJJ2EgfUqMhKwAkjCl0pYHg1AXNnxBpgkeRgwgCFJOcOiEJgBBOhJADVNR01zXOuaLQDB3dJiG9eqjhKEgGpQnQhCYAhFOsSQKyqiEEQpNByNqaE4IAEIopIAQCn0+qLA4ANNzS03AGAebZ2PmoUYTJBCMJIpiAikigAJJ0JzKZcQAJJwAOZPIJAMhGE5rZ2QhAh7axHNMcZRhKEANhKE6EYQIbCUJ8JQgBsJQnQjamAyErU+1K1AhlqEKS1C1AxlqMJ9qlFc92WQ2C4OmBdgEQHdPJICtCVqktSATAbakpIQQIo2noVNqnNLpYwtbAwTdmM5jqur/2zpP2PoERxbSfs/QLz/FZPhS+35OjSu6+/4OOjyRhdh/tLR/s/QIjX6P8AZ+iPFz+FL7fkNK7r7/g4+EV2X9u0X7KQ1ej6D2R4yXwpfb8hp9UccAjC7EajR9B9U4VNF5fVHjH8OX0/9Fp9UcZCS7OdH5fVPA0Xl9UeO/2S+gtHqjikQu2jRfu+x/mlOj/d9j/NLx3/ABy+gaPVHFIgLtmnR/u+x/mk52kHIex/mjxr+HL6Bo9UcfpR42f3m/8AyCiC73hPDqGqq2UwPCC5xzgAwPqR02XK9oeDnS6mpRJm0gtdEXNcAWmPnHqCtMPVLLNwpppcMiSrzM2FNT08sc65otjwmbnT+z6JkJQuskbCUJ0JQgQIShOhGEANhIBOtRtQFjYQhPhGExWMQhSQlCAsZCUKSErUCsihGFPp6Ic8Bzg0EwXEEho6wMppbnqiwsjtSUkIphZlBqNqcAjCg3sbajajCMJiBCNqcGowixDQ1ODU4BEBAhtqdCMIwgAAIlqMIgJCss8OaLxctXjDadot6D3WI1W9FpXVqjKbd3uDR8zEqJf6mKz0H9GfCO70zqxHirOx/cZIH+a4+yp/pX4V/wALUAdaT/q5n/39wu90mibSpNpt2Y0NHoBCq9pOFf2jS1KfMtlv99vib9QF83hnNdVLPLzf23X2Rb4o8KDUbVt8I4WHmHED15eqq8S0gY6AvpdSuiDOtStT7UbVQrGAIwn2pWoFYyEYVbiHEBSHU9OnP8pVjTVg9sj/AESUldXuFOrDCNqktRsVWIitStUtqj1NSxpcQceRMesckroCtqNTa4DfaRzgyJHzVqtrHCmGYLQ4u2EyQBvvsAsjiGpio2PS8HNpkxHpiZVk1QWkt9/QfXKyU7bNNPBbpmRKcWqrT1oDnN2iPaBP1lSUNW2pIByMY6q9SJ0sl7xJZX+0j+yfdqSz9tErQW9JqDTdc2JgjIBEEQcHyKjtUgaiGrUojtRDVJaiBlAhlqQarGr1Je+55EuIGAGgmMAAY5JtqAIw1G1SQhSeHNDm5BEg5Eg+qVrgQA1SV9M5ji14LXDcHBHqkGpzpJk5TERQnAJ9in72aYba3e66PEZERPRAFcBd1+jLhIdVdWP/ACxDf7zgc/IT7rm+C9m62qdFNvhHxPOGN9TzPkMr03hGjp6Kj3TDcZuc483EAHHIYGF5/WdRGMdC3fYaVm+12U4lUdLqZCtPdC8WGWVaWty2jy3tfoDptU63Dahvb/3bj5GfouarVS45XrPazs9/bKYscBUZNs7GYlpPLYZXl2t4c+i8sqNLXDkfzHUeYXvdNmjONeaMmilCVqs0fC4GAYIMHY+RQqCSTAEmYGw8guuxUQhibWqBgudgBWAxRaykDSeDgWmT9gpOW2wUct2j1Qqj9WC5ojxAO3yT5bdQm8E4s5lTuzkEwAATaGmCYG3r5KrraIFICmQ9pk4ltsczLvlPOfNVqPDHEzAAE7t3NwFsbkbbbSvLeSXtNS5OilVHoVqe6iREgiRInmOqp8HrTSyW4JAh1xIiZJ36+yvVdSXWFxJ/DnkByXpqV7mGkr6huFn6+pcAAc725z6kbZO6v8U1IptBMxc0GMnrC5x/EQLfic8Eh2IDd49MD+qznkS2KjEgc+6C02ZBNMwCZJMAE7ZPTb2nfxGH2tEAtEzBg5AiPl8gqep17gdo+A5DRlp5Ez165t8lSqHJLszzDgTgjIP8FyPJXBrRffLTVmHBx+MuiM4g9faVn8K1ttQEyBteLjG8YnJnPuhR1lMXFwcQ7EnJbjE+GMny5LNrV9oGIAIPPqMQspT3TQzV/tLv2h/lSWZ3/wC432//AEko1+ozteIVi0CDEznngdIVfgvGu7e01QKjf3tiehgj6fwzW1nFWOZfzMhrZOY2x18/JYLKpOM7z6czuunLmqVpiS2O8bUDi6OUT8xKzW8QA1DgdrRB6wc5Wdo+MFt10yR77xuMf1WK/UG+7xb77Y9BlPJ1OyruJRN/j+ug4ANpAAkZnf026LWocRDqAqYwPFGwMAlcjXe58MAuN3LJcSBGwWjw3gOpeBSLSxsyXEiAIOIBkzKiGaTm2lyPSuDf7Ka016tRxADWwMZE7DP+I+y6fiMBrXgCRLDIBw6Yx97qjwThLdNTsbmTc5x3c7r5bDC1cPYWHn9CIIPuAto6lvLkbSqjnRWbmSAA62SQJJA/nCGuMU3EdIEefOVcrcMDTDmNOZy0EE7TEbp7KPKBHSMey3tmVI5CpxAN01r3FrpFoxkGOZxG5+R6Lo+wmpolpdq3AUxmm0OFz4gG7MtG55H5QtEaJp3a0/ILQ0ujBjAAG2Bj+6PZck4Sr+qitS80bdT9JWnYyyi1jWjAhxgfIMWSe3rZmW+kOP8AJY3EuCd9W50oAOIIt28R6+iTOzlKAS+oCXEOAtNoBJlogHMDc7FeFLq1jbSj59mejHpYNJvt3XazqNF+k1shoaCT0Y7/AM1Jpf0q0rfEYJJJua6MmYHjMCOS5GrwalRZfdUJBY3JFxvPiFoMdWgzz5q5U4DQNEVO8fe61hAcLWtmwua2N7YMlc/i/wDOo8uuHz9Sp9Njjs/Q6qj+kyhPx0v8T2/m0qzq+0+h1bLapZ5OD23NP7pMey8zqaSmwR8Qxlxa4nlkgAefzT+D6LTVC5r6AqTABGC05mCCPLnyXZhzSyzSSp9zHJ08Iw1I1uJUqbHkMeHtj45Gc9BMYjn1VZxABJwAYK19P2M0rWglr2kAwGVXiAeW+UzU8CoEEONV3rVdt0wvYhmlw9/U4molBtVtpECSQQ6TIGcRtn+Co8U1bWMcCYNs7EwPOFoP4TQbs08931D1PN3mVWraWmTloPrJ9lunJrYnY4samKGBLjcPEGtkmRgukmATjEfnnazUWOBIuEZaTaHZ6sOY/kum4rraNAW0aTHVPwtAGD5nf5fluufrNbqGfAaNVphzLSGOJ2IgeH7nqeGcXezujQs8I4+ykX2i1rgMScEbgTyxHz8lbb2vEnw4Bx8pz9+S5ynoXXBpDt8kAkgTmQBuOisV+HAH9X3jhkGWFvtjz59FUZ5K2CkWtd2oc5mAAbgSfMGZHMf0UA4kA2CZOHYnfIBmMRg/NVdRwl7cNDn/APZgY5OBKnp6UNZD2m8jn6AZk7b9Poj373GQurCZB32afldiD8j5nZRF84aHAnpEb8hjEJrqga9pIiDkRJ+91o6pjHQTAduHE7znYbYjO26mrEYYdk+/p6oHMevTdIs8WI3ThON4nf2P8VkAc/f+iSlub9/6JIGdZ2h7P0qWma6ibhdkyXkQJJubLRiN/ecLmtQ20kDcYzB23wuvqtowxr2ONjXgBji2SAGsl4w6Bnb8I2DlmVqDe+LmUqjqYcSZnJgzLgAImTAI5LOEMmONT3ff/r5m0kpO1sZFGpLeYjkACNuYJ/grHCOzlSubstZP/EMgnlDW8/yUmr4a41KndtdEmxgDi4BxMXDYY5yeW+VdZwLUii26q8WjwspzhpkkueN4JA5gdV0QV7tWZUb+j4VT07SWscceItF1RwHQfwHsrDO0lFonu9QAOtB43xvssPQ8OruIe59e5oZYAJY6yAbgMbDoZO+5VdnDdQZJfWIJIIcXEOnfw7QFcuq8oxao1jge251rOP0yPgrzyb3FSTG8YjCTu0DGkfq9RJmP1LwTGTAOTjK7Dstwxuu0bv8Ak12khrwMtuG46g5Bnp5BcH2h4dqKdVwc918upyPwhtjSWfskiPFuc9VwR/xPVLhrdpXW9c8P+TqXS3cb3XKNUdoKTxBZWAkAzSebTAMG0Eg5Hun0CHAOAcAcgOFrvmDsuQ4TxWrQNRzpqMLS9ocTN7oawk8+RPlPknjtHqajLy4sLTIY1rAwwA6HT4yCcROZ9V2rqklcjllht7HZioG7qLUcZLR4BPmdl57o9fqhUBNZ7sOMOy2bTEgxieXp6KXScQ1LGl51DnOabQx2WuDmOlxAIODHOJIVS6mK5RKw2b9Pibr6zoDnSCWzBjxS4Dpt7o6zi7mQLGG5oMh8xM4wFS4eS5lziS8gXO5uJbBOFc1fCpoUz3VNlzWw8F5LrRBJDiR12Az5LgzZ/ZTXZ/I64Y3OO3kScQ1QgOc5jQ6vABucKlodZAbnJLc7epVfVaj9YPDElkNF2M2gQ7PLqqfHKRFOmGm0MIcQGm0OaC8E1LhGSIBmTzAW/wAc4qxml07tPTp30iadX4XucHEXODxNri4EYOzyFnCahTraT+gT1N12KztAHGXlx/dmBPnGT6bLb4XTDBMDyA2HouW4n2kZSr06TB3rnhsnxMa0u2HiEnnOOXNXNT2l7uq2g5rRWMktvNgkNNMCpbDnOnbEcyvQjn6aMUovyvh8HPOE5P8AudVV1sqpV1BWFq+2lGiSytSqCsyoWOohwcQA0O7y+LS0yAIOd9t2cd7X06Bazuqge6m14acmXTDZ225iR6rSGfFaSfO5m8TSs09Tqg0EuMAbkrldVxupqXFmnlrQYdWP1t8/vCxuIcWqV2CtWa4UA62GnBdnG3kfP5Lb4PxJtSnNLT1u6YbXPDZp08SS9ww0AZJPJNdRjk/elS4/ewtFfMk4fwdtPIy47vOXH58h5BaApwsn/fPTDHjkEjDZBgxgjcKyePUrXudewMi69tpkmIAcQSeoGy645sa92LozcWy6VG4rOHarTH8Z/wAJU9LilJ9N9QONjLb3FpAbcYbPqrWaHcWhj6r4/kua4jriSLR1APKeuPvPzW7oe0OmGoaXsfWot8Tw0NhziJawy4SJyR5Qd4HOcW4jSdqHd1Tc1peS0OtEB2wwSB7wvLz9a55HjgnSV35fI6FiSjbZQfU5RDrhB3G8CPP5/kpalKHZzOxHtH9OS0+1PFBXFFophho020iQWZt2Lg1xzM7kKhpHuLTd8JgzGDktkY3H3hY4ZSmraomaSdFSrR8ZAg5acEHfP5eyY5hhp28XTy+v9VpN0pa50Dkw7DlPtsVEGSxsxyPyAMfkuhwIIL/3vySR8X2P6pLID0qpwkNORt1cY9lPp9NSbM02kkRMNMdTsCee52PNVBxAPk3HwjMyIwDsYOxHLnuo9Lqw6CCCCcEbZk7/AHsuyEoyhFy5ZtNVJpGp3VENNtNxed3eBrcCB4Qyf8yuaPhtJ7XXCk2SMPIOwmYls5Jjn6rL0XEqY+NpcXEhtrm+E5y7eREnlspq2Ig7/cKYTjkbgrXr32vYUsbilKzXbSp04Esec5a58DGJAefdCoxraYe4s+K23vHl2Rvh+AAOf8Vjh/mmah0scDsWmZVvBSuyFM6ngXFm6d0sIAl5tkkQ7Ia7xbSXHA6fMca1lHUvc54HiEEB5Ax+L1j8guKa1o5DlyUmnYL3HGwjZeXHo4auPO+X8v4O15n/AFefFmzT7Piu8jTs6EMBAYCMjxPnMA81W1PZl1N9tTDjylr/AExkD0QpuwPPb3UlJ0GRg9RuPML1PZ9voclvVu9h9Hsy0guFRjJGbn0GTjENORvuAmV+EaZrCL3udvDX+GNsOj6QnF7nwXkudAucd3HmUm0sxjZYPC5xWt09m0v4+RqpaW63RkavWNpU7ADaXNE+AuAwIuMYyeXTolp9YwVKdMkvZgukBpgC2JEgHDcxHiHUrbp04e3wgwCdgdi3OR5pnaDiDnUXd6GhpkBxubEtaHWtp5O22eazy4ccbkl+8FRyZG68jnuMcQaajg5ju6cXR47iwi0AnunW4cOYxyypNPpCGE1Gvpi/xAua+6QCSA4COe7lmDVODTQ72m2QBIZYXF5aXAxkttyXE9AN4Wjoarmtb3rnOL2wx5DoLZujMbTtBiN+mWPGpUm9inKnZi8Z4TUdXFWkacANtNTwGQSRHL6qhrW1xX72u2n3kNLHE2h3d2hu5DbRAyPLOV6A3Qt/0xPrG6ircPYQQWsIJBILWnaB02gfOT1XT4WKpLtX7sYyk2238zj9ZSramo/U1KNO90S6nqKMEhrWACmHEiQAMbKz2g0tWvUDnadwqRTDQwy3wtfmYM5InPMbLodRwHTvHipU9o8LRTMdCacSPVVf93NO0y2mBkGGueGkiYlt2dz6rBdFTTVbKlzwNT2r9/g5HiralPQ91UbY4Vri0/FmSDvtn6hZvDuLhlF1PIuuyACPE0Ng5C7t3AtPdcaLXZkAl0DyAkY8jKGu4VQqDFCm3+60D08wrj0Ukq9bJlklqTTqlR5vVIbVxlrSM9Q2BPzifmtPievbXqiC4/GTdJzYMyc8l0VTszTP4Y25E/UKF/ZgAyLfI7GCIytH08rtoyVpUcrwrUhj5JjwkTvvEK1WYa7ybrg2mJM9LoEfe60j2Wj8JPzafyUVLgb2k2io0GQcOgxgTBWfsmnbQK6ryLXZ2h3bXEupsm0tc+oxmYNwEmf2fb1VccVY06hnd03lz5ZVySwB5P6stxmf6hdJouwr6jBcHvE4iA0QIOXfzU9f9GfiaGtDXGYl7bTaLvFAIXBN49Tt/qOqLmopI47i77tQ4Tu48538i8/krjaobQsBuOxOD8RcZEE7ALq9X2MHcd459IPIlrRJJIMHmABvsFDS4PQYdzUAJIvADZMy6M+e5Xd0jbT08U1wZTi7t+ZgS4iQ0+IAc9gHHEDz+qi04NjARgWz1BsdIIXW6nUAiANvvA5BUX0w/Dmg558j1XpKLe5m40cZA6H/AC/+KS6v/Y9L9ge6S5fDT9BFLQao1Jti8ibWjduMyZg+/wAKsHVG9rrLZd8MDwt28PhkkCM53Awuj02qoHDe7JG7XBt2PLcc88lO/h7HG6GiRgkN3jDZnKzcFtudCV8GRTFlRjIOC4jBOIOQWtzjERKuN1YgyRMwBLbvUARgAE9RHvl8S0Ypuve5pgG1kOdAguJJIJc4kfiEeRVGpXNMZaGhrCLmta0hjdyIlxqEiDm2TO5Wa1LdDbXDOpFM+v1/JCt8B6wdkuCcQmi25sGM5abo/ECMEFatIB7gAQ2YBcfhGd/Jd7ye5qfYx0LyKuh/R9rNUxtSm6mxg3Dy653MBsCB8ys92ifRqOY8Q4CCPn9+y9n4fqW06bWNyAABgiT1nz3XEdvtO2/vG7ud4xgZtMc94bn1C8LpOsU8qjfJTvfY8+1r6jHUy0lxL20wHE/jOZP3gDoF0dJroEjPPPP15+qxq5H6o/8Avs/IrcZqW5BJ+9l62KLi5P1KtOrDp3C0XCMN36wiyO9PigWDYcwXHfqo9O9gY0EbNA8pAA5KUNb7/YC1ruNPsSWZm8/x5GJ+QTa1feRPkmnyEffRRVKjugS0p8j1UVdTp6bnXGkA6CLh4Tnf4VFT0rA4uAIJAB8TiIBnYmNyT8ypXvTKbwRzWsYRjwjOUr5LAKjcU0uTS9WkZMJemOcgXJpeqomwOTHNRLk0uVUKxpCIcU0uQLkUFjp9E9tTyCgLkC5JxsalRd/tTgPA63rEiVFU1BcPG5zvU7csBVrk1z1KxrsXrseNSYgqJz0HJkrRJE2EqSgxRtEq0wQhsTFCSNySkRV4f3Uve5oqXuumWgtdAbDXDLdhzVhlfutKHXP71rCXy4FjzJjaCMQN1o8d1Wkqg91pWUnlo8dNzmNP/UpNAY48/VUdDwLWubdS07qzdyGva0lsAy0Hc7YXm1XvSVf3KWTbcrDWPc0VazQ1jQKl7CSAC0jxgidncui7DgfY2rq6TKrTQaypcCKjHuebTGYxvyK5hzy9jqdRlWkCLHse1zDvkQd+WR16roeFcb1VFoZT1DQwbNLXE5O++5JUzcmvdYpzvhm5S/RdWYPC/TjyDKjR9D0UHFOEP0lINcymahcxwrUy6QO9ptc0B2BLXHr+SsabtPrDnv6ZGwljoJnyacLnu0/bVznClXqU3Cabpptfc3xMeQQ5oH4RvO/muPJKc1oi39h427s6bT602iRGIO8Tt8LtsZkmYAWR2n1DXUwAc3l0Y+EC0SG43HLzVfTV5Ac15LYmSARBmMSDMn6FZvGdXDIziN8iR0dA67eflnk6XGo5k+zOuW8TJq5DI/DqKZPoCJ/NbJLTmPvzXLcM0tWu4vhwoscHFxMNn8Ik9SP8uFvVHgNkwB15e6+ixJO2c+ouBrYx/BMNWPNUa+rDWzkyJAaJTqdWROR64PoQtVEbZb/tc9Uw11VcU0lWoIjUyatUx08wq2kqy3n98lDr9Tawkz6gwoeHaucG4kjfljfbHlsEtlKhWaV6F6jlArSiSQuTS5MKEpiHymEoShKYgoJSgSgBFApSgSgdAJTSUSU0oGIppRRY3KAJKTYRc5JzlEXLMY+UlHcggKOk0HA6L93lvniR8jgrqNPqe4pta8iqynlj6UMqMxFrmcxtz2WDp6oWvpdawch6c/6Limm+TknbZicUp1dfULpLwJhwgEA7AAc1ocK7E0yR/wCqa4GDBAY4A+oIOw2Pstijq6UzADogkYJb0kDIWTrtECyWvyJtiBgkmDnKhpPaqCMndHV0+wdO2BVqdZlhHrFv3C8y7c9gzS1ksq03ioRu4CoyRm9gGG/veavjj9am224kbltxLfYGT6rI1usNWr3pwfCIyfhaGzJM8lnh6OUZWdSkem9juHspaYU2hrhEVKhH/EyTAB/CJIyoeJ/o9oVtn1GDm3D2n5HP1K5zSdrKlOmGtDIAjmP4/wAVK7ttXIg2N8wCfzK5p9Fm9prg0jbUqJ+PdkW6bSutLqkua50hotDQ6DA5SR7BcVUhx8QBgcxstbXcYqVZvIM7x/JZTm5+i9Tp8eSEffdvuZtryJLsAeRQJCie9R96V10TyTkqJruohAPKAqff3slY6KnFKrQ0x8eIGZmZGPxbbKlwp11riYJJ5EXAkxzgYH5LZqAOaWnMg/L5rC03gLWyCQXEkW5k5wT0J/wrGe0kwRvSlckgukgdKEoFCUAEoJSg56ACgkgSgYiUEkJQMDimkpFApgJTRATKY5oOcoYCJTSUCUEihSkgkgZts1MKT+1ncHKzQ9O7xRpMqNMcRO6TtceR+/VZl6F3NLQhUWq1cu3yq5p8wlclcrQ0qHNrEeSRrphKY5OiiTvUHOUQRlOgHFoUbmp0oSmALCUWhIlAPUtFWR1KkGSufrAh/wCq+GRIA2uIMjMYge58l0Lxdyyo6OgaOQnceWZ95Wc4OWyAmpvJaJmY/EIKcHKam2VFUABwtiQXISgQgmA6VBq60Wgg5ONtxkDqplj8TrQ9sRBiTgjJG/QZ67xussstMRpGu0pEqKlt9kegKdK1XAhxQJQlJMAEoQknBIYSU0lJNUgJNJRKakUJJJJAFxqE5SSQZj7kQUEkAOBRSSQhgKakkqAaiUkkAAISkkgBJiSSCh9Lf3/JWGbpJLDJyaRHVTAVRhlJJaR5M2SBNqbpJLQkjqbH0Kwdc8927/qMjqMtwD0yUklzdRwNGrozc0OOXGM89gp0klvj/pQMRQKSSsQAi5JJSxgKaikkMYUEkkDFKCSS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6" name="AutoShape 14" descr="data:image/jpeg;base64,/9j/4AAQSkZJRgABAQAAAQABAAD/2wCEAAkGBhQSEBUUEhQVFRUVFRQVFBQWFxUWFRQVFBQVFRQUFRQXHCYeFxojGRgVHy8gIycqLCwsFR4xNTAqNSYrLCkBCQoKDgwOGg8PGikkHiQpLCwsKiwpLCwsLCwtKioqLCkwLCwpLCwpLCwpLCwsLCwpLCwsLCwsLCwsLCwsLCwsLP/AABEIAMQBAQMBIgACEQEDEQH/xAAbAAABBQEBAAAAAAAAAAAAAAABAAIDBAUGB//EAEMQAAEDAwIDBgQCBwUHBQAAAAEAAhEDEiEEMQVBUQYTImFxkTKBofBCsQcjUmLB0eEUcpKi8RUWM0NzgtIkY7LC4v/EABoBAAMBAQEBAAAAAAAAAAAAAAABAgMEBQb/xAAyEQACAgEDAgMIAQIHAAAAAAAAAQIRAxIhMQRRFEFhEyJTcZGh0fCxMoEFQlJiY8Hh/9oADAMBAAIRAxEAPwDl6Wlc5rnNaSGAFxAw0EwCemSB81GnNqGCATB38/VCF7xqBFKEQqARbCSl1OpdUcXPMuO568lEgQk4JJQmIEowiEUABFJGEABJGEkCBCMIot3QAhTKBauk4VQpGmbjmMef8lia5ouMKFK3QFWEoRShWAEVLptK6o8MaJJ2EgfUqMhKwAkjCl0pYHg1AXNnxBpgkeRgwgCFJOcOiEJgBBOhJADVNR01zXOuaLQDB3dJiG9eqjhKEgGpQnQhCYAhFOsSQKyqiEEQpNByNqaE4IAEIopIAQCn0+qLA4ANNzS03AGAebZ2PmoUYTJBCMJIpiAikigAJJ0JzKZcQAJJwAOZPIJAMhGE5rZ2QhAh7axHNMcZRhKEANhKE6EYQIbCUJ8JQgBsJQnQjamAyErU+1K1AhlqEKS1C1AxlqMJ9qlFc92WQ2C4OmBdgEQHdPJICtCVqktSATAbakpIQQIo2noVNqnNLpYwtbAwTdmM5jqur/2zpP2PoERxbSfs/QLz/FZPhS+35OjSu6+/4OOjyRhdh/tLR/s/QIjX6P8AZ+iPFz+FL7fkNK7r7/g4+EV2X9u0X7KQ1ej6D2R4yXwpfb8hp9UccAjC7EajR9B9U4VNF5fVHjH8OX0/9Fp9UcZCS7OdH5fVPA0Xl9UeO/2S+gtHqjikQu2jRfu+x/mlOj/d9j/NLx3/ABy+gaPVHFIgLtmnR/u+x/mk52kHIex/mjxr+HL6Bo9UcfpR42f3m/8AyCiC73hPDqGqq2UwPCC5xzgAwPqR02XK9oeDnS6mpRJm0gtdEXNcAWmPnHqCtMPVLLNwpppcMiSrzM2FNT08sc65otjwmbnT+z6JkJQuskbCUJ0JQgQIShOhGEANhIBOtRtQFjYQhPhGExWMQhSQlCAsZCUKSErUCsihGFPp6Ic8Bzg0EwXEEho6wMppbnqiwsjtSUkIphZlBqNqcAjCg3sbajajCMJiBCNqcGowixDQ1ODU4BEBAhtqdCMIwgAAIlqMIgJCss8OaLxctXjDadot6D3WI1W9FpXVqjKbd3uDR8zEqJf6mKz0H9GfCO70zqxHirOx/cZIH+a4+yp/pX4V/wALUAdaT/q5n/39wu90mibSpNpt2Y0NHoBCq9pOFf2jS1KfMtlv99vib9QF83hnNdVLPLzf23X2Rb4o8KDUbVt8I4WHmHED15eqq8S0gY6AvpdSuiDOtStT7UbVQrGAIwn2pWoFYyEYVbiHEBSHU9OnP8pVjTVg9sj/AESUldXuFOrDCNqktRsVWIitStUtqj1NSxpcQceRMesckroCtqNTa4DfaRzgyJHzVqtrHCmGYLQ4u2EyQBvvsAsjiGpio2PS8HNpkxHpiZVk1QWkt9/QfXKyU7bNNPBbpmRKcWqrT1oDnN2iPaBP1lSUNW2pIByMY6q9SJ0sl7xJZX+0j+yfdqSz9tErQW9JqDTdc2JgjIBEEQcHyKjtUgaiGrUojtRDVJaiBlAhlqQarGr1Je+55EuIGAGgmMAAY5JtqAIw1G1SQhSeHNDm5BEg5Eg+qVrgQA1SV9M5ji14LXDcHBHqkGpzpJk5TERQnAJ9in72aYba3e66PEZERPRAFcBd1+jLhIdVdWP/ACxDf7zgc/IT7rm+C9m62qdFNvhHxPOGN9TzPkMr03hGjp6Kj3TDcZuc483EAHHIYGF5/WdRGMdC3fYaVm+12U4lUdLqZCtPdC8WGWVaWty2jy3tfoDptU63Dahvb/3bj5GfouarVS45XrPazs9/bKYscBUZNs7GYlpPLYZXl2t4c+i8sqNLXDkfzHUeYXvdNmjONeaMmilCVqs0fC4GAYIMHY+RQqCSTAEmYGw8guuxUQhibWqBgudgBWAxRaykDSeDgWmT9gpOW2wUct2j1Qqj9WC5ojxAO3yT5bdQm8E4s5lTuzkEwAATaGmCYG3r5KrraIFICmQ9pk4ltsczLvlPOfNVqPDHEzAAE7t3NwFsbkbbbSvLeSXtNS5OilVHoVqe6iREgiRInmOqp8HrTSyW4JAh1xIiZJ36+yvVdSXWFxJ/DnkByXpqV7mGkr6huFn6+pcAAc725z6kbZO6v8U1IptBMxc0GMnrC5x/EQLfic8Eh2IDd49MD+qznkS2KjEgc+6C02ZBNMwCZJMAE7ZPTb2nfxGH2tEAtEzBg5AiPl8gqep17gdo+A5DRlp5Ez165t8lSqHJLszzDgTgjIP8FyPJXBrRffLTVmHBx+MuiM4g9faVn8K1ttQEyBteLjG8YnJnPuhR1lMXFwcQ7EnJbjE+GMny5LNrV9oGIAIPPqMQspT3TQzV/tLv2h/lSWZ3/wC432//AEko1+ozteIVi0CDEznngdIVfgvGu7e01QKjf3tiehgj6fwzW1nFWOZfzMhrZOY2x18/JYLKpOM7z6czuunLmqVpiS2O8bUDi6OUT8xKzW8QA1DgdrRB6wc5Wdo+MFt10yR77xuMf1WK/UG+7xb77Y9BlPJ1OyruJRN/j+ug4ANpAAkZnf026LWocRDqAqYwPFGwMAlcjXe58MAuN3LJcSBGwWjw3gOpeBSLSxsyXEiAIOIBkzKiGaTm2lyPSuDf7Ka016tRxADWwMZE7DP+I+y6fiMBrXgCRLDIBw6Yx97qjwThLdNTsbmTc5x3c7r5bDC1cPYWHn9CIIPuAto6lvLkbSqjnRWbmSAA62SQJJA/nCGuMU3EdIEefOVcrcMDTDmNOZy0EE7TEbp7KPKBHSMey3tmVI5CpxAN01r3FrpFoxkGOZxG5+R6Lo+wmpolpdq3AUxmm0OFz4gG7MtG55H5QtEaJp3a0/ILQ0ujBjAAG2Bj+6PZck4Sr+qitS80bdT9JWnYyyi1jWjAhxgfIMWSe3rZmW+kOP8AJY3EuCd9W50oAOIIt28R6+iTOzlKAS+oCXEOAtNoBJlogHMDc7FeFLq1jbSj59mejHpYNJvt3XazqNF+k1shoaCT0Y7/AM1Jpf0q0rfEYJJJua6MmYHjMCOS5GrwalRZfdUJBY3JFxvPiFoMdWgzz5q5U4DQNEVO8fe61hAcLWtmwua2N7YMlc/i/wDOo8uuHz9Sp9Njjs/Q6qj+kyhPx0v8T2/m0qzq+0+h1bLapZ5OD23NP7pMey8zqaSmwR8Qxlxa4nlkgAefzT+D6LTVC5r6AqTABGC05mCCPLnyXZhzSyzSSp9zHJ08Iw1I1uJUqbHkMeHtj45Gc9BMYjn1VZxABJwAYK19P2M0rWglr2kAwGVXiAeW+UzU8CoEEONV3rVdt0wvYhmlw9/U4molBtVtpECSQQ6TIGcRtn+Co8U1bWMcCYNs7EwPOFoP4TQbs08931D1PN3mVWraWmTloPrJ9lunJrYnY4samKGBLjcPEGtkmRgukmATjEfnnazUWOBIuEZaTaHZ6sOY/kum4rraNAW0aTHVPwtAGD5nf5fluufrNbqGfAaNVphzLSGOJ2IgeH7nqeGcXezujQs8I4+ykX2i1rgMScEbgTyxHz8lbb2vEnw4Bx8pz9+S5ynoXXBpDt8kAkgTmQBuOisV+HAH9X3jhkGWFvtjz59FUZ5K2CkWtd2oc5mAAbgSfMGZHMf0UA4kA2CZOHYnfIBmMRg/NVdRwl7cNDn/APZgY5OBKnp6UNZD2m8jn6AZk7b9Poj373GQurCZB32afldiD8j5nZRF84aHAnpEb8hjEJrqga9pIiDkRJ+91o6pjHQTAduHE7znYbYjO26mrEYYdk+/p6oHMevTdIs8WI3ThON4nf2P8VkAc/f+iSlub9/6JIGdZ2h7P0qWma6ibhdkyXkQJJubLRiN/ecLmtQ20kDcYzB23wuvqtowxr2ONjXgBji2SAGsl4w6Bnb8I2DlmVqDe+LmUqjqYcSZnJgzLgAImTAI5LOEMmONT3ff/r5m0kpO1sZFGpLeYjkACNuYJ/grHCOzlSubstZP/EMgnlDW8/yUmr4a41KndtdEmxgDi4BxMXDYY5yeW+VdZwLUii26q8WjwspzhpkkueN4JA5gdV0QV7tWZUb+j4VT07SWscceItF1RwHQfwHsrDO0lFonu9QAOtB43xvssPQ8OruIe59e5oZYAJY6yAbgMbDoZO+5VdnDdQZJfWIJIIcXEOnfw7QFcuq8oxao1jge251rOP0yPgrzyb3FSTG8YjCTu0DGkfq9RJmP1LwTGTAOTjK7Dstwxuu0bv8Ak12khrwMtuG46g5Bnp5BcH2h4dqKdVwc918upyPwhtjSWfskiPFuc9VwR/xPVLhrdpXW9c8P+TqXS3cb3XKNUdoKTxBZWAkAzSebTAMG0Eg5Hun0CHAOAcAcgOFrvmDsuQ4TxWrQNRzpqMLS9ocTN7oawk8+RPlPknjtHqajLy4sLTIY1rAwwA6HT4yCcROZ9V2rqklcjllht7HZioG7qLUcZLR4BPmdl57o9fqhUBNZ7sOMOy2bTEgxieXp6KXScQ1LGl51DnOabQx2WuDmOlxAIODHOJIVS6mK5RKw2b9Pibr6zoDnSCWzBjxS4Dpt7o6zi7mQLGG5oMh8xM4wFS4eS5lziS8gXO5uJbBOFc1fCpoUz3VNlzWw8F5LrRBJDiR12Az5LgzZ/ZTXZ/I64Y3OO3kScQ1QgOc5jQ6vABucKlodZAbnJLc7epVfVaj9YPDElkNF2M2gQ7PLqqfHKRFOmGm0MIcQGm0OaC8E1LhGSIBmTzAW/wAc4qxml07tPTp30iadX4XucHEXODxNri4EYOzyFnCahTraT+gT1N12KztAHGXlx/dmBPnGT6bLb4XTDBMDyA2HouW4n2kZSr06TB3rnhsnxMa0u2HiEnnOOXNXNT2l7uq2g5rRWMktvNgkNNMCpbDnOnbEcyvQjn6aMUovyvh8HPOE5P8AudVV1sqpV1BWFq+2lGiSytSqCsyoWOohwcQA0O7y+LS0yAIOd9t2cd7X06Bazuqge6m14acmXTDZ225iR6rSGfFaSfO5m8TSs09Tqg0EuMAbkrldVxupqXFmnlrQYdWP1t8/vCxuIcWqV2CtWa4UA62GnBdnG3kfP5Lb4PxJtSnNLT1u6YbXPDZp08SS9ww0AZJPJNdRjk/elS4/ewtFfMk4fwdtPIy47vOXH58h5BaApwsn/fPTDHjkEjDZBgxgjcKyePUrXudewMi69tpkmIAcQSeoGy645sa92LozcWy6VG4rOHarTH8Z/wAJU9LilJ9N9QONjLb3FpAbcYbPqrWaHcWhj6r4/kua4jriSLR1APKeuPvPzW7oe0OmGoaXsfWot8Tw0NhziJawy4SJyR5Qd4HOcW4jSdqHd1Tc1peS0OtEB2wwSB7wvLz9a55HjgnSV35fI6FiSjbZQfU5RDrhB3G8CPP5/kpalKHZzOxHtH9OS0+1PFBXFFophho020iQWZt2Lg1xzM7kKhpHuLTd8JgzGDktkY3H3hY4ZSmraomaSdFSrR8ZAg5acEHfP5eyY5hhp28XTy+v9VpN0pa50Dkw7DlPtsVEGSxsxyPyAMfkuhwIIL/3vySR8X2P6pLID0qpwkNORt1cY9lPp9NSbM02kkRMNMdTsCee52PNVBxAPk3HwjMyIwDsYOxHLnuo9Lqw6CCCCcEbZk7/AHsuyEoyhFy5ZtNVJpGp3VENNtNxed3eBrcCB4Qyf8yuaPhtJ7XXCk2SMPIOwmYls5Jjn6rL0XEqY+NpcXEhtrm+E5y7eREnlspq2Ig7/cKYTjkbgrXr32vYUsbilKzXbSp04Esec5a58DGJAefdCoxraYe4s+K23vHl2Rvh+AAOf8Vjh/mmah0scDsWmZVvBSuyFM6ngXFm6d0sIAl5tkkQ7Ia7xbSXHA6fMca1lHUvc54HiEEB5Ax+L1j8guKa1o5DlyUmnYL3HGwjZeXHo4auPO+X8v4O15n/AFefFmzT7Piu8jTs6EMBAYCMjxPnMA81W1PZl1N9tTDjylr/AExkD0QpuwPPb3UlJ0GRg9RuPML1PZ9voclvVu9h9Hsy0guFRjJGbn0GTjENORvuAmV+EaZrCL3udvDX+GNsOj6QnF7nwXkudAucd3HmUm0sxjZYPC5xWt09m0v4+RqpaW63RkavWNpU7ADaXNE+AuAwIuMYyeXTolp9YwVKdMkvZgukBpgC2JEgHDcxHiHUrbp04e3wgwCdgdi3OR5pnaDiDnUXd6GhpkBxubEtaHWtp5O22eazy4ccbkl+8FRyZG68jnuMcQaajg5ju6cXR47iwi0AnunW4cOYxyypNPpCGE1Gvpi/xAua+6QCSA4COe7lmDVODTQ72m2QBIZYXF5aXAxkttyXE9AN4Wjoarmtb3rnOL2wx5DoLZujMbTtBiN+mWPGpUm9inKnZi8Z4TUdXFWkacANtNTwGQSRHL6qhrW1xX72u2n3kNLHE2h3d2hu5DbRAyPLOV6A3Qt/0xPrG6ircPYQQWsIJBILWnaB02gfOT1XT4WKpLtX7sYyk2238zj9ZSramo/U1KNO90S6nqKMEhrWACmHEiQAMbKz2g0tWvUDnadwqRTDQwy3wtfmYM5InPMbLodRwHTvHipU9o8LRTMdCacSPVVf93NO0y2mBkGGueGkiYlt2dz6rBdFTTVbKlzwNT2r9/g5HiralPQ91UbY4Vri0/FmSDvtn6hZvDuLhlF1PIuuyACPE0Ng5C7t3AtPdcaLXZkAl0DyAkY8jKGu4VQqDFCm3+60D08wrj0Ukq9bJlklqTTqlR5vVIbVxlrSM9Q2BPzifmtPievbXqiC4/GTdJzYMyc8l0VTszTP4Y25E/UKF/ZgAyLfI7GCIytH08rtoyVpUcrwrUhj5JjwkTvvEK1WYa7ybrg2mJM9LoEfe60j2Wj8JPzafyUVLgb2k2io0GQcOgxgTBWfsmnbQK6ryLXZ2h3bXEupsm0tc+oxmYNwEmf2fb1VccVY06hnd03lz5ZVySwB5P6stxmf6hdJouwr6jBcHvE4iA0QIOXfzU9f9GfiaGtDXGYl7bTaLvFAIXBN49Tt/qOqLmopI47i77tQ4Tu48538i8/krjaobQsBuOxOD8RcZEE7ALq9X2MHcd459IPIlrRJJIMHmABvsFDS4PQYdzUAJIvADZMy6M+e5Xd0jbT08U1wZTi7t+ZgS4iQ0+IAc9gHHEDz+qi04NjARgWz1BsdIIXW6nUAiANvvA5BUX0w/Dmg558j1XpKLe5m40cZA6H/AC/+KS6v/Y9L9ge6S5fDT9BFLQao1Jti8ibWjduMyZg+/wAKsHVG9rrLZd8MDwt28PhkkCM53Awuj02qoHDe7JG7XBt2PLcc88lO/h7HG6GiRgkN3jDZnKzcFtudCV8GRTFlRjIOC4jBOIOQWtzjERKuN1YgyRMwBLbvUARgAE9RHvl8S0Ypuve5pgG1kOdAguJJIJc4kfiEeRVGpXNMZaGhrCLmta0hjdyIlxqEiDm2TO5Wa1LdDbXDOpFM+v1/JCt8B6wdkuCcQmi25sGM5abo/ECMEFatIB7gAQ2YBcfhGd/Jd7ye5qfYx0LyKuh/R9rNUxtSm6mxg3Dy653MBsCB8ys92ifRqOY8Q4CCPn9+y9n4fqW06bWNyAABgiT1nz3XEdvtO2/vG7ud4xgZtMc94bn1C8LpOsU8qjfJTvfY8+1r6jHUy0lxL20wHE/jOZP3gDoF0dJroEjPPPP15+qxq5H6o/8Avs/IrcZqW5BJ+9l62KLi5P1KtOrDp3C0XCMN36wiyO9PigWDYcwXHfqo9O9gY0EbNA8pAA5KUNb7/YC1ruNPsSWZm8/x5GJ+QTa1feRPkmnyEffRRVKjugS0p8j1UVdTp6bnXGkA6CLh4Tnf4VFT0rA4uAIJAB8TiIBnYmNyT8ypXvTKbwRzWsYRjwjOUr5LAKjcU0uTS9WkZMJemOcgXJpeqomwOTHNRLk0uVUKxpCIcU0uQLkUFjp9E9tTyCgLkC5JxsalRd/tTgPA63rEiVFU1BcPG5zvU7csBVrk1z1KxrsXrseNSYgqJz0HJkrRJE2EqSgxRtEq0wQhsTFCSNySkRV4f3Uve5oqXuumWgtdAbDXDLdhzVhlfutKHXP71rCXy4FjzJjaCMQN1o8d1Wkqg91pWUnlo8dNzmNP/UpNAY48/VUdDwLWubdS07qzdyGva0lsAy0Hc7YXm1XvSVf3KWTbcrDWPc0VazQ1jQKl7CSAC0jxgidncui7DgfY2rq6TKrTQaypcCKjHuebTGYxvyK5hzy9jqdRlWkCLHse1zDvkQd+WR16roeFcb1VFoZT1DQwbNLXE5O++5JUzcmvdYpzvhm5S/RdWYPC/TjyDKjR9D0UHFOEP0lINcymahcxwrUy6QO9ptc0B2BLXHr+SsabtPrDnv6ZGwljoJnyacLnu0/bVznClXqU3Cabpptfc3xMeQQ5oH4RvO/muPJKc1oi39h427s6bT602iRGIO8Tt8LtsZkmYAWR2n1DXUwAc3l0Y+EC0SG43HLzVfTV5Ac15LYmSARBmMSDMn6FZvGdXDIziN8iR0dA67eflnk6XGo5k+zOuW8TJq5DI/DqKZPoCJ/NbJLTmPvzXLcM0tWu4vhwoscHFxMNn8Ik9SP8uFvVHgNkwB15e6+ixJO2c+ouBrYx/BMNWPNUa+rDWzkyJAaJTqdWROR64PoQtVEbZb/tc9Uw11VcU0lWoIjUyatUx08wq2kqy3n98lDr9Tawkz6gwoeHaucG4kjfljfbHlsEtlKhWaV6F6jlArSiSQuTS5MKEpiHymEoShKYgoJSgSgBFApSgSgdAJTSUSU0oGIppRRY3KAJKTYRc5JzlEXLMY+UlHcggKOk0HA6L93lvniR8jgrqNPqe4pta8iqynlj6UMqMxFrmcxtz2WDp6oWvpdawch6c/6Limm+TknbZicUp1dfULpLwJhwgEA7AAc1ocK7E0yR/wCqa4GDBAY4A+oIOw2Pstijq6UzADogkYJb0kDIWTrtECyWvyJtiBgkmDnKhpPaqCMndHV0+wdO2BVqdZlhHrFv3C8y7c9gzS1ksq03ioRu4CoyRm9gGG/veavjj9am224kbltxLfYGT6rI1usNWr3pwfCIyfhaGzJM8lnh6OUZWdSkem9juHspaYU2hrhEVKhH/EyTAB/CJIyoeJ/o9oVtn1GDm3D2n5HP1K5zSdrKlOmGtDIAjmP4/wAVK7ttXIg2N8wCfzK5p9Fm9prg0jbUqJ+PdkW6bSutLqkua50hotDQ6DA5SR7BcVUhx8QBgcxstbXcYqVZvIM7x/JZTm5+i9Tp8eSEffdvuZtryJLsAeRQJCie9R96V10TyTkqJruohAPKAqff3slY6KnFKrQ0x8eIGZmZGPxbbKlwp11riYJJ5EXAkxzgYH5LZqAOaWnMg/L5rC03gLWyCQXEkW5k5wT0J/wrGe0kwRvSlckgukgdKEoFCUAEoJSg56ACgkgSgYiUEkJQMDimkpFApgJTRATKY5oOcoYCJTSUCUEihSkgkgZts1MKT+1ncHKzQ9O7xRpMqNMcRO6TtceR+/VZl6F3NLQhUWq1cu3yq5p8wlclcrQ0qHNrEeSRrphKY5OiiTvUHOUQRlOgHFoUbmp0oSmALCUWhIlAPUtFWR1KkGSufrAh/wCq+GRIA2uIMjMYge58l0Lxdyyo6OgaOQnceWZ95Wc4OWyAmpvJaJmY/EIKcHKam2VFUABwtiQXISgQgmA6VBq60Wgg5ONtxkDqplj8TrQ9sRBiTgjJG/QZ67xussstMRpGu0pEqKlt9kegKdK1XAhxQJQlJMAEoQknBIYSU0lJNUgJNJRKakUJJJJAFxqE5SSQZj7kQUEkAOBRSSQhgKakkqAaiUkkAAISkkgBJiSSCh9Lf3/JWGbpJLDJyaRHVTAVRhlJJaR5M2SBNqbpJLQkjqbH0Kwdc8927/qMjqMtwD0yUklzdRwNGrozc0OOXGM89gp0klvj/pQMRQKSSsQAi5JJSxgKaikkMYUEkkDFKCSS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8" name="AutoShape 16" descr="data:image/jpeg;base64,/9j/4AAQSkZJRgABAQAAAQABAAD/2wCEAAkGBhQSEBUUEhQVFRUVFRQVFBQWFxUWFRQVFBQVFRQUFRQXHCYeFxojGRgVHy8gIycqLCwsFR4xNTAqNSYrLCkBCQoKDgwOGg8PGikkHiQpLCwsKiwpLCwsLCwtKioqLCkwLCwpLCwpLCwpLCwsLCwpLCwsLCwsLCwsLCwsLCwsLP/AABEIAMQBAQMBIgACEQEDEQH/xAAbAAABBQEBAAAAAAAAAAAAAAABAAIDBAUGB//EAEMQAAEDAwIDBgQCBwUHBQAAAAEAAhEDEiEEMQVBUQYTImFxkTKBofBCsQcjUmLB0eEUcpKi8RUWM0NzgtIkY7LC4v/EABoBAAMBAQEBAAAAAAAAAAAAAAABAgMEBQb/xAAyEQACAgEDAgMIAQIHAAAAAAAAAQIRAxIhMQRRFEFhEyJTcZGh0fCxMoEFQlJiY8Hh/9oADAMBAAIRAxEAPwDl6Wlc5rnNaSGAFxAw0EwCemSB81GnNqGCATB38/VCF7xqBFKEQqARbCSl1OpdUcXPMuO568lEgQk4JJQmIEowiEUABFJGEABJGEkCBCMIot3QAhTKBauk4VQpGmbjmMef8lia5ouMKFK3QFWEoRShWAEVLptK6o8MaJJ2EgfUqMhKwAkjCl0pYHg1AXNnxBpgkeRgwgCFJOcOiEJgBBOhJADVNR01zXOuaLQDB3dJiG9eqjhKEgGpQnQhCYAhFOsSQKyqiEEQpNByNqaE4IAEIopIAQCn0+qLA4ANNzS03AGAebZ2PmoUYTJBCMJIpiAikigAJJ0JzKZcQAJJwAOZPIJAMhGE5rZ2QhAh7axHNMcZRhKEANhKE6EYQIbCUJ8JQgBsJQnQjamAyErU+1K1AhlqEKS1C1AxlqMJ9qlFc92WQ2C4OmBdgEQHdPJICtCVqktSATAbakpIQQIo2noVNqnNLpYwtbAwTdmM5jqur/2zpP2PoERxbSfs/QLz/FZPhS+35OjSu6+/4OOjyRhdh/tLR/s/QIjX6P8AZ+iPFz+FL7fkNK7r7/g4+EV2X9u0X7KQ1ej6D2R4yXwpfb8hp9UccAjC7EajR9B9U4VNF5fVHjH8OX0/9Fp9UcZCS7OdH5fVPA0Xl9UeO/2S+gtHqjikQu2jRfu+x/mlOj/d9j/NLx3/ABy+gaPVHFIgLtmnR/u+x/mk52kHIex/mjxr+HL6Bo9UcfpR42f3m/8AyCiC73hPDqGqq2UwPCC5xzgAwPqR02XK9oeDnS6mpRJm0gtdEXNcAWmPnHqCtMPVLLNwpppcMiSrzM2FNT08sc65otjwmbnT+z6JkJQuskbCUJ0JQgQIShOhGEANhIBOtRtQFjYQhPhGExWMQhSQlCAsZCUKSErUCsihGFPp6Ic8Bzg0EwXEEho6wMppbnqiwsjtSUkIphZlBqNqcAjCg3sbajajCMJiBCNqcGowixDQ1ODU4BEBAhtqdCMIwgAAIlqMIgJCss8OaLxctXjDadot6D3WI1W9FpXVqjKbd3uDR8zEqJf6mKz0H9GfCO70zqxHirOx/cZIH+a4+yp/pX4V/wALUAdaT/q5n/39wu90mibSpNpt2Y0NHoBCq9pOFf2jS1KfMtlv99vib9QF83hnNdVLPLzf23X2Rb4o8KDUbVt8I4WHmHED15eqq8S0gY6AvpdSuiDOtStT7UbVQrGAIwn2pWoFYyEYVbiHEBSHU9OnP8pVjTVg9sj/AESUldXuFOrDCNqktRsVWIitStUtqj1NSxpcQceRMesckroCtqNTa4DfaRzgyJHzVqtrHCmGYLQ4u2EyQBvvsAsjiGpio2PS8HNpkxHpiZVk1QWkt9/QfXKyU7bNNPBbpmRKcWqrT1oDnN2iPaBP1lSUNW2pIByMY6q9SJ0sl7xJZX+0j+yfdqSz9tErQW9JqDTdc2JgjIBEEQcHyKjtUgaiGrUojtRDVJaiBlAhlqQarGr1Je+55EuIGAGgmMAAY5JtqAIw1G1SQhSeHNDm5BEg5Eg+qVrgQA1SV9M5ji14LXDcHBHqkGpzpJk5TERQnAJ9in72aYba3e66PEZERPRAFcBd1+jLhIdVdWP/ACxDf7zgc/IT7rm+C9m62qdFNvhHxPOGN9TzPkMr03hGjp6Kj3TDcZuc483EAHHIYGF5/WdRGMdC3fYaVm+12U4lUdLqZCtPdC8WGWVaWty2jy3tfoDptU63Dahvb/3bj5GfouarVS45XrPazs9/bKYscBUZNs7GYlpPLYZXl2t4c+i8sqNLXDkfzHUeYXvdNmjONeaMmilCVqs0fC4GAYIMHY+RQqCSTAEmYGw8guuxUQhibWqBgudgBWAxRaykDSeDgWmT9gpOW2wUct2j1Qqj9WC5ojxAO3yT5bdQm8E4s5lTuzkEwAATaGmCYG3r5KrraIFICmQ9pk4ltsczLvlPOfNVqPDHEzAAE7t3NwFsbkbbbSvLeSXtNS5OilVHoVqe6iREgiRInmOqp8HrTSyW4JAh1xIiZJ36+yvVdSXWFxJ/DnkByXpqV7mGkr6huFn6+pcAAc725z6kbZO6v8U1IptBMxc0GMnrC5x/EQLfic8Eh2IDd49MD+qznkS2KjEgc+6C02ZBNMwCZJMAE7ZPTb2nfxGH2tEAtEzBg5AiPl8gqep17gdo+A5DRlp5Ez165t8lSqHJLszzDgTgjIP8FyPJXBrRffLTVmHBx+MuiM4g9faVn8K1ttQEyBteLjG8YnJnPuhR1lMXFwcQ7EnJbjE+GMny5LNrV9oGIAIPPqMQspT3TQzV/tLv2h/lSWZ3/wC432//AEko1+ozteIVi0CDEznngdIVfgvGu7e01QKjf3tiehgj6fwzW1nFWOZfzMhrZOY2x18/JYLKpOM7z6czuunLmqVpiS2O8bUDi6OUT8xKzW8QA1DgdrRB6wc5Wdo+MFt10yR77xuMf1WK/UG+7xb77Y9BlPJ1OyruJRN/j+ug4ANpAAkZnf026LWocRDqAqYwPFGwMAlcjXe58MAuN3LJcSBGwWjw3gOpeBSLSxsyXEiAIOIBkzKiGaTm2lyPSuDf7Ka016tRxADWwMZE7DP+I+y6fiMBrXgCRLDIBw6Yx97qjwThLdNTsbmTc5x3c7r5bDC1cPYWHn9CIIPuAto6lvLkbSqjnRWbmSAA62SQJJA/nCGuMU3EdIEefOVcrcMDTDmNOZy0EE7TEbp7KPKBHSMey3tmVI5CpxAN01r3FrpFoxkGOZxG5+R6Lo+wmpolpdq3AUxmm0OFz4gG7MtG55H5QtEaJp3a0/ILQ0ujBjAAG2Bj+6PZck4Sr+qitS80bdT9JWnYyyi1jWjAhxgfIMWSe3rZmW+kOP8AJY3EuCd9W50oAOIIt28R6+iTOzlKAS+oCXEOAtNoBJlogHMDc7FeFLq1jbSj59mejHpYNJvt3XazqNF+k1shoaCT0Y7/AM1Jpf0q0rfEYJJJua6MmYHjMCOS5GrwalRZfdUJBY3JFxvPiFoMdWgzz5q5U4DQNEVO8fe61hAcLWtmwua2N7YMlc/i/wDOo8uuHz9Sp9Njjs/Q6qj+kyhPx0v8T2/m0qzq+0+h1bLapZ5OD23NP7pMey8zqaSmwR8Qxlxa4nlkgAefzT+D6LTVC5r6AqTABGC05mCCPLnyXZhzSyzSSp9zHJ08Iw1I1uJUqbHkMeHtj45Gc9BMYjn1VZxABJwAYK19P2M0rWglr2kAwGVXiAeW+UzU8CoEEONV3rVdt0wvYhmlw9/U4molBtVtpECSQQ6TIGcRtn+Co8U1bWMcCYNs7EwPOFoP4TQbs08931D1PN3mVWraWmTloPrJ9lunJrYnY4samKGBLjcPEGtkmRgukmATjEfnnazUWOBIuEZaTaHZ6sOY/kum4rraNAW0aTHVPwtAGD5nf5fluufrNbqGfAaNVphzLSGOJ2IgeH7nqeGcXezujQs8I4+ykX2i1rgMScEbgTyxHz8lbb2vEnw4Bx8pz9+S5ynoXXBpDt8kAkgTmQBuOisV+HAH9X3jhkGWFvtjz59FUZ5K2CkWtd2oc5mAAbgSfMGZHMf0UA4kA2CZOHYnfIBmMRg/NVdRwl7cNDn/APZgY5OBKnp6UNZD2m8jn6AZk7b9Poj373GQurCZB32afldiD8j5nZRF84aHAnpEb8hjEJrqga9pIiDkRJ+91o6pjHQTAduHE7znYbYjO26mrEYYdk+/p6oHMevTdIs8WI3ThON4nf2P8VkAc/f+iSlub9/6JIGdZ2h7P0qWma6ibhdkyXkQJJubLRiN/ecLmtQ20kDcYzB23wuvqtowxr2ONjXgBji2SAGsl4w6Bnb8I2DlmVqDe+LmUqjqYcSZnJgzLgAImTAI5LOEMmONT3ff/r5m0kpO1sZFGpLeYjkACNuYJ/grHCOzlSubstZP/EMgnlDW8/yUmr4a41KndtdEmxgDi4BxMXDYY5yeW+VdZwLUii26q8WjwspzhpkkueN4JA5gdV0QV7tWZUb+j4VT07SWscceItF1RwHQfwHsrDO0lFonu9QAOtB43xvssPQ8OruIe59e5oZYAJY6yAbgMbDoZO+5VdnDdQZJfWIJIIcXEOnfw7QFcuq8oxao1jge251rOP0yPgrzyb3FSTG8YjCTu0DGkfq9RJmP1LwTGTAOTjK7Dstwxuu0bv8Ak12khrwMtuG46g5Bnp5BcH2h4dqKdVwc918upyPwhtjSWfskiPFuc9VwR/xPVLhrdpXW9c8P+TqXS3cb3XKNUdoKTxBZWAkAzSebTAMG0Eg5Hun0CHAOAcAcgOFrvmDsuQ4TxWrQNRzpqMLS9ocTN7oawk8+RPlPknjtHqajLy4sLTIY1rAwwA6HT4yCcROZ9V2rqklcjllht7HZioG7qLUcZLR4BPmdl57o9fqhUBNZ7sOMOy2bTEgxieXp6KXScQ1LGl51DnOabQx2WuDmOlxAIODHOJIVS6mK5RKw2b9Pibr6zoDnSCWzBjxS4Dpt7o6zi7mQLGG5oMh8xM4wFS4eS5lziS8gXO5uJbBOFc1fCpoUz3VNlzWw8F5LrRBJDiR12Az5LgzZ/ZTXZ/I64Y3OO3kScQ1QgOc5jQ6vABucKlodZAbnJLc7epVfVaj9YPDElkNF2M2gQ7PLqqfHKRFOmGm0MIcQGm0OaC8E1LhGSIBmTzAW/wAc4qxml07tPTp30iadX4XucHEXODxNri4EYOzyFnCahTraT+gT1N12KztAHGXlx/dmBPnGT6bLb4XTDBMDyA2HouW4n2kZSr06TB3rnhsnxMa0u2HiEnnOOXNXNT2l7uq2g5rRWMktvNgkNNMCpbDnOnbEcyvQjn6aMUovyvh8HPOE5P8AudVV1sqpV1BWFq+2lGiSytSqCsyoWOohwcQA0O7y+LS0yAIOd9t2cd7X06Bazuqge6m14acmXTDZ225iR6rSGfFaSfO5m8TSs09Tqg0EuMAbkrldVxupqXFmnlrQYdWP1t8/vCxuIcWqV2CtWa4UA62GnBdnG3kfP5Lb4PxJtSnNLT1u6YbXPDZp08SS9ww0AZJPJNdRjk/elS4/ewtFfMk4fwdtPIy47vOXH58h5BaApwsn/fPTDHjkEjDZBgxgjcKyePUrXudewMi69tpkmIAcQSeoGy645sa92LozcWy6VG4rOHarTH8Z/wAJU9LilJ9N9QONjLb3FpAbcYbPqrWaHcWhj6r4/kua4jriSLR1APKeuPvPzW7oe0OmGoaXsfWot8Tw0NhziJawy4SJyR5Qd4HOcW4jSdqHd1Tc1peS0OtEB2wwSB7wvLz9a55HjgnSV35fI6FiSjbZQfU5RDrhB3G8CPP5/kpalKHZzOxHtH9OS0+1PFBXFFophho020iQWZt2Lg1xzM7kKhpHuLTd8JgzGDktkY3H3hY4ZSmraomaSdFSrR8ZAg5acEHfP5eyY5hhp28XTy+v9VpN0pa50Dkw7DlPtsVEGSxsxyPyAMfkuhwIIL/3vySR8X2P6pLID0qpwkNORt1cY9lPp9NSbM02kkRMNMdTsCee52PNVBxAPk3HwjMyIwDsYOxHLnuo9Lqw6CCCCcEbZk7/AHsuyEoyhFy5ZtNVJpGp3VENNtNxed3eBrcCB4Qyf8yuaPhtJ7XXCk2SMPIOwmYls5Jjn6rL0XEqY+NpcXEhtrm+E5y7eREnlspq2Ig7/cKYTjkbgrXr32vYUsbilKzXbSp04Esec5a58DGJAefdCoxraYe4s+K23vHl2Rvh+AAOf8Vjh/mmah0scDsWmZVvBSuyFM6ngXFm6d0sIAl5tkkQ7Ia7xbSXHA6fMca1lHUvc54HiEEB5Ax+L1j8guKa1o5DlyUmnYL3HGwjZeXHo4auPO+X8v4O15n/AFefFmzT7Piu8jTs6EMBAYCMjxPnMA81W1PZl1N9tTDjylr/AExkD0QpuwPPb3UlJ0GRg9RuPML1PZ9voclvVu9h9Hsy0guFRjJGbn0GTjENORvuAmV+EaZrCL3udvDX+GNsOj6QnF7nwXkudAucd3HmUm0sxjZYPC5xWt09m0v4+RqpaW63RkavWNpU7ADaXNE+AuAwIuMYyeXTolp9YwVKdMkvZgukBpgC2JEgHDcxHiHUrbp04e3wgwCdgdi3OR5pnaDiDnUXd6GhpkBxubEtaHWtp5O22eazy4ccbkl+8FRyZG68jnuMcQaajg5ju6cXR47iwi0AnunW4cOYxyypNPpCGE1Gvpi/xAua+6QCSA4COe7lmDVODTQ72m2QBIZYXF5aXAxkttyXE9AN4Wjoarmtb3rnOL2wx5DoLZujMbTtBiN+mWPGpUm9inKnZi8Z4TUdXFWkacANtNTwGQSRHL6qhrW1xX72u2n3kNLHE2h3d2hu5DbRAyPLOV6A3Qt/0xPrG6ircPYQQWsIJBILWnaB02gfOT1XT4WKpLtX7sYyk2238zj9ZSramo/U1KNO90S6nqKMEhrWACmHEiQAMbKz2g0tWvUDnadwqRTDQwy3wtfmYM5InPMbLodRwHTvHipU9o8LRTMdCacSPVVf93NO0y2mBkGGueGkiYlt2dz6rBdFTTVbKlzwNT2r9/g5HiralPQ91UbY4Vri0/FmSDvtn6hZvDuLhlF1PIuuyACPE0Ng5C7t3AtPdcaLXZkAl0DyAkY8jKGu4VQqDFCm3+60D08wrj0Ukq9bJlklqTTqlR5vVIbVxlrSM9Q2BPzifmtPievbXqiC4/GTdJzYMyc8l0VTszTP4Y25E/UKF/ZgAyLfI7GCIytH08rtoyVpUcrwrUhj5JjwkTvvEK1WYa7ybrg2mJM9LoEfe60j2Wj8JPzafyUVLgb2k2io0GQcOgxgTBWfsmnbQK6ryLXZ2h3bXEupsm0tc+oxmYNwEmf2fb1VccVY06hnd03lz5ZVySwB5P6stxmf6hdJouwr6jBcHvE4iA0QIOXfzU9f9GfiaGtDXGYl7bTaLvFAIXBN49Tt/qOqLmopI47i77tQ4Tu48538i8/krjaobQsBuOxOD8RcZEE7ALq9X2MHcd459IPIlrRJJIMHmABvsFDS4PQYdzUAJIvADZMy6M+e5Xd0jbT08U1wZTi7t+ZgS4iQ0+IAc9gHHEDz+qi04NjARgWz1BsdIIXW6nUAiANvvA5BUX0w/Dmg558j1XpKLe5m40cZA6H/AC/+KS6v/Y9L9ge6S5fDT9BFLQao1Jti8ibWjduMyZg+/wAKsHVG9rrLZd8MDwt28PhkkCM53Awuj02qoHDe7JG7XBt2PLcc88lO/h7HG6GiRgkN3jDZnKzcFtudCV8GRTFlRjIOC4jBOIOQWtzjERKuN1YgyRMwBLbvUARgAE9RHvl8S0Ypuve5pgG1kOdAguJJIJc4kfiEeRVGpXNMZaGhrCLmta0hjdyIlxqEiDm2TO5Wa1LdDbXDOpFM+v1/JCt8B6wdkuCcQmi25sGM5abo/ECMEFatIB7gAQ2YBcfhGd/Jd7ye5qfYx0LyKuh/R9rNUxtSm6mxg3Dy653MBsCB8ys92ifRqOY8Q4CCPn9+y9n4fqW06bWNyAABgiT1nz3XEdvtO2/vG7ud4xgZtMc94bn1C8LpOsU8qjfJTvfY8+1r6jHUy0lxL20wHE/jOZP3gDoF0dJroEjPPPP15+qxq5H6o/8Avs/IrcZqW5BJ+9l62KLi5P1KtOrDp3C0XCMN36wiyO9PigWDYcwXHfqo9O9gY0EbNA8pAA5KUNb7/YC1ruNPsSWZm8/x5GJ+QTa1feRPkmnyEffRRVKjugS0p8j1UVdTp6bnXGkA6CLh4Tnf4VFT0rA4uAIJAB8TiIBnYmNyT8ypXvTKbwRzWsYRjwjOUr5LAKjcU0uTS9WkZMJemOcgXJpeqomwOTHNRLk0uVUKxpCIcU0uQLkUFjp9E9tTyCgLkC5JxsalRd/tTgPA63rEiVFU1BcPG5zvU7csBVrk1z1KxrsXrseNSYgqJz0HJkrRJE2EqSgxRtEq0wQhsTFCSNySkRV4f3Uve5oqXuumWgtdAbDXDLdhzVhlfutKHXP71rCXy4FjzJjaCMQN1o8d1Wkqg91pWUnlo8dNzmNP/UpNAY48/VUdDwLWubdS07qzdyGva0lsAy0Hc7YXm1XvSVf3KWTbcrDWPc0VazQ1jQKl7CSAC0jxgidncui7DgfY2rq6TKrTQaypcCKjHuebTGYxvyK5hzy9jqdRlWkCLHse1zDvkQd+WR16roeFcb1VFoZT1DQwbNLXE5O++5JUzcmvdYpzvhm5S/RdWYPC/TjyDKjR9D0UHFOEP0lINcymahcxwrUy6QO9ptc0B2BLXHr+SsabtPrDnv6ZGwljoJnyacLnu0/bVznClXqU3Cabpptfc3xMeQQ5oH4RvO/muPJKc1oi39h427s6bT602iRGIO8Tt8LtsZkmYAWR2n1DXUwAc3l0Y+EC0SG43HLzVfTV5Ac15LYmSARBmMSDMn6FZvGdXDIziN8iR0dA67eflnk6XGo5k+zOuW8TJq5DI/DqKZPoCJ/NbJLTmPvzXLcM0tWu4vhwoscHFxMNn8Ik9SP8uFvVHgNkwB15e6+ixJO2c+ouBrYx/BMNWPNUa+rDWzkyJAaJTqdWROR64PoQtVEbZb/tc9Uw11VcU0lWoIjUyatUx08wq2kqy3n98lDr9Tawkz6gwoeHaucG4kjfljfbHlsEtlKhWaV6F6jlArSiSQuTS5MKEpiHymEoShKYgoJSgSgBFApSgSgdAJTSUSU0oGIppRRY3KAJKTYRc5JzlEXLMY+UlHcggKOk0HA6L93lvniR8jgrqNPqe4pta8iqynlj6UMqMxFrmcxtz2WDp6oWvpdawch6c/6Limm+TknbZicUp1dfULpLwJhwgEA7AAc1ocK7E0yR/wCqa4GDBAY4A+oIOw2Pstijq6UzADogkYJb0kDIWTrtECyWvyJtiBgkmDnKhpPaqCMndHV0+wdO2BVqdZlhHrFv3C8y7c9gzS1ksq03ioRu4CoyRm9gGG/veavjj9am224kbltxLfYGT6rI1usNWr3pwfCIyfhaGzJM8lnh6OUZWdSkem9juHspaYU2hrhEVKhH/EyTAB/CJIyoeJ/o9oVtn1GDm3D2n5HP1K5zSdrKlOmGtDIAjmP4/wAVK7ttXIg2N8wCfzK5p9Fm9prg0jbUqJ+PdkW6bSutLqkua50hotDQ6DA5SR7BcVUhx8QBgcxstbXcYqVZvIM7x/JZTm5+i9Tp8eSEffdvuZtryJLsAeRQJCie9R96V10TyTkqJruohAPKAqff3slY6KnFKrQ0x8eIGZmZGPxbbKlwp11riYJJ5EXAkxzgYH5LZqAOaWnMg/L5rC03gLWyCQXEkW5k5wT0J/wrGe0kwRvSlckgukgdKEoFCUAEoJSg56ACgkgSgYiUEkJQMDimkpFApgJTRATKY5oOcoYCJTSUCUEihSkgkgZts1MKT+1ncHKzQ9O7xRpMqNMcRO6TtceR+/VZl6F3NLQhUWq1cu3yq5p8wlclcrQ0qHNrEeSRrphKY5OiiTvUHOUQRlOgHFoUbmp0oSmALCUWhIlAPUtFWR1KkGSufrAh/wCq+GRIA2uIMjMYge58l0Lxdyyo6OgaOQnceWZ95Wc4OWyAmpvJaJmY/EIKcHKam2VFUABwtiQXISgQgmA6VBq60Wgg5ONtxkDqplj8TrQ9sRBiTgjJG/QZ67xussstMRpGu0pEqKlt9kegKdK1XAhxQJQlJMAEoQknBIYSU0lJNUgJNJRKakUJJJJAFxqE5SSQZj7kQUEkAOBRSSQhgKakkqAaiUkkAAISkkgBJiSSCh9Lf3/JWGbpJLDJyaRHVTAVRhlJJaR5M2SBNqbpJLQkjqbH0Kwdc8927/qMjqMtwD0yUklzdRwNGrozc0OOXGM89gp0klvj/pQMRQKSSsQAi5JJSxgKaikkMYUEkkDFKCSS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70" name="Picture 18" descr="http://nikasafronova.com/wp-content/uploads/FinlDerSan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6993"/>
            <a:ext cx="4572000" cy="350100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572000" y="386104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Родина Санта-Клауса — </a:t>
            </a:r>
            <a:r>
              <a:rPr lang="ru-RU" sz="3200" dirty="0" smtClean="0">
                <a:hlinkClick r:id="rId5" tooltip="Лапландия"/>
              </a:rPr>
              <a:t>Лапландия</a:t>
            </a:r>
            <a:r>
              <a:rPr lang="ru-RU" sz="3200" dirty="0" smtClean="0"/>
              <a:t> или Северный полюс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encrypted-tbn3.gstatic.com/images?q=tbn:ANd9GcRPZE4hQMxmaXvTIrslMVl9pircfwbUxdWoADv4bm8bzoT1io6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436096" cy="3617477"/>
          </a:xfrm>
          <a:prstGeom prst="rect">
            <a:avLst/>
          </a:prstGeom>
          <a:noFill/>
        </p:spPr>
      </p:pic>
      <p:sp>
        <p:nvSpPr>
          <p:cNvPr id="25604" name="AutoShape 4" descr="data:image/jpeg;base64,/9j/4AAQSkZJRgABAQAAAQABAAD/2wCEAAkGBhQSERQTEhQVFRUWFRoYFxUYGBgYGBcUGBcVFRgYGBcXHiYfFxojGhgYHy8gIycpLCwsGB8xNTAqNSYrLCkBCQoKDgwOGg8PGSwkHyQpKSksLCkpLCwpKikpKSwsLCwsLCksLCksLCwqKSwsKSwpKSkpLSwsKSwsLCkpLCwsKf/AABEIAOcA2gMBIgACEQEDEQH/xAAcAAAABwEBAAAAAAAAAAAAAAAAAgMEBQYHAQj/xAA/EAABAwIEBAQEBAQEBQUAAAABAAIRAyEEEjFBBQZRYRMicYEHMpGhQrHB8BRS0eEVI3LxFiRDYpIXJTOCsv/EABoBAAIDAQEAAAAAAAAAAAAAAAADAQIEBQb/xAAsEQACAgICAQMDBAEFAAAAAAAAAQIRAyEEEjETQVEFImEycYGR8CMzQqGx/9oADAMBAAIRAxEAPwDcUEJXCUABBEL0UvUWAoXLhco3E8Xa1xbmZLRLgXCWgXkjZR2G5pp1A51F7KozQIOjomJPbRSt+C3VpXRYi5FDlS+O/EFtBkAZqp/6c3aOromBv3VOrc9Yqu5rBVFLMYscgHq86DuSlSyJOjoYPp2XNHv4XyzZs6NmWGDnjE03FnjvDgYIzBwka3uCpTh/xPxDCM5bUG8iD9Wqvqr3HS+k5auLTNfzIyhOA8yU8UzNTNxGZu7SdipdpTVJM5U4ShLrJUxRBFDkZWKAQQQQACigIy5CADIIoRkABBBBAAQQQQAEEEEABBBBABSUxx+LyggGHJ48Kr83eMKR8EOzEm4EkWMa6CYvtslzbS0XhDvJRIjG/EBg8gc9zw6CxtNxJixItpO6kuEcTc6nJf5phwn5TrEde6oXL2HLCTUpxnYSyuDpcHK6TDbjoDI3UrhsVVLy9jcroyuafxtBs8kfLv3WP1lGX3GrLxus+uNa+bGXPXK9OlSq4lsyXA5RIAzuh9xdzTOh02OyR5syYSm3wc4fWPiF+bQQBlAAAhsgAbRulOa8c6rRDKtMkNv4bahbmNouNT0Bt7qj4/Gh9QMY5xpsY3IHEnKCJy+xlP8AWjK+iOhxscpuMcrvb18/H/h0Vb5i4km5MmSTvKXpcMqYn/KpAknWBMN3JjTomtZzWtBmbfQ3gX12+q034a4Qtw5LgM1RwcDvEANafofqkrydbmclYMX5eqIDh/wmxGXMSAYBy2mSLggaQUrV+G1ZhHnEwbEQc82aNjIgk6BauzGsaRTLwHkwG7zGb2t1Rhj2sPncIIs7bvP72KdUThx+pZ1pJf0ZtwTgGLwFbxXDM0ksiYLhAOm/6FajQqyjh4cJBkHpomLa8VSMwmB5Og0n6qySXgycjkS5D7SWyTBRg9N2u6rvjBXsy0OQV1N21B1SzXyrpkUGQQQUkHIXQUFxABkEEEABBBBAAQQQQAEEEEAEeU1xLMwI2ToolQKKvyBnPG+Wcjagkmm9xJDRdsuDiO4JB/8AJHwtF1NjMjQ6T5vNBuLEdbwPRWHmSrlpOAmY+2/p0VGxXMtKmwtLznDflYJMD/8APvdYOTgcfuS0bePmc31Yw49TqeI43lgaXgtPh+eIyONnO0mPzWb16+XFOvIIAPaw/X81Oczc2VK3lc54aD8ubfqVFcM4BWxTiKTDOVzgbhsNg2Pp+ijFHqrZrll6ONeU7Fa9UFrf9bfs4T7aq88u4l+IIpMljA8OBuNMwm0eXUwqry1y1VxlTIxtqZL3HQbho9SfaxVr4Jg3Yd2StmabAkA39COg6d9VGV0jdlay5fykXajgKdN5OZ5Lheq+xmGtiZkAho+i5g8bRYXU7vLWz+I3cSY72/NNAwmThmvqnVxIDQLTEuNz2umVcveabmNDXQWvD3N85mAGj+aUq5fBk6R/5MneDVXPrPeZAexsNvlbkLoiTBsVSfiTzDiWY5op1AwUmT5CTZ2uc6TuBG41Wg8IdWLmh9JtNrQQSCLnYarN/izxDJiGNJOWA4ttBMluadZA2PfRaYX02Z4wjLPV6FafxSrsY0Dw3mAXOLSNpgAH0uprhfxbpfLiKbmHSW+YH2MEH6rMaUESNDoj4xgFE1S8F0kZDJdAAOYk7EmFMW/B2p8LB02v5N+wHH6dZrX0/MwiQ4aax+al6NedFh/w153bR/yqo/y3OnNPymIJ9DAWt4PiFJ16b2uA6GYkWTYS+TzmfEoSqO0TwcjJvRqylwU9GU6gUECpA4CjJNHBQB1BBBAAQQQQAEEEEAcKjuI8QFIbknRo1P8AQd0visTlEqg83cdcxr4MFwyh3SDo0/vRLyS6objh2dFe5t5qr1nvpNgAwMrJJI6F3+yqjqNNjXipUa14aYZDgSRtmaCJt21Km+IVm4Ohm1qvEh1s0HV3YDZU97h4fiukzOUE/MZN/v20WNylPyzoQjGKqKGdQZ3hzgGg3AFhrbuZ6nVb1ybhKVLD0m0wAXNBNhrFwYF3AWJOsdV5+/i3GpIhxGkiQI2DSLj1t+us8gcxmrSay4fTEONgHXt/9o1MJtUKyxbj2RovDOCUcOajqTA01XZnxuYjTbew6lJ8Sw9OSXsa8kWabffX/dGw2O8oMjSZ7KPNUVqzjIc1oAa4EGCZzCwkWjeCCFeVUZe0m7bEDgH4mpIcaVNjcrGN018xdBh0iB2jdI8O+HtCm4mS6b2kX2uSTA6CLqx4emAIAj+qdU6W6osUXtl/XmlSYwwNGowkPcXtmQTcwdid40CrHxW4eamElrMxaZ2HqZN7Cd91e3M6Kq/EANOCqTGm5AEm1ybDXeAdJCZ1qJGGX+on+Tz5wyq6DJkEwAJsZF2mISmLfUc0g3aD0LXGO3ZdwmKfhKzKjbszSBtYyW/7raaOJw/EMKCWiHC4N8r4uA5wkHuEt+bOzPNLFDpJOvD/AM+DIuC4cVCMtqmsEiHQNW9CZvt9VYsBxHEUcwY8sLLFjtQT2O391Hcf5d/hqoNI+QwWwQC15Bgg6gGLe4Ks/CaDMVh6bqz2CsXGmyoIDiQJyubvabGQUifyjJF68aLhy1zJUaGCuWvzD5mnS4Fx9p7K903LJuXsIaeKotqDL5j3a4wSI/lMn5R29VrFJacEm0Ys8UnoVQQQWkzBXLgKMUWEAKIIjSjoACCCCAAggggCF45VDWTpft0KyjjNcHEU85IZn9pte9o3WyYyiHtIO6x3n/ghp1WkZsrnTfS1z7rNlRrwS9itcz4J+IxgzSGkawYFNsyfoq7xfEh0gWa0ZWiZgDt3WicVqipSbYjyhs/eBGk3Wc8QpNBF/mM+0D9+6Rjds2dWDC4QBofE6et9bJ34cg5TlnUi376JLDiAITim4Ek97hMbOzjxw6qLQ6xXOuNosAFWbiXETs7y3tBk/QaLRPh/xVtWk2o3ynKGvAADcwnzQNJBj2WY46gHU3DtIP3CT5Z5gfhXAsu0kZgb+0kEgRaynyc7mcVRl9vvs9IMxFrp3SqKrcD4/RxFLxabw5uhE6ERNj0/RSbOMMzFoMuDZy7myamcRpp0ydzALKPirxhh/wAiSS7cEg03iIBEQ5r2zvt6K6s44K2ZtKQepaREtzAwR1/VY9zzVceIVcwIMMtEAwwAEHfe6iUtGzg4++VWQ7sNmbkNwRv76TuiYHiVWgcod07Dy3aYSr6tv3+yuioNSAe3T0KRZ6eeKMx7jeKVK5l5ERGUDRuoAnp990TCubJ8SxDbEWzNsL9xa9tVY+VeE4PFDI5jm1AL+dwLh1sb+kf2vOD5Mw1Nrm06LfMC1xJJlp1BLiVVqzlcjNixp4+rTK98PsQauJip5hTYC0m5BmBf6j6+2qMqKs8tcstw2cNtmeXfWIHtorNSZCbhVHFzS7SsXplHSYclFqRnAikIyBCkAiOCikIBAB0EEEABBBBACNRZp8UKwBpi0zI66xbbqtKquWT/ABEa5+MoNEnynQSZJ+qzZvBp4/6iv4+u0UmMG4JJaQDmOkE6mI+yoPFPmDhsdfdaJUw0VAC0GATDmyNIJIEafmqbxfAlrXfLIP3FvL1/ss2N0zoP8COHYC0XvcW2EfdEr0HA5heN+vqEnQp6kE6bai33TpoeOjh9D/dOemdeCUo7X9HaWIzQNJTKhSjbsQpF9APA2dsdwfZN4hxzWn6F1vpuhMnJBur/ALJvkTH+DjW0yBlqww5iYgkdten3WynhjHQWwco8pGw0hYNUouYc12uABBEg9Wu2kLa/h1jRWwNN2Zz3GQ5zwAS4GCYBNv3qpSs5H1DD1qaF+G8OeyrDjLYAYT815zA9dAfqqN8UuHZatJ5OxbFrAEm28GT/AGWp4mnBB6KmfFagw4ZtQmC14vEzMmDGmilxpGThz65kZYKSVLGkNic18xJEG/lgRa2uqbU8RPe2vZKVXFsgi4N7iNeo2jcJZ6xNVZI8JxPhVWvaYIOv72W0cL4mKlJrxaQDHTaPYgrBcRxJrnEsbkzGWsBLsp0gF1yLbq98rcysZQaw5szZ8okudebAbX36I2jmfUMXqwUorZpNLiAvP7Cc08YXaJhg+GZ2tdJEgGD3E3G3onJcGAk/hVo9ltnnXRKUR1S7SorDcQz6KQY5aIysW0LoIAoJhUC4QjQuIAAXVxdQAEEEEAN6xsst+IHEHYauyuzUtLJIBAvJ1tK1GoFl3xPY4upgaS4Rrcx0/d1mzGjB+or+FxrXwXkZyNSbwb3JtHYwoDmXh2UPM5hoPfpe9k9/w05czSTEZ6d+0Dt+4UFi3ua0mTYkQZIAiAI9f0WWK3o6H5GWCYxxEuFORd0EgewvqnNHEGS07E3iJGxURha0OLT9DsVLUKQMHpp29P6LRLR1eNPuk4juAd4I/eqYcQq5HAuu02Nvee6ckGbH2RcRhy9sOjWR6qi8mrKpOL6+RUYt72tHiOfTb8rSZDQf5eg7LRvhDxKPFoRofEzZusNjLtpqshwe+Xa8Hb066QrTylxKpSxDDTcPOQxxkCWkjcggGR06jdMTpnPypZ8DilTN8xYluloVT+ImFJwNQDKCBN9DFz9pj0Vwp1QWTsQqzz1gvFwFVhLrebyguNr3A1CvI4OD/cX7mH0rMHsPVI46uGgTvt3QxOPYwBoOY7Aak7JlSa6rV8+guY0GhjudkpL3Z6XJnSShDctL9iR4Zgy6HH5naDtsAto+HfKraTHVngEvaGjcZIDiQdwSRtsqR8PuEOrYhr5LQyHDyktOUg5XOFmyJsVsNTEyI0HTsrwXuzB9Qz9I+jD+Rw/Fgdh1ULXxrKjgA650HW39j9Oyh+dOZBh6JhxFQ2YAAb63B2WTP4nVLg7O4EaXMNmSct7CXO+pUzkZOLwZZl2ujesG0A2ClWVVjPKvP9Sk/LXJeyI2sbe4/dlqvB+LU8QwPpuzA9Ov9VEGhXI4mTD58fJNtqJSUzZUS3iJ6ZhoWQlEY9HlWIAggggDqCCCAG1Q/u6onxIwZdh8w0aQSfcR91fXtUTxzhza1J9N2jmkFJyRtDcb6yTMLbXfSdaRIkE6ERtOv90MdiGVwc7QKjhqLaQDPa0+6d8TxrnV3MxRzupy3+Uam4AiBG6YYvDBhgAgjVukWBiT6rD7nUW0VbimFEy331P3i/SVzh2IdTaJByGYPcax9lJcQuDNgehG+g+yhaOKy+VxMA6GTGmg0Gl+tlpi7VMMU/TnadE9Se1wkbo5p9E0wtLM0upzlHzWOUdDOyXY90bfX9VVo78JqS3/ANDDF4csJe2SL26T+kpanXb4eaXZs0FsCMnUknWbRHVPqNPxDlDS4mwaBMmDaP0SXEOQ8RT8xpVA05csiYzmA07z2/qrx35MGdem/s9/ay18O+LNUU20wwPc1szJkho809yJNuyVwnNz8eK7XNfTY2m5zXS6LjKQToT5gR0g20Wf4M+A4PAh7To6T2INtwSntXmPEVQWM8jSIMax6nT2CXNSekc+WH7k638IiDQMkuJc/wDEeh6DqfyUlw/C5crSQC8iewJgaolPAfK0bE6D5jpEaladydysxlIVKzQahOhbOQscS3L3m/qOyY3Zpbjxo9n59i0crcNGDoZAZJMuOUAm5jNE3AIGsLnH+OijSc5xMxoLuuYBidzadEpjsc1jCTFhJmwjQXNgsj5g4/UxFQGpl8ogZLgC9s356iyL0c3j4nyMly/ka4vGGo8vcSST1Ok2F5hcw9PM5oJygkAuOjQTEnsNUfC+HDm1AQTGV4M5b3lv4gR7jukmhLZ6qEUlS0OOJYJtKq5jajaoEednymQDb6qY5R5ldhawufDcfODp/qVfLkCdkXsJYlKHWWz0RhseHND2mQeiUZipEkqk/DTFuq4Ugi7HZbTMR5TBPb7K1VsM/Lv/AGVu0jx+bF6eRw+CTp4mUs3ETAlQbcSCw5T8pgjoRBKceOQ63QfdXWUR1Jtj0omFGroE6a5PTsoKrq4CgrAJVE1rMkJ48JriFSRKMM59wEY2pJvDbAfhP5+qi6fAMWbNov66A2je/wDfRbdiOGNc8OcASN7JZmEAFgFhadmxZ2lRgH/BmMqX8IwBJtA67xPoEXG8l1KVJz6jIy6z02II2kreK9MwYH903x3DRWoljxZzYPoUKUrLQy1JNnnHD4twYaQqPDCQ5zJ8pI0MTBN+ik8FQzEBsnNaY09hroluaOUX4GtDwSx3yuHSbff6LQvhny2BlxToAk5G5W3sJcd5BsD26J72dTHlWGDm/wCPyS/w/wCSW0mCtVBNTVuYRltGZpN7g6FXipTEaD+yTbVvtdGdUATFS0cTNllmn3kUH4hfDxlWk6ph2NbVBLiBIzCDIAFg6b/XqsaDXse5hJJHUEdrA95W588c8MwwaxsPe78IIMDcm4v+ysfqMzuc4iCSSOwJPT9LKknTOtwYZJq2PeUKobX8R4JyiRr5TIGYGR3F51Wm4bHEhxmJjWNTvEmOw7FZDSqOpkECQL2mdf8AdWnBcwZaGZuVxEyDIkE6bGTe4sDHZLfkz8zHPv8AcH5/43A8N2ZrtA5pIN9ezh29Oqo+Hxfp7W+2iW4njxiXl5aWybiSb9p/f5KOxXlda4ge3r0V0tF+PlWJaJUV52P0t9UfxZt+Si8Jxcta5gDQHxMxsZESCW+ye0S4wZZEKrjR18XIWQcsaCen73KO0IpcBcn2V25K5A/iW+NiA+nTDhlZ8pqRuTqG/mqpWNy54YY9pMt/wl4a5mEc94I8R8tn+UAAH0mVei1IYKgGMa1oAa2wA2A0A7JyStUVSPI5sjy5HN+5C8Tp5ZIgSDJP99kjgquYdyJjppr7InN9YhrabRLqsgAX8jQXPPYaCergkMHWc1hLW5jqGlxbAgTJgz191mnqdFV4JTAcQY99TK4FzCGvbBBaQOhG/XRSTH2BWc4TnFtHGOojCRUq1msc9lUEdnGW6i9rK+03RYdPumxkRKND9rkom1J1rpXxE6xYcpCo1LEpElS0AmaAXRQC6UWVSkWE6mHCLiMOC2N9krUcqYefP/dnYJwaKeQBrtzVjMQTp2207pcqRaKb8A5yoNfR81NtTI4OLXN1bo7KZBDo7+qc8K4nRjJSc05Q0BojyjQWGgtHspbGYMOdBuCJg+yqmK5cfQqOrUmzmJzMgCWujQ9Qb372vZW4stdqifOOa0eZzWjNAJMDNEge6h+bOaf4bDuqD/SOziLG3ffZQmL4gxtJrKhqBz/8y7bsa64MHUjTtPoq9zMypjaopUQQxrZgl3nDokEaSCIg/wBUKRZLZB4LEVK76zy1rnOYXPe8CWNBkuBJhjjYe4A2SK5xnl6phibGABBMkhtu0GLDsQkaOJDhYoe1aPTcTNBqkKSrl8PeBMqh76jA4E5QDfNYZpBG9v8Ax7KkVawC1PkTA1GUqYcIF3EHUl149B+iEjN9TypY+q9wzfh/h80+GLmdSANx5QYtoLJDinwww1VhyMDHH8TZ/KYV2DbXv+iWps73Teh5zuzKcP8ABunABqvBvs0tI7AiR9U/w3wcpjWvU9gBb6rQw3zz9kapUl5BMCNYUqPyMjyMkfDKjwfkOhhnlwmobQXwcsXkW17q5cPYZmICb4duUSeqkMO6Rbr+5QkVnklN3J2PGn6KP45xtmHY175h1RlMAalz3BrR9TPoCnZqQs7+JHFs9TC4ekfOMQyo7cQw2B99lMpUgirZoNfCh5BOobH3lJV8GGgObfrrvuqX8UeYauGw1FtBxbUfVaSQQDlbeO0mArtwPiYxGHpVRo9gNtjuPrZU+2T/ACFNKyj4jgT28Rp1oJaagJIDbGIg2zQG7z2K0AYeUKtITIaEZjoRGFeQbsNSoQNUp4QRg5dTqKgRHNSsIrgrMqIEIuRHeiOeqssEqDyk9FivF+CVHYh1b5fOXioTEOBJBjWJA9QtorjyOPYqn8RweYC//TNoERaRpK53MyONUa+MluyX4Pxn+Jw1OuwS4AteNPM2zh/5BNuKc6YalZ9RsibC8RqCW6FRnKNTwqr6LjDagD2AW80Q8e8A/VUrjnL/APzWIyQIeX6WJfLo1j9b+ydHL2gmLeNKbTLTjeZ8DVlj3tcL9QQCJPpp9lGnm7C5i1oI08zQBPf99VXsFwhjqjWlrSSYDY2I8xMa2lMOI8FcKrwANT5gOnodgq+5ZY14sseP5nw1UOZTcS4i1nNki9nOEeypXEuC0zL2PDTuMzd+jR73UlheXc8wM8XFulhvp2XMPy2Qc7Wz6FvaJB/IK10Wj9vhjXlvA4cOY59QOdm+RxGvcO/CdJ2Wn8L45QzwarQQAMpIEegnoqBhuXKhzZackidBY6dbCPskeNcrVGvFg46FwcDOmkDTdF7InHv5ZtTMU13yuaQNYPbso7G864OjIqYimCNWgyR9FjL+EYgAiSGmDGa7hpJsPSYlc/4TquBOQAbuLib6QbfbZM7oV6VGt/8AqNgTLm1WkAxFwSdoB/NRdX4t4YuuxwOlocPcjRZvT5fMgOyRfpMbENm95CVoYKm1jg5pqOLj+LLHlsQABMdN1DmXWJGm4H4kYSo0+Ytj+ZpFux0J3VvpcQaKXiEwwNzz/wBsTP0XnZ/DHk2BAdI1F4uMoN/urBy42q+jUp1HuyiCGeIYeIMDQ+URoLa2ujtWyrxpE1xfnPE4t8UM1JhJDYcBLbkOcSPLYFKYTh4oFtVkPc3K7xCHTDcpeLyLtkz/AGSL8EWtaWtLKWZvQBzgPM7MReNLqbdgZpgOe2kMrgz/ALg4yT3Gl9BZIcmy7peCL52p/wAXjvDLgBTDAOswSY6xJV8+H1LwsOaMnyG3oZn7yqBRex2KfVJOsutq4Q0D2Fo91oHBMSxlQNaT5iWxHWCEiOVrMreh04p4qLK5yKWX1XKttlxpXTZgF6bYCNKSY+6U8QK6AWQIXVxXKjKtUBM3luy5mmEpUw1z+9URmHi3RLZIhxSoRSdG9vuqrUB8tzZhGukka/Qq4YjD5hCj6nBB1WDlYJ5JJxNOHIorZTcdSe0hzLOa6QQJME6aqq8w0nVatSo1wgkBwsSHNADvQTBn1Wp4jggIM7rOeNnwK1b/AF2i+WWNvBG5vvuq48csapl3NSdogMTIdla2HiwgEa6wTpI2/OUm3COBl0Afy2GszEfLpp1T93FaniMDmB3m83kb8xOWAQAIiG+6UZxl7z8vlJEDK03j06eyaG/gQ4RThzC1pu4OkFwMCZbAMnayRq8OfVzGmXRmuC4mxAvDr6QpDCYiowwwxfVrROvUs1PbopHCcPdWY5wa4WBiGXHaGmTE9b30QQ3WyFwHBBfMPNAABztMSQSJaZ0+/wBHFPl6lmAbl8xIl5BE62JmTcf7KRdwGS1zyQ69srfNMkT5BEdbqPdh31WNy02NloJ8kBwAgm+v2hBF37ncXy0wQ0eGXHtGWBAGu8eu6RbgalKm3O4NJNSDZ4DcxIALjYRO6fOY6k3MMpI3AaQR2ETrf2MbrlbGVTSp1HOok3LWtYC5rRoYJuLx/XRAbImrWyTle10mJiJEbiOh1gH6hN2ZfDqNLGF7iCHzBaA4SBNrwZ6parjaj7ONJzT1pxAtcEOE/U2TnBMYcwqsph8iDlJbkIm4zeqC70RLuEue3M1mcAkOc1s5bkXcPynRTHKONl725TMZWwHAiIBv0nbRFxtY06YbTIaw2LQ3KHQ4Xc2bm41EdNE55MotDXBzoJJBAsL7lx+kA7IZEtqyfwGGp1H+E52e7ZbJyMIDQWtIsZyz0kpV1Bpa51QSaggGLdotIgHboSugijDiAGmLjWRcQR5jpYD9ElVfNBoLXBocA0mA8hrXnNlHyusAJ+igUQnA6gFV0umXWNyQCQD9/RXThVE1KjSHaOJm3X/ZZhSxNNj6hLvNnLmtizmeabiwIgW9Oi1flM+DgxXrCCGF56ht3RO9lmWDtktmqc+saRbXUp9UBh014NxVmIoMrUzLXCQnzXrraZzwNohG8JGBSgVkRYFxdQKsQJVQm73J24WTZ9BUkShPxEV1RI1PLqiF3QpdkhqlVZDzwCcVUsBof9VovfoPWy1SsbahZhzrS/5hwzC4ZcgwJkHt3+qVkdjsXk5TxRbctZ5hlcA8zI/lbBbcgxP13UQcU0CPDMARGeC18QXC1pA+oKUdUaKgDSCHRlOSJNhclpE6/UXun/CqDBiQZzhvzyJ1nW0AjTWxShvgZUsGXlp0JMiHmT+EQMsNdN/QTveewlSq2m1lMiYIHnkWvE+HE6W1gpbEYajVrOqTE5SPUEAySN8vVKf4G00nOAAIn+abb3PUTdTuxbaYu7heam01Huc4XFMOb8zQLAkAQB1hQ3EeKQRlwjgWNgXBEGxAjTQH6pUUc0ZXguLobL5IMW3nQGEy4k2tL2ky3LBbmaY0iZ30E6+iG0EUMC+tUDnvoENJgkRa82vr3CJTpuAiSGhxFozNIAO0AjT6qWwGHYA7M5+bYFwyagOaId5j+WVPf8OzRkIDnOdMEkAQN4vYfmFFl+1aK82rTFTOQ4GScrcsbiTLrdf1RKrqYYR/m5swM5GdLCz7Agm4UhjcFLoDsxDdHAgwM0CI6XF+um0JWwZNQjK+IA0d0BExpugulYapiGPkHMC0giQ243/GZGimuVsU0Akskmp5ZAiQwxPeZ3A77KBxNAzIa7USA0jbWAIBj81YOV8aG0vDcB/8ocSYzEG0AG7rmwH9VIT/AElhr42o2o0ENyy24zQGkNnQHVx67IY+myPDfMZnlwEQGlrx5jo0XsNeyd4poBYQCDMzEnpF9LT3TfjGHIwpLRBDZi1p+Z3sJKgzr2KBy1wz+Ix5ZBcBUJcSZ8jCZgjqQB7rSfiJxRtPCjDyQ6qCAGxNo1nQE27qM+FHBiBWxDh85Ab6AkkzvJI+nol+NUhUxmd7M7WyMp9CBY/9xBnsiUusbG/qn+w/+ElU/wAM+leGvsTuCJ9hsrw0wVS+SHGnULIgEfp2sPRXRwunYJqcLE5Y1IWaUqkGJZaUKDIIIKxByEQpRcIQA2r0cwuoTFUHMMgSN/ykKxFqTq0ZSpQslOiu1KGuukql1cCH4ol92SCWkgi1jaOt1pjsMoqrwRpc4wJO8aWhLeIZGZT8RwehXcwUhla0EHyxNwQQdbHc9eyisbgHMq5cpgmDDZEkmTprv7rQRwYDQDpp11jogOBjMJEj8ioeMsp0VLhvDa1OnBDSAbC8hu4sNxtbQqapYIhpBbJJ+bQEW63PS/RWGlgINrf7pQ4R02iP3ZCx0UcrKfU4JmqBzgAczS1wADhBDgD1uPohX4Rkec+UkiRaCQT+KNdLFXGrhTayY4rhZeQczweoOn9VDxaDsUfFcvscPLlAOgIMXm9yLk6kbKHw/LrQQC1rgBcHN5rkiBqDEiy02vwgw4h7pI0MESIMx3iI7o9Th4kHINB0116dVX02WU2ZDiuCy+WsLQXSG65WkkdZ7AHolcBhXsoVyM2tMTplAD5gg+XX7haaeBAmS1s2/CP6JvW5eLgRJg7QI+kX9+iOjGepZkWIouBF3OBOzjsBtOkBWjkjBRUcTqPlEnSL6m8/orM7k0xlEdvK3X6bKT4Vyyafza5psAIiYiBYX2R0bJnkTQ1x4MtOUuMyGgA3Ft7NF9UXGYF9SiGQAe1wLaX6XvY+istPh5BneIPog7BGwFhvub7D+qu8YhSGGDwIw+HDGbyY01JNht0UPi6ZkG99T3Pa/ZXCpg5EdBCZ/wCEiZ1SM2FyVIbjmltkXwrh+Sq2oD/02z0kOP5gq0uCZ0+HtGgGnRP2tloTONieNNEZZ9nYGpZJFqUC2IzhkEEFIAQQQQBxBBBAHC1IVaSCChgIhqPkCCCglhmowQQQQAoGEEEACAuOpBBBAHDSXBSCCCABkAXWtCCCAFMq5CCCADOXMqCCCUCAjsXEEIGGAXYQQV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6" name="Picture 6" descr="http://journal.spbu.ru/wp-content/uploads/2012/01/san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809875"/>
            <a:ext cx="3810000" cy="40481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077072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Забирается через трубу и рассовывает подарки по специально приготовленным для него носкам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0"/>
            <a:ext cx="3707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Входит через дверь и вручает подарки лично в руки — зачастую после того, как его три раза позовут дети; в ином случае — кладёт их тайно под </a:t>
            </a:r>
            <a:r>
              <a:rPr lang="ru-RU" sz="2400" dirty="0" smtClean="0">
                <a:hlinkClick r:id="rId4" tooltip="Новогодняя ёлка"/>
              </a:rPr>
              <a:t>ёлку</a:t>
            </a:r>
            <a:r>
              <a:rPr lang="ru-RU" sz="2400" dirty="0" smtClean="0"/>
              <a:t> в новогоднюю ночь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0070C0"/>
                </a:solidFill>
              </a:rPr>
              <a:t>Сходство</a:t>
            </a:r>
            <a:r>
              <a:rPr lang="ru-RU" sz="2400" b="1" smtClean="0"/>
              <a:t>: </a:t>
            </a:r>
            <a:r>
              <a:rPr lang="ru-RU" sz="2400" dirty="0" smtClean="0"/>
              <a:t>Волшебство без доброты, не волшебство. Предназначение у этих двух волшебников одно, волшебное, только одеты по разному. Самое главное в том, чтобы оба добрых волшебника принесли счастье, исполнение желаний и подарки тем, кто в них верит. И пусть всегда живёт в нас Волшебное Вечное </a:t>
            </a:r>
            <a:r>
              <a:rPr lang="ru-RU" sz="2400" dirty="0" err="1" smtClean="0"/>
              <a:t>Новогодье</a:t>
            </a:r>
            <a:r>
              <a:rPr lang="ru-RU" sz="2400" dirty="0" smtClean="0"/>
              <a:t> и согревает нас вера в чудеса.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924944"/>
            <a:ext cx="831641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Источники:</a:t>
            </a:r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http://ru.wikipedia.org/wiki/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http://www.liveinternet.ru/users/1700710/post198093437/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en-US" dirty="0" smtClean="0">
                <a:hlinkClick r:id="rId4"/>
              </a:rPr>
              <a:t>http://orgprazdnik.ru/cards/cards-christmas/page/4/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u="sng" dirty="0" smtClean="0">
                <a:hlinkClick r:id="rId5"/>
              </a:rPr>
              <a:t>http://deti.mail.ru/family/takie_raznye_dedy_morozy_kto_prinosit_podarki_d/</a:t>
            </a:r>
            <a:endParaRPr lang="ru-RU" u="sng" dirty="0" smtClean="0"/>
          </a:p>
          <a:p>
            <a:pPr marL="457200" indent="-457200"/>
            <a:r>
              <a:rPr lang="ru-RU" dirty="0" smtClean="0"/>
              <a:t>5.    </a:t>
            </a:r>
            <a:r>
              <a:rPr lang="ru-RU" dirty="0" err="1" smtClean="0">
                <a:latin typeface="Comic Sans MS" pitchFamily="66" charset="0"/>
              </a:rPr>
              <a:t>Душечкина</a:t>
            </a:r>
            <a:r>
              <a:rPr lang="ru-RU" dirty="0" smtClean="0">
                <a:latin typeface="Comic Sans MS" pitchFamily="66" charset="0"/>
              </a:rPr>
              <a:t> Е. В. Русская ёлка: История, мифология, </a:t>
            </a:r>
          </a:p>
          <a:p>
            <a:pPr marL="457200" indent="-457200"/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sz="700" dirty="0" smtClean="0">
                <a:latin typeface="Comic Sans MS" pitchFamily="66" charset="0"/>
              </a:rPr>
              <a:t>        </a:t>
            </a:r>
            <a:r>
              <a:rPr lang="ru-RU" dirty="0" smtClean="0">
                <a:latin typeface="Comic Sans MS" pitchFamily="66" charset="0"/>
              </a:rPr>
              <a:t>литература. - СПб., 2002, с. 13-81</a:t>
            </a:r>
            <a:r>
              <a:rPr lang="ru-RU" b="1" dirty="0" smtClean="0">
                <a:latin typeface="Comic Sans MS" pitchFamily="66" charset="0"/>
              </a:rPr>
              <a:t>.</a:t>
            </a:r>
          </a:p>
          <a:p>
            <a:pPr marL="457200" indent="-457200"/>
            <a:endParaRPr lang="ru-RU" b="1" dirty="0" smtClean="0">
              <a:latin typeface="Comic Sans MS" pitchFamily="66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340935"/>
            <a:ext cx="2088232" cy="2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941168"/>
            <a:ext cx="1481540" cy="1700808"/>
          </a:xfrm>
          <a:prstGeom prst="rect">
            <a:avLst/>
          </a:prstGeom>
          <a:noFill/>
        </p:spPr>
      </p:pic>
      <p:pic>
        <p:nvPicPr>
          <p:cNvPr id="9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5370027"/>
            <a:ext cx="1296144" cy="1487973"/>
          </a:xfrm>
          <a:prstGeom prst="rect">
            <a:avLst/>
          </a:prstGeom>
          <a:noFill/>
        </p:spPr>
      </p:pic>
      <p:pic>
        <p:nvPicPr>
          <p:cNvPr id="10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2420888"/>
            <a:ext cx="1401508" cy="1608931"/>
          </a:xfrm>
          <a:prstGeom prst="rect">
            <a:avLst/>
          </a:prstGeom>
          <a:noFill/>
        </p:spPr>
      </p:pic>
      <p:pic>
        <p:nvPicPr>
          <p:cNvPr id="11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4725144"/>
            <a:ext cx="1584176" cy="1818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62068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Цель:  </a:t>
            </a:r>
            <a:r>
              <a:rPr lang="ru-RU" sz="2800" dirty="0" smtClean="0"/>
              <a:t>Определить сходство и различие Деда Мороза и Санта-Клауса  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412776"/>
            <a:ext cx="88204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Задачи исследования:</a:t>
            </a:r>
          </a:p>
          <a:p>
            <a:r>
              <a:rPr lang="ru-RU" sz="2800" dirty="0" smtClean="0"/>
              <a:t>- Изучить происхождение Деда Мороза и Санта-Клауса.</a:t>
            </a:r>
          </a:p>
          <a:p>
            <a:r>
              <a:rPr lang="ru-RU" sz="2800" dirty="0" smtClean="0"/>
              <a:t> - Найти различие и сходство во внешнем облике, месте проживания и моменте появления Деда Мороза и Санта- Клауса.</a:t>
            </a:r>
          </a:p>
          <a:p>
            <a:r>
              <a:rPr lang="ru-RU" sz="2800" dirty="0" smtClean="0"/>
              <a:t>                    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4149080"/>
            <a:ext cx="81369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Методы исследования</a:t>
            </a:r>
            <a:r>
              <a:rPr lang="ru-RU" sz="2400" b="1" dirty="0" smtClean="0">
                <a:solidFill>
                  <a:srgbClr val="0070C0"/>
                </a:solidFill>
              </a:rPr>
              <a:t>:</a:t>
            </a:r>
          </a:p>
          <a:p>
            <a:pPr marL="342900" indent="-342900">
              <a:defRPr/>
            </a:pP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- Анализ</a:t>
            </a:r>
          </a:p>
          <a:p>
            <a:pPr marL="342900" indent="-342900">
              <a:defRPr/>
            </a:pP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- Синтез</a:t>
            </a:r>
          </a:p>
          <a:p>
            <a:pPr marL="342900" indent="-342900">
              <a:defRPr/>
            </a:pP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- Обобщение</a:t>
            </a:r>
          </a:p>
          <a:p>
            <a:pPr marL="342900" indent="-342900">
              <a:defRPr/>
            </a:pP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- Классификация</a:t>
            </a:r>
          </a:p>
          <a:p>
            <a:pPr marL="342900" indent="-342900">
              <a:defRPr/>
            </a:pP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- Систематизация.</a:t>
            </a:r>
          </a:p>
          <a:p>
            <a:endParaRPr lang="ru-RU" dirty="0"/>
          </a:p>
        </p:txBody>
      </p:sp>
      <p:pic>
        <p:nvPicPr>
          <p:cNvPr id="1025" name="Picture 1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717032"/>
            <a:ext cx="2381250" cy="273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459788" cy="9937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Происхождение Санта-Клауса 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sz="half" idx="4294967295"/>
          </p:nvPr>
        </p:nvSpPr>
        <p:spPr>
          <a:xfrm>
            <a:off x="0" y="836613"/>
            <a:ext cx="5148263" cy="60213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/>
              <a:t>                       </a:t>
            </a:r>
          </a:p>
          <a:p>
            <a:pPr>
              <a:buNone/>
            </a:pPr>
            <a:r>
              <a:rPr lang="ru-RU" sz="2600" dirty="0" smtClean="0"/>
              <a:t>Считается, что имя Святой Клаус произошло от Святого Николая, только в несколько искаженной голландской транскрипции.</a:t>
            </a:r>
          </a:p>
          <a:p>
            <a:pPr>
              <a:buNone/>
            </a:pPr>
            <a:r>
              <a:rPr lang="ru-RU" sz="2600" dirty="0" smtClean="0"/>
              <a:t>Считается, что новое имя Санта получил при переезде в Северную Америку: именно так колонисты, отправившиеся в Новый свет, называли главный персонаж зимних праздников. И только в 1931 году Санта-Клаус стал всемирно известным: </a:t>
            </a:r>
            <a:r>
              <a:rPr lang="en-US" sz="2600" dirty="0" smtClean="0"/>
              <a:t>«</a:t>
            </a:r>
            <a:r>
              <a:rPr lang="ru-RU" sz="2600" dirty="0" smtClean="0"/>
              <a:t>Кока-Кола</a:t>
            </a:r>
            <a:r>
              <a:rPr lang="en-US" sz="2600" dirty="0" smtClean="0"/>
              <a:t>» </a:t>
            </a:r>
            <a:r>
              <a:rPr lang="ru-RU" sz="2600" dirty="0" smtClean="0"/>
              <a:t>запустила рекламную кампанию, в которой использовала образ любимого американского персонажа, и за считанные месяцы сделала его чрезвычайно популярным.</a:t>
            </a:r>
          </a:p>
          <a:p>
            <a:endParaRPr lang="ru-RU" dirty="0"/>
          </a:p>
        </p:txBody>
      </p:sp>
      <p:pic>
        <p:nvPicPr>
          <p:cNvPr id="4098" name="Picture 2" descr="http://santababy.ru/wp-content/uploads/2009/11/santa-claus-pics-0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908720"/>
            <a:ext cx="3707904" cy="5547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Происхождение Деда Мороза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196752"/>
            <a:ext cx="5940152" cy="5328592"/>
          </a:xfrm>
        </p:spPr>
        <p:txBody>
          <a:bodyPr>
            <a:normAutofit fontScale="25000" lnSpcReduction="20000"/>
          </a:bodyPr>
          <a:lstStyle/>
          <a:p>
            <a:pPr lvl="0" eaLnBrk="0" fontAlgn="base" hangingPunct="0">
              <a:spcAft>
                <a:spcPct val="0"/>
              </a:spcAft>
              <a:buNone/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Одни источники утверждают, что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Дед Мороз появился у нас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очень давно.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что э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то реально существующий дух,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живу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щий и поныне.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Когда-то, еще до появления христианства на Руси, наши предки верили в то, что духи умерших охраняют свой род.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В канун праздника  молодежь надевала маски, выворачивала тулупы и ходила по домам, колядовала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 К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олядующие представляли собой духов предков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 Хозяева одаривали колядующих едой.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Среди колядующих часто был один человек, одетый страшнее всех.  Это был самый старый и самый грозный дух, его еще часто называли просто Дедом. Вполне возможно, что это и есть прообраз современного Деда Мороза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Aft>
                <a:spcPct val="0"/>
              </a:spcAft>
              <a:buNone/>
              <a:defRPr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С принятием христианства языческие обряды были, конечно, упразднены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Aft>
                <a:spcPct val="0"/>
              </a:spcAft>
              <a:buNone/>
              <a:defRPr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Колядующие изображают не духов предков, а небесных посланцев, что, практически одно и то же. Тут уже сложно сказать, кого считать Дедом, но “старшой” есть и сейчас.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156176" y="1268760"/>
            <a:ext cx="2530624" cy="485740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https://encrypted-tbn0.gstatic.com/images?q=tbn:ANd9GcSBUttzagDhaSU3Wc86B4ZXDjb4dTHOYZUuWoGb1zMDfDfPo6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632" y="1124744"/>
            <a:ext cx="3325368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5786446" y="1857364"/>
            <a:ext cx="3533779" cy="353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Placeholder 3"/>
          <p:cNvSpPr txBox="1">
            <a:spLocks/>
          </p:cNvSpPr>
          <p:nvPr/>
        </p:nvSpPr>
        <p:spPr>
          <a:xfrm>
            <a:off x="142844" y="980728"/>
            <a:ext cx="5929322" cy="60915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      Другие источники предполагают, что </a:t>
            </a:r>
            <a:r>
              <a:rPr lang="ru-RU" sz="2000" b="1" noProof="0" dirty="0" err="1" smtClean="0">
                <a:latin typeface="Comic Sans MS" pitchFamily="66" charset="0"/>
              </a:rPr>
              <a:t>п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рапрадедом современного русского Деда Мороза был герой русских народных сказок Морозко или Мороз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-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красный нос, хозяин погоды, зимы и мороза. Изначально его называли Дедом Трескуном и представляли маленьким старичком с длинной бородой и суровым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как русские морозы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нравом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.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С ноября по март Дед Трескун был полновластным хозяином на земле.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Даже солнце его боялось!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                      Т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акже отождествляли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его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с первым месяцем года – серединой зимы – январем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.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Холоден и студен первый месяц года – царь морозов, корень зимы, ее государь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строгий, льдистый, ледяной, пора снеговеев.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9552" y="260648"/>
            <a:ext cx="80010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Еще одна </a:t>
            </a:r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стория </a:t>
            </a:r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происхождения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Деда Мороза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6841" cy="1316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Различия между Дедом Морозом и Санта-Клаусом.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0" y="1196752"/>
          <a:ext cx="9144000" cy="55708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72000"/>
                <a:gridCol w="4572000"/>
              </a:tblGrid>
              <a:tr h="36563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Дед Мороз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Санта-Клаус</a:t>
                      </a:r>
                      <a:endParaRPr lang="ru-RU" sz="3600" dirty="0"/>
                    </a:p>
                  </a:txBody>
                  <a:tcPr/>
                </a:tc>
              </a:tr>
              <a:tr h="319927">
                <a:tc>
                  <a:txBody>
                    <a:bodyPr/>
                    <a:lstStyle/>
                    <a:p>
                      <a:r>
                        <a:rPr lang="ru-RU" dirty="0"/>
                        <a:t>Старик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Мужчина средних лет</a:t>
                      </a:r>
                    </a:p>
                  </a:txBody>
                  <a:tcPr marL="22860" marR="22860" marT="22860" marB="22860" anchor="ctr"/>
                </a:tc>
              </a:tr>
              <a:tr h="319927">
                <a:tc>
                  <a:txBody>
                    <a:bodyPr/>
                    <a:lstStyle/>
                    <a:p>
                      <a:r>
                        <a:rPr lang="ru-RU" dirty="0"/>
                        <a:t>Высокий, худощавый, но сильный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Низкий, полноватый</a:t>
                      </a:r>
                    </a:p>
                  </a:txBody>
                  <a:tcPr marL="22860" marR="22860" marT="22860" marB="22860" anchor="ctr"/>
                </a:tc>
              </a:tr>
              <a:tr h="594149">
                <a:tc>
                  <a:txBody>
                    <a:bodyPr/>
                    <a:lstStyle/>
                    <a:p>
                      <a:r>
                        <a:rPr lang="ru-RU" dirty="0"/>
                        <a:t>Суровый, величавый, неулыбчивый, но добрый и справедливый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Веселый, жизнерадостный</a:t>
                      </a:r>
                    </a:p>
                  </a:txBody>
                  <a:tcPr marL="22860" marR="22860" marT="22860" marB="22860" anchor="ctr"/>
                </a:tc>
              </a:tr>
              <a:tr h="594149">
                <a:tc>
                  <a:txBody>
                    <a:bodyPr/>
                    <a:lstStyle/>
                    <a:p>
                      <a:r>
                        <a:rPr lang="ru-RU" dirty="0"/>
                        <a:t>Длинные густые седые и растрёпанные ветром борода и волосы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Зачастую борода коротко подстрижена, а волосы кудрявые</a:t>
                      </a:r>
                    </a:p>
                  </a:txBody>
                  <a:tcPr marL="22860" marR="22860" marT="22860" marB="22860" anchor="ctr"/>
                </a:tc>
              </a:tr>
              <a:tr h="319927">
                <a:tc>
                  <a:txBody>
                    <a:bodyPr/>
                    <a:lstStyle/>
                    <a:p>
                      <a:r>
                        <a:rPr lang="ru-RU" dirty="0"/>
                        <a:t>В старинной русской боярской шапке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 остроконечном колпаке с помпоном</a:t>
                      </a:r>
                    </a:p>
                  </a:txBody>
                  <a:tcPr marL="22860" marR="22860" marT="22860" marB="22860" anchor="ctr"/>
                </a:tc>
              </a:tr>
              <a:tr h="2781909">
                <a:tc>
                  <a:txBody>
                    <a:bodyPr/>
                    <a:lstStyle/>
                    <a:p>
                      <a:r>
                        <a:rPr lang="ru-RU" dirty="0"/>
                        <a:t>В длинном </a:t>
                      </a:r>
                      <a:r>
                        <a:rPr lang="ru-RU" u="none" strike="noStrike" dirty="0">
                          <a:hlinkClick r:id="rId2" tooltip="Тулуп"/>
                        </a:rPr>
                        <a:t>тулупе</a:t>
                      </a:r>
                      <a:r>
                        <a:rPr lang="ru-RU" dirty="0"/>
                        <a:t> до пят, традиционно голубого либо серебристого цвета, но красный тоже допускается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 коротком </a:t>
                      </a:r>
                      <a:r>
                        <a:rPr lang="ru-RU" u="none" strike="noStrike" dirty="0">
                          <a:hlinkClick r:id="rId3" tooltip="Полушубок (страница отсутствует)"/>
                        </a:rPr>
                        <a:t>полушубке</a:t>
                      </a:r>
                      <a:r>
                        <a:rPr lang="ru-RU" dirty="0"/>
                        <a:t> преимущественно красного цвета. Вплоть до начала ХХ века цвет мог быть произвольным. Красный цвет укоренился в общественном сознании после крупномасштабной рекламной акции компании </a:t>
                      </a:r>
                      <a:r>
                        <a:rPr lang="ru-RU" dirty="0" err="1"/>
                        <a:t>Coca-Cola</a:t>
                      </a:r>
                      <a:r>
                        <a:rPr lang="ru-RU" dirty="0"/>
                        <a:t> в 1930 г. Автор образа - художник из Чикаго </a:t>
                      </a:r>
                      <a:r>
                        <a:rPr lang="ru-RU" dirty="0" err="1"/>
                        <a:t>Хэддон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Сандблом</a:t>
                      </a:r>
                      <a:r>
                        <a:rPr lang="ru-RU" dirty="0"/>
                        <a:t>, изобразивший Санта-Клауса в красно-белых корпоративных цветах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 marL="22860" marR="22860" marT="22860" marB="22860" anchor="ctr"/>
                </a:tc>
              </a:tr>
            </a:tbl>
          </a:graphicData>
        </a:graphic>
      </p:graphicFrame>
      <p:pic>
        <p:nvPicPr>
          <p:cNvPr id="6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2656"/>
            <a:ext cx="1008112" cy="1157312"/>
          </a:xfrm>
          <a:prstGeom prst="rect">
            <a:avLst/>
          </a:prstGeom>
          <a:noFill/>
        </p:spPr>
      </p:pic>
      <p:pic>
        <p:nvPicPr>
          <p:cNvPr id="7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5700687"/>
            <a:ext cx="1008112" cy="1157313"/>
          </a:xfrm>
          <a:prstGeom prst="rect">
            <a:avLst/>
          </a:prstGeom>
          <a:noFill/>
        </p:spPr>
      </p:pic>
      <p:pic>
        <p:nvPicPr>
          <p:cNvPr id="8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404664"/>
            <a:ext cx="757213" cy="869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836715"/>
          <a:ext cx="9144000" cy="52565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572000"/>
                <a:gridCol w="4572000"/>
              </a:tblGrid>
              <a:tr h="1752589">
                <a:tc>
                  <a:txBody>
                    <a:bodyPr/>
                    <a:lstStyle/>
                    <a:p>
                      <a:r>
                        <a:rPr lang="ru-RU" dirty="0"/>
                        <a:t>Штаны обычно спрятаны под шубой, их редко видят, но льняные штаны и рубашка у Деда Мороза белые, либо украшенные </a:t>
                      </a:r>
                      <a:r>
                        <a:rPr lang="ru-RU" dirty="0" smtClean="0"/>
                        <a:t>белым </a:t>
                      </a:r>
                      <a:r>
                        <a:rPr lang="ru-RU" u="none" strike="noStrike" dirty="0" smtClean="0">
                          <a:hlinkClick r:id="rId2" tooltip="Орнамент"/>
                        </a:rPr>
                        <a:t>орнаментом</a:t>
                      </a:r>
                      <a:endParaRPr lang="ru-RU" dirty="0"/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Короткие красные штаны</a:t>
                      </a:r>
                    </a:p>
                  </a:txBody>
                  <a:tcPr marL="22860" marR="22860" marT="22860" marB="22860" anchor="ctr"/>
                </a:tc>
              </a:tr>
              <a:tr h="648161">
                <a:tc>
                  <a:txBody>
                    <a:bodyPr/>
                    <a:lstStyle/>
                    <a:p>
                      <a:r>
                        <a:rPr lang="ru-RU"/>
                        <a:t>Подпоясан широким поясом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Подпоясан ремнём с пряжкой</a:t>
                      </a:r>
                    </a:p>
                  </a:txBody>
                  <a:tcPr marL="22860" marR="22860" marT="22860" marB="22860" anchor="ctr"/>
                </a:tc>
              </a:tr>
              <a:tr h="648161">
                <a:tc>
                  <a:txBody>
                    <a:bodyPr/>
                    <a:lstStyle/>
                    <a:p>
                      <a:r>
                        <a:rPr lang="ru-RU"/>
                        <a:t>Расшитые рукавицы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Тонкие белые перчатки, как у бильярдиста</a:t>
                      </a:r>
                    </a:p>
                  </a:txBody>
                  <a:tcPr marL="22860" marR="22860" marT="22860" marB="22860" anchor="ctr"/>
                </a:tc>
              </a:tr>
              <a:tr h="648161">
                <a:tc>
                  <a:txBody>
                    <a:bodyPr/>
                    <a:lstStyle/>
                    <a:p>
                      <a:r>
                        <a:rPr lang="ru-RU"/>
                        <a:t>Без очков</a:t>
                      </a:r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Зачастую изображен с очками</a:t>
                      </a:r>
                    </a:p>
                  </a:txBody>
                  <a:tcPr marL="22860" marR="22860" marT="22860" marB="22860" anchor="ctr"/>
                </a:tc>
              </a:tr>
              <a:tr h="911347">
                <a:tc>
                  <a:txBody>
                    <a:bodyPr/>
                    <a:lstStyle/>
                    <a:p>
                      <a:r>
                        <a:rPr lang="ru-RU"/>
                        <a:t>Опирается на длинный серебристый </a:t>
                      </a:r>
                      <a:r>
                        <a:rPr lang="ru-RU" u="none" strike="noStrike">
                          <a:hlinkClick r:id="rId3" tooltip="Посох"/>
                        </a:rPr>
                        <a:t>посох</a:t>
                      </a:r>
                      <a:endParaRPr lang="ru-RU"/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Возможен посох католического епископа — с загнутым верхом</a:t>
                      </a:r>
                    </a:p>
                  </a:txBody>
                  <a:tcPr marL="22860" marR="22860" marT="22860" marB="22860" anchor="ctr"/>
                </a:tc>
              </a:tr>
              <a:tr h="648161">
                <a:tc>
                  <a:txBody>
                    <a:bodyPr/>
                    <a:lstStyle/>
                    <a:p>
                      <a:r>
                        <a:rPr lang="ru-RU"/>
                        <a:t>Обут в </a:t>
                      </a:r>
                      <a:r>
                        <a:rPr lang="ru-RU" u="none" strike="noStrike">
                          <a:hlinkClick r:id="rId4" tooltip="Валенки"/>
                        </a:rPr>
                        <a:t>валенки</a:t>
                      </a:r>
                      <a:endParaRPr lang="ru-RU"/>
                    </a:p>
                  </a:txBody>
                  <a:tcPr marL="22860" marR="22860" marT="22860" marB="2286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Обут в кожаные сапоги (обычно чёрные)</a:t>
                      </a:r>
                    </a:p>
                  </a:txBody>
                  <a:tcPr marL="22860" marR="22860" marT="22860" marB="22860" anchor="ctr"/>
                </a:tc>
              </a:tr>
            </a:tbl>
          </a:graphicData>
        </a:graphic>
      </p:graphicFrame>
      <p:pic>
        <p:nvPicPr>
          <p:cNvPr id="6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31832" y="0"/>
            <a:ext cx="1512168" cy="1735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ed Moroz 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07904" cy="6857999"/>
          </a:xfrm>
          <a:prstGeom prst="rect">
            <a:avLst/>
          </a:prstGeom>
          <a:noFill/>
        </p:spPr>
      </p:pic>
      <p:pic>
        <p:nvPicPr>
          <p:cNvPr id="18436" name="Picture 4" descr="https://encrypted-tbn3.gstatic.com/images?q=tbn:ANd9GcTYtERd5Y3DDXMv3im4SATXw5Iv6f4z6UlxMUlyLxIH73i-zqh-F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-81298"/>
            <a:ext cx="5436096" cy="6939298"/>
          </a:xfrm>
          <a:prstGeom prst="rect">
            <a:avLst/>
          </a:prstGeom>
          <a:noFill/>
        </p:spPr>
      </p:pic>
      <p:pic>
        <p:nvPicPr>
          <p:cNvPr id="18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0"/>
            <a:ext cx="1152128" cy="1322643"/>
          </a:xfrm>
          <a:prstGeom prst="rect">
            <a:avLst/>
          </a:prstGeom>
          <a:noFill/>
        </p:spPr>
      </p:pic>
      <p:pic>
        <p:nvPicPr>
          <p:cNvPr id="19" name="Picture 4" descr="C:\Users\HP\Downloads\дед мороз\noviy-god-55 (1)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576B6"/>
              </a:clrFrom>
              <a:clrTo>
                <a:srgbClr val="157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5013176"/>
            <a:ext cx="1213334" cy="1392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orgprazdnik.ru/uploads/posts/2010-12/1293107088_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3986315"/>
          </a:xfrm>
          <a:prstGeom prst="rect">
            <a:avLst/>
          </a:prstGeom>
          <a:noFill/>
        </p:spPr>
      </p:pic>
      <p:pic>
        <p:nvPicPr>
          <p:cNvPr id="22532" name="Picture 4" descr="http://stat17.privet.ru/lr/092f97e900846d1d19cf346e3d8b860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371" y="4005064"/>
            <a:ext cx="5086629" cy="28529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077072"/>
            <a:ext cx="370790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Приезжает на санях, в которых запряжена </a:t>
            </a:r>
            <a:r>
              <a:rPr lang="ru-RU" sz="3200" dirty="0" smtClean="0">
                <a:solidFill>
                  <a:srgbClr val="0070C0"/>
                </a:solidFill>
              </a:rPr>
              <a:t>тройка </a:t>
            </a:r>
            <a:r>
              <a:rPr lang="ru-RU" sz="3200" dirty="0" smtClean="0"/>
              <a:t>лошадей</a:t>
            </a:r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7667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Путешествует по небу на санях, запряжённых </a:t>
            </a:r>
            <a:r>
              <a:rPr lang="ru-RU" sz="3200" dirty="0" smtClean="0">
                <a:hlinkClick r:id="rId4" tooltip="Северный олень"/>
              </a:rPr>
              <a:t>оленями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733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Сходство и различие русского Деда Мороза с западным Санта-Клаусом</vt:lpstr>
      <vt:lpstr>Слайд 2</vt:lpstr>
      <vt:lpstr>Происхождение Санта-Клауса  </vt:lpstr>
      <vt:lpstr>Происхождение Деда Мороза</vt:lpstr>
      <vt:lpstr>Слайд 5</vt:lpstr>
      <vt:lpstr>Различия между Дедом Морозом и Санта-Клаусом.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Сходство и различие русского Деда Мороза с западным Санта-Клаусом</dc:title>
  <dc:creator>HP</dc:creator>
  <cp:lastModifiedBy>Учитель</cp:lastModifiedBy>
  <cp:revision>20</cp:revision>
  <dcterms:created xsi:type="dcterms:W3CDTF">2013-03-28T19:32:08Z</dcterms:created>
  <dcterms:modified xsi:type="dcterms:W3CDTF">2013-04-03T11:04:15Z</dcterms:modified>
</cp:coreProperties>
</file>