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rawings/drawing4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rawings/drawing3.xml" ContentType="application/vnd.openxmlformats-officedocument.drawingml.chartshap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75" r:id="rId10"/>
    <p:sldId id="276" r:id="rId11"/>
    <p:sldId id="277" r:id="rId12"/>
    <p:sldId id="279" r:id="rId13"/>
    <p:sldId id="278" r:id="rId14"/>
    <p:sldId id="264" r:id="rId15"/>
    <p:sldId id="265" r:id="rId16"/>
    <p:sldId id="266" r:id="rId17"/>
    <p:sldId id="267" r:id="rId18"/>
    <p:sldId id="268" r:id="rId19"/>
    <p:sldId id="274" r:id="rId20"/>
    <p:sldId id="281" r:id="rId21"/>
    <p:sldId id="282" r:id="rId22"/>
    <p:sldId id="283" r:id="rId23"/>
    <p:sldId id="284" r:id="rId24"/>
    <p:sldId id="269" r:id="rId25"/>
    <p:sldId id="270" r:id="rId26"/>
    <p:sldId id="271" r:id="rId27"/>
    <p:sldId id="272" r:id="rId28"/>
    <p:sldId id="273" r:id="rId29"/>
    <p:sldId id="280" r:id="rId30"/>
    <p:sldId id="28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99" autoAdjust="0"/>
    <p:restoredTop sz="94660"/>
  </p:normalViewPr>
  <p:slideViewPr>
    <p:cSldViewPr>
      <p:cViewPr varScale="1">
        <p:scale>
          <a:sx n="99" d="100"/>
          <a:sy n="99" d="100"/>
        </p:scale>
        <p:origin x="-30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gapWidth val="100"/>
        <c:axId val="72823552"/>
        <c:axId val="72825088"/>
      </c:barChart>
      <c:catAx>
        <c:axId val="72823552"/>
        <c:scaling>
          <c:orientation val="minMax"/>
        </c:scaling>
        <c:axPos val="b"/>
        <c:tickLblPos val="nextTo"/>
        <c:crossAx val="72825088"/>
        <c:crosses val="autoZero"/>
        <c:auto val="1"/>
        <c:lblAlgn val="ctr"/>
        <c:lblOffset val="100"/>
      </c:catAx>
      <c:valAx>
        <c:axId val="72825088"/>
        <c:scaling>
          <c:orientation val="minMax"/>
        </c:scaling>
        <c:axPos val="l"/>
        <c:majorGridlines/>
        <c:tickLblPos val="nextTo"/>
        <c:crossAx val="72823552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4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4766056459676526E-2"/>
          <c:y val="3.1812755875608133E-2"/>
          <c:w val="0.67918976744519488"/>
          <c:h val="0.9675023075655045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angle"/>
              <a:contourClr>
                <a:srgbClr val="000000"/>
              </a:contourClr>
            </a:sp3d>
          </c:spPr>
          <c:explosion val="17"/>
          <c:dPt>
            <c:idx val="0"/>
            <c:explosion val="0"/>
          </c:dPt>
          <c:dPt>
            <c:idx val="1"/>
            <c:explosion val="0"/>
          </c:dPt>
          <c:dPt>
            <c:idx val="2"/>
            <c:explosion val="0"/>
          </c:dPt>
          <c:dPt>
            <c:idx val="3"/>
            <c:explosion val="0"/>
          </c:dPt>
          <c:cat>
            <c:strRef>
              <c:f>Лист1!$A$2:$A$6</c:f>
              <c:strCache>
                <c:ptCount val="5"/>
                <c:pt idx="0">
                  <c:v>Молоко</c:v>
                </c:pt>
                <c:pt idx="1">
                  <c:v>Какаобобы</c:v>
                </c:pt>
                <c:pt idx="2">
                  <c:v>Сахар</c:v>
                </c:pt>
                <c:pt idx="3">
                  <c:v>Вода</c:v>
                </c:pt>
                <c:pt idx="4">
                  <c:v>Добавки(орехи, изюм)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8</c:v>
                </c:pt>
                <c:pt idx="1">
                  <c:v>25</c:v>
                </c:pt>
                <c:pt idx="2">
                  <c:v>9</c:v>
                </c:pt>
                <c:pt idx="3">
                  <c:v>6</c:v>
                </c:pt>
              </c:numCache>
            </c:numRef>
          </c:val>
        </c:ser>
      </c:pie3DChart>
    </c:plotArea>
    <c:legend>
      <c:legendPos val="r"/>
      <c:legendEntry>
        <c:idx val="0"/>
        <c:txPr>
          <a:bodyPr/>
          <a:lstStyle/>
          <a:p>
            <a:pPr>
              <a:defRPr sz="24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40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2400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2400"/>
            </a:pPr>
            <a:endParaRPr lang="ru-RU"/>
          </a:p>
        </c:txPr>
      </c:legendEntry>
      <c:legendEntry>
        <c:idx val="4"/>
        <c:delete val="1"/>
      </c:legendEntry>
      <c:layout>
        <c:manualLayout>
          <c:xMode val="edge"/>
          <c:yMode val="edge"/>
          <c:x val="0.60435242858320404"/>
          <c:y val="0.41424270082852793"/>
          <c:w val="0.37857957538768144"/>
          <c:h val="0.38718470490178236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5277777777777781E-2"/>
          <c:y val="0.16127172958858788"/>
          <c:w val="0.68005828958880177"/>
          <c:h val="0.8156894518987566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Германия</c:v>
                </c:pt>
                <c:pt idx="1">
                  <c:v>Англия</c:v>
                </c:pt>
                <c:pt idx="2">
                  <c:v>Россия</c:v>
                </c:pt>
                <c:pt idx="3">
                  <c:v>Италия</c:v>
                </c:pt>
                <c:pt idx="4">
                  <c:v>Швейцария 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</c:v>
                </c:pt>
                <c:pt idx="1">
                  <c:v>4</c:v>
                </c:pt>
                <c:pt idx="2">
                  <c:v>7</c:v>
                </c:pt>
                <c:pt idx="3">
                  <c:v>3</c:v>
                </c:pt>
              </c:numCache>
            </c:numRef>
          </c:val>
        </c:ser>
      </c:pie3DChart>
    </c:plotArea>
    <c:legend>
      <c:legendPos val="r"/>
      <c:legendEntry>
        <c:idx val="4"/>
        <c:delete val="1"/>
      </c:legendEntry>
      <c:layout>
        <c:manualLayout>
          <c:xMode val="edge"/>
          <c:yMode val="edge"/>
          <c:x val="0.71755828958880163"/>
          <c:y val="0.3882291592282508"/>
          <c:w val="0.25605282152230979"/>
          <c:h val="0.54399070267406979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5277777777777781E-2"/>
          <c:y val="0.28314532267333775"/>
          <c:w val="0.64584995625546893"/>
          <c:h val="0.6882649184384176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29</c:v>
                </c:pt>
                <c:pt idx="1">
                  <c:v>3.2</c:v>
                </c:pt>
              </c:numCache>
            </c:numRef>
          </c:val>
        </c:ser>
      </c:pie3DChart>
    </c:plotArea>
    <c:legend>
      <c:legendPos val="r"/>
      <c:legendEntry>
        <c:idx val="0"/>
        <c:txPr>
          <a:bodyPr/>
          <a:lstStyle/>
          <a:p>
            <a:pPr>
              <a:defRPr sz="32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3200"/>
            </a:pPr>
            <a:endParaRPr lang="ru-RU"/>
          </a:p>
        </c:txPr>
      </c:legendEntry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71224639107611554"/>
          <c:y val="0.39474506261992837"/>
          <c:w val="0.19460695538057737"/>
          <c:h val="0.35988473845841562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5277777777777781E-2"/>
          <c:y val="0.27010830875276831"/>
          <c:w val="0.64633606736657945"/>
          <c:h val="0.7061221600769876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Белый Шоколад</c:v>
                </c:pt>
                <c:pt idx="1">
                  <c:v>Черный шоколад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</c:v>
                </c:pt>
                <c:pt idx="1">
                  <c:v>16</c:v>
                </c:pt>
              </c:numCache>
            </c:numRef>
          </c:val>
        </c:ser>
      </c:pie3D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67966940069991322"/>
          <c:y val="0.31785529068588297"/>
          <c:w val="0.26060837707786555"/>
          <c:h val="0.47881534153940836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0.38799</cdr:x>
      <cdr:y>0.27764</cdr:y>
    </cdr:from>
    <cdr:to>
      <cdr:x>0.476</cdr:x>
      <cdr:y>0.32666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464364" y="1618578"/>
          <a:ext cx="785818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0.30798</cdr:x>
      <cdr:y>0.46145</cdr:y>
    </cdr:from>
    <cdr:to>
      <cdr:x>0.516</cdr:x>
      <cdr:y>0.53498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749984" y="2690148"/>
          <a:ext cx="1857388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6000" dirty="0" smtClean="0">
              <a:solidFill>
                <a:srgbClr val="FF0000"/>
              </a:solidFill>
            </a:rPr>
            <a:t>52%</a:t>
          </a:r>
          <a:endParaRPr lang="ru-RU" sz="6000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0.38799</cdr:x>
      <cdr:y>0.2899</cdr:y>
    </cdr:from>
    <cdr:to>
      <cdr:x>0.5</cdr:x>
      <cdr:y>0.32666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464364" y="1690016"/>
          <a:ext cx="1000132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0.37199</cdr:x>
      <cdr:y>0.27764</cdr:y>
    </cdr:from>
    <cdr:to>
      <cdr:x>0.476</cdr:x>
      <cdr:y>0.3144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321488" y="1618578"/>
          <a:ext cx="928694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2400" b="1" dirty="0" smtClean="0">
              <a:solidFill>
                <a:schemeClr val="bg1"/>
              </a:solidFill>
            </a:rPr>
            <a:t>17%</a:t>
          </a:r>
          <a:endParaRPr lang="ru-RU" sz="24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0.23598</cdr:x>
      <cdr:y>0.25313</cdr:y>
    </cdr:from>
    <cdr:to>
      <cdr:x>0.34799</cdr:x>
      <cdr:y>0.27764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2107042" y="1475702"/>
          <a:ext cx="1000132" cy="14287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0.24398</cdr:x>
      <cdr:y>0.26539</cdr:y>
    </cdr:from>
    <cdr:to>
      <cdr:x>0.34799</cdr:x>
      <cdr:y>0.3144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178480" y="1547140"/>
          <a:ext cx="92869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2400" dirty="0" smtClean="0">
              <a:solidFill>
                <a:srgbClr val="FF0000"/>
              </a:solidFill>
            </a:rPr>
            <a:t>13%</a:t>
          </a:r>
          <a:endParaRPr lang="ru-RU" sz="2400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0.13197</cdr:x>
      <cdr:y>0.35117</cdr:y>
    </cdr:from>
    <cdr:to>
      <cdr:x>0.23598</cdr:x>
      <cdr:y>0.40018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1178348" y="2047206"/>
          <a:ext cx="92869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2800" dirty="0" smtClean="0">
              <a:solidFill>
                <a:srgbClr val="FF0000"/>
              </a:solidFill>
            </a:rPr>
            <a:t>19%</a:t>
          </a:r>
          <a:endParaRPr lang="ru-RU" sz="2800" dirty="0">
            <a:solidFill>
              <a:srgbClr val="FF0000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0.39844</cdr:x>
      <cdr:y>0.32847</cdr:y>
    </cdr:from>
    <cdr:to>
      <cdr:x>0.5625</cdr:x>
      <cdr:y>0.39916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643306" y="1991737"/>
          <a:ext cx="1500198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3200" b="1" dirty="0" smtClean="0">
              <a:solidFill>
                <a:schemeClr val="bg1"/>
              </a:solidFill>
            </a:rPr>
            <a:t>30%</a:t>
          </a:r>
          <a:endParaRPr lang="ru-RU" sz="32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0.21875</cdr:x>
      <cdr:y>0.30491</cdr:y>
    </cdr:from>
    <cdr:to>
      <cdr:x>0.33594</cdr:x>
      <cdr:y>0.36381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000232" y="1848861"/>
          <a:ext cx="107157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2400" b="1" dirty="0" smtClean="0">
              <a:solidFill>
                <a:srgbClr val="FF0000"/>
              </a:solidFill>
            </a:rPr>
            <a:t>15%</a:t>
          </a:r>
          <a:endParaRPr lang="ru-RU" sz="2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0.10937</cdr:x>
      <cdr:y>0.50519</cdr:y>
    </cdr:from>
    <cdr:to>
      <cdr:x>0.28906</cdr:x>
      <cdr:y>0.61122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000100" y="3063307"/>
          <a:ext cx="1643074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3000" b="1" dirty="0" smtClean="0">
              <a:solidFill>
                <a:srgbClr val="FF0000"/>
              </a:solidFill>
            </a:rPr>
            <a:t>35%</a:t>
          </a:r>
          <a:endParaRPr lang="ru-RU" sz="30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0.39844</cdr:x>
      <cdr:y>0.55231</cdr:y>
    </cdr:from>
    <cdr:to>
      <cdr:x>0.59375</cdr:x>
      <cdr:y>0.63478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643306" y="3349059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3600" b="1" dirty="0" smtClean="0">
              <a:solidFill>
                <a:srgbClr val="FF0000"/>
              </a:solidFill>
            </a:rPr>
            <a:t>20%</a:t>
          </a:r>
          <a:endParaRPr lang="ru-RU" sz="3600" b="1" dirty="0">
            <a:solidFill>
              <a:srgbClr val="FF0000"/>
            </a:solidFill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0.22656</cdr:x>
      <cdr:y>0.55458</cdr:y>
    </cdr:from>
    <cdr:to>
      <cdr:x>0.48437</cdr:x>
      <cdr:y>0.67706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071670" y="3234660"/>
          <a:ext cx="2357454" cy="7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5000" b="1" dirty="0" smtClean="0">
              <a:solidFill>
                <a:schemeClr val="bg1"/>
              </a:solidFill>
            </a:rPr>
            <a:t>90%</a:t>
          </a:r>
          <a:endParaRPr lang="ru-RU" sz="50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0.25</cdr:x>
      <cdr:y>0.37086</cdr:y>
    </cdr:from>
    <cdr:to>
      <cdr:x>0.33594</cdr:x>
      <cdr:y>0.41985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285984" y="2163090"/>
          <a:ext cx="785818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2000" b="1" dirty="0" smtClean="0">
              <a:solidFill>
                <a:srgbClr val="FF0000"/>
              </a:solidFill>
            </a:rPr>
            <a:t>10%</a:t>
          </a:r>
          <a:endParaRPr lang="ru-RU" sz="2000" b="1" dirty="0">
            <a:solidFill>
              <a:srgbClr val="FF0000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0.26562</cdr:x>
      <cdr:y>0.56243</cdr:y>
    </cdr:from>
    <cdr:to>
      <cdr:x>0.46875</cdr:x>
      <cdr:y>0.6232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428860" y="3305528"/>
          <a:ext cx="1857388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5000" b="1" dirty="0" smtClean="0">
              <a:solidFill>
                <a:srgbClr val="FF0000"/>
              </a:solidFill>
            </a:rPr>
            <a:t>89%</a:t>
          </a:r>
          <a:endParaRPr lang="ru-RU" sz="50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0.34375</cdr:x>
      <cdr:y>0.36795</cdr:y>
    </cdr:from>
    <cdr:to>
      <cdr:x>0.4375</cdr:x>
      <cdr:y>0.40441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143240" y="2162520"/>
          <a:ext cx="857256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2000" b="1" dirty="0" smtClean="0">
              <a:solidFill>
                <a:schemeClr val="bg1"/>
              </a:solidFill>
            </a:rPr>
            <a:t>11%</a:t>
          </a:r>
          <a:endParaRPr lang="ru-RU" sz="2000" b="1" dirty="0">
            <a:solidFill>
              <a:schemeClr val="bg1"/>
            </a:solidFill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50033D5-06AE-4C4A-B2A6-8AB87E8F09F6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7A9D18-D2C5-4707-9A7A-DD85B208686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033D5-06AE-4C4A-B2A6-8AB87E8F09F6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A9D18-D2C5-4707-9A7A-DD85B208686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033D5-06AE-4C4A-B2A6-8AB87E8F09F6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A9D18-D2C5-4707-9A7A-DD85B208686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033D5-06AE-4C4A-B2A6-8AB87E8F09F6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A9D18-D2C5-4707-9A7A-DD85B20868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033D5-06AE-4C4A-B2A6-8AB87E8F09F6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A9D18-D2C5-4707-9A7A-DD85B2086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033D5-06AE-4C4A-B2A6-8AB87E8F09F6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A9D18-D2C5-4707-9A7A-DD85B20868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033D5-06AE-4C4A-B2A6-8AB87E8F09F6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A9D18-D2C5-4707-9A7A-DD85B208686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033D5-06AE-4C4A-B2A6-8AB87E8F09F6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A9D18-D2C5-4707-9A7A-DD85B208686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033D5-06AE-4C4A-B2A6-8AB87E8F09F6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A9D18-D2C5-4707-9A7A-DD85B2086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033D5-06AE-4C4A-B2A6-8AB87E8F09F6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A9D18-D2C5-4707-9A7A-DD85B2086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033D5-06AE-4C4A-B2A6-8AB87E8F09F6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A9D18-D2C5-4707-9A7A-DD85B2086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50033D5-06AE-4C4A-B2A6-8AB87E8F09F6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667A9D18-D2C5-4707-9A7A-DD85B2086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eatsmarter.de/magazin/thema-des-tages/ganze-wahrheit-ueber-schokolade/" TargetMode="External"/><Relationship Id="rId7" Type="http://schemas.openxmlformats.org/officeDocument/2006/relationships/hyperlink" Target="http://de.wikipedia.org/wiki/Schokolade" TargetMode="External"/><Relationship Id="rId2" Type="http://schemas.openxmlformats.org/officeDocument/2006/relationships/hyperlink" Target="http://www.womenshealth.de/food/geniessen/die-wahrheit-ueber-schokolade.3479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chokolade-abc.de/sorten.php" TargetMode="External"/><Relationship Id="rId5" Type="http://schemas.openxmlformats.org/officeDocument/2006/relationships/hyperlink" Target="http://www.focus.de/gesundheit/ernaehrung/geniessen/tid-12806/naschen-die-wahrheit-ueber-schokolade_aid_354353.html" TargetMode="External"/><Relationship Id="rId4" Type="http://schemas.openxmlformats.org/officeDocument/2006/relationships/hyperlink" Target="http://www.weightwatchers.de/util/art/index_art.aspx?tabnum=1&amp;art_id=140859&amp;sc=65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785926"/>
            <a:ext cx="8458200" cy="1222375"/>
          </a:xfrm>
        </p:spPr>
        <p:txBody>
          <a:bodyPr/>
          <a:lstStyle/>
          <a:p>
            <a:r>
              <a:rPr lang="en-US" sz="2800" dirty="0" smtClean="0"/>
              <a:t>Die </a:t>
            </a:r>
            <a:r>
              <a:rPr lang="en-US" sz="2800" dirty="0" err="1" smtClean="0"/>
              <a:t>Projektarbeit</a:t>
            </a:r>
            <a:r>
              <a:rPr lang="en-US" sz="2800" dirty="0" smtClean="0"/>
              <a:t> </a:t>
            </a:r>
            <a:r>
              <a:rPr lang="en-US" sz="2800" dirty="0" err="1" smtClean="0"/>
              <a:t>zum</a:t>
            </a:r>
            <a:r>
              <a:rPr lang="en-US" sz="2800" dirty="0" smtClean="0"/>
              <a:t> </a:t>
            </a:r>
            <a:r>
              <a:rPr lang="en-US" sz="2800" dirty="0" err="1" smtClean="0"/>
              <a:t>Thema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“Die </a:t>
            </a:r>
            <a:r>
              <a:rPr lang="en-US" sz="2800" dirty="0" err="1" smtClean="0">
                <a:solidFill>
                  <a:srgbClr val="FF0000"/>
                </a:solidFill>
              </a:rPr>
              <a:t>ganze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Wahrheit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über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Schokolade</a:t>
            </a:r>
            <a:r>
              <a:rPr lang="en-US" dirty="0" smtClean="0">
                <a:solidFill>
                  <a:srgbClr val="FF0000"/>
                </a:solidFill>
              </a:rPr>
              <a:t>”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2500298" y="3714752"/>
            <a:ext cx="6357982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/>
              <a:t>V</a:t>
            </a:r>
            <a:r>
              <a:rPr lang="en-US" sz="3200" dirty="0" err="1" smtClean="0"/>
              <a:t>orbereitet</a:t>
            </a:r>
            <a:r>
              <a:rPr lang="en-US" sz="3200" dirty="0" smtClean="0"/>
              <a:t>:</a:t>
            </a:r>
            <a:br>
              <a:rPr lang="en-US" sz="3200" dirty="0" smtClean="0"/>
            </a:br>
            <a:r>
              <a:rPr lang="en-US" sz="3200" dirty="0" smtClean="0"/>
              <a:t>                  </a:t>
            </a:r>
            <a:r>
              <a:rPr lang="ru-RU" sz="3200" dirty="0" smtClean="0"/>
              <a:t> </a:t>
            </a:r>
            <a:r>
              <a:rPr lang="en-US" sz="3200" dirty="0" err="1" smtClean="0"/>
              <a:t>Kislenkowa</a:t>
            </a:r>
            <a:r>
              <a:rPr lang="en-US" sz="3200" dirty="0" smtClean="0"/>
              <a:t> W.</a:t>
            </a:r>
            <a:br>
              <a:rPr lang="en-US" sz="3200" dirty="0" smtClean="0"/>
            </a:br>
            <a:r>
              <a:rPr lang="en-US" sz="3200" dirty="0" smtClean="0"/>
              <a:t>              </a:t>
            </a:r>
            <a:r>
              <a:rPr lang="ru-RU" sz="3200" dirty="0" smtClean="0"/>
              <a:t> </a:t>
            </a:r>
            <a:r>
              <a:rPr lang="en-US" sz="3200" dirty="0" err="1" smtClean="0"/>
              <a:t>Tschernjak</a:t>
            </a:r>
            <a:r>
              <a:rPr lang="en-US" sz="3200" dirty="0" smtClean="0"/>
              <a:t> J.</a:t>
            </a:r>
            <a:endParaRPr lang="en-US" sz="3200" dirty="0"/>
          </a:p>
          <a:p>
            <a:pPr algn="ctr"/>
            <a:r>
              <a:rPr lang="en-US" sz="3200" dirty="0" smtClean="0"/>
              <a:t>               </a:t>
            </a:r>
            <a:r>
              <a:rPr lang="en-US" sz="3200" dirty="0" err="1" smtClean="0"/>
              <a:t>Kamljova</a:t>
            </a:r>
            <a:r>
              <a:rPr lang="en-US" sz="3200" dirty="0" smtClean="0"/>
              <a:t> N</a:t>
            </a:r>
            <a:r>
              <a:rPr lang="ru-RU" sz="3200" dirty="0" smtClean="0"/>
              <a:t>.</a:t>
            </a:r>
            <a:br>
              <a:rPr lang="ru-RU" sz="3200" dirty="0" smtClean="0"/>
            </a:br>
            <a:r>
              <a:rPr lang="en-US" sz="3200" dirty="0" err="1" smtClean="0"/>
              <a:t>Leiterin</a:t>
            </a:r>
            <a:r>
              <a:rPr lang="en-US" sz="3200" dirty="0" smtClean="0"/>
              <a:t>: </a:t>
            </a:r>
            <a:r>
              <a:rPr lang="en-US" sz="3200" dirty="0" err="1" smtClean="0"/>
              <a:t>Kanitschewa</a:t>
            </a:r>
            <a:r>
              <a:rPr lang="en-US" sz="3200" dirty="0" smtClean="0"/>
              <a:t> A.A</a:t>
            </a:r>
            <a:r>
              <a:rPr lang="ru-RU" sz="3200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20776432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Berühmte</a:t>
            </a:r>
            <a:r>
              <a:rPr lang="en-US" dirty="0" smtClean="0"/>
              <a:t> </a:t>
            </a:r>
            <a:r>
              <a:rPr lang="en-US" dirty="0" err="1" smtClean="0"/>
              <a:t>Marken</a:t>
            </a:r>
            <a:r>
              <a:rPr lang="en-US" dirty="0" smtClean="0"/>
              <a:t> der</a:t>
            </a:r>
            <a:r>
              <a:rPr lang="ru-RU" dirty="0" smtClean="0"/>
              <a:t> </a:t>
            </a:r>
            <a:r>
              <a:rPr lang="en-US" dirty="0" smtClean="0"/>
              <a:t>deutschen  </a:t>
            </a:r>
            <a:r>
              <a:rPr lang="en-US" dirty="0" err="1" smtClean="0"/>
              <a:t>Schokolade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8f0eeeaa052abe79d8e5718b696f9b2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23528" y="2564904"/>
            <a:ext cx="4010797" cy="243612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ferrero_kinder_schoko_bons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357818" y="2428868"/>
            <a:ext cx="2935295" cy="2935295"/>
          </a:xfr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Preise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</a:t>
            </a:r>
            <a:r>
              <a:rPr lang="en-US" dirty="0" err="1" smtClean="0"/>
              <a:t>Schokolade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2,24 € - 3,66 €</a:t>
            </a:r>
            <a:endParaRPr lang="ru-RU" dirty="0"/>
          </a:p>
        </p:txBody>
      </p:sp>
      <p:pic>
        <p:nvPicPr>
          <p:cNvPr id="7" name="Содержимое 6" descr="ferrero-kinder-riegel-10er-packung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357290" y="3357562"/>
            <a:ext cx="2554608" cy="212884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0,89 € - 0,99 €</a:t>
            </a:r>
            <a:endParaRPr lang="ru-RU" dirty="0"/>
          </a:p>
        </p:txBody>
      </p:sp>
      <p:pic>
        <p:nvPicPr>
          <p:cNvPr id="8" name="Содержимое 7" descr="milka-alpenmilch-100-g.pn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116512" y="3340100"/>
            <a:ext cx="2857500" cy="2381250"/>
          </a:xfr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Preise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</a:t>
            </a:r>
            <a:r>
              <a:rPr lang="en-US" dirty="0" err="1" smtClean="0"/>
              <a:t>Schokolade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0,88 € - 1,29 €</a:t>
            </a:r>
            <a:endParaRPr lang="ru-RU" dirty="0"/>
          </a:p>
        </p:txBody>
      </p:sp>
      <p:pic>
        <p:nvPicPr>
          <p:cNvPr id="7" name="Содержимое 6" descr="ritter-sport-halbbitter-100-g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115616" y="3068960"/>
            <a:ext cx="3183258" cy="2652715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Preise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</a:t>
            </a:r>
            <a:r>
              <a:rPr lang="en-US" dirty="0" err="1" smtClean="0"/>
              <a:t>Schokolade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1,95 € - 2,09 € </a:t>
            </a:r>
            <a:endParaRPr lang="ru-RU" dirty="0"/>
          </a:p>
        </p:txBody>
      </p:sp>
      <p:pic>
        <p:nvPicPr>
          <p:cNvPr id="7" name="Содержимое 6" descr="lindt-lindor-extra-dunkel-100-g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007743" y="3214686"/>
            <a:ext cx="3011807" cy="2509839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2,20 €</a:t>
            </a:r>
            <a:endParaRPr lang="ru-RU" dirty="0"/>
          </a:p>
        </p:txBody>
      </p:sp>
      <p:pic>
        <p:nvPicPr>
          <p:cNvPr id="8" name="Содержимое 7" descr="hachez-cocoa-de-maracaibo-mandel-himbeere-100-g.pn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880290" y="3143248"/>
            <a:ext cx="3093722" cy="2578102"/>
          </a:xfr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Macht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Schokolade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glücklich</a:t>
            </a:r>
            <a:r>
              <a:rPr lang="en-US" dirty="0" smtClean="0">
                <a:solidFill>
                  <a:srgbClr val="FF0000"/>
                </a:solidFill>
              </a:rPr>
              <a:t>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Hypothese</a:t>
            </a:r>
            <a:r>
              <a:rPr lang="en-US" dirty="0" smtClean="0"/>
              <a:t> </a:t>
            </a:r>
            <a:r>
              <a:rPr lang="en-US" dirty="0" err="1" smtClean="0"/>
              <a:t>über</a:t>
            </a:r>
            <a:r>
              <a:rPr lang="en-US" dirty="0" smtClean="0"/>
              <a:t> </a:t>
            </a:r>
            <a:r>
              <a:rPr lang="en-US" dirty="0" err="1" smtClean="0"/>
              <a:t>Schokolade</a:t>
            </a:r>
            <a:r>
              <a:rPr lang="en-US" dirty="0" smtClean="0"/>
              <a:t>:</a:t>
            </a:r>
            <a:endParaRPr lang="ru-RU" dirty="0"/>
          </a:p>
        </p:txBody>
      </p:sp>
      <p:pic>
        <p:nvPicPr>
          <p:cNvPr id="8" name="Рисунок 7" descr="61411982_1278850861_2_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2857496"/>
            <a:ext cx="2443164" cy="364908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714744" y="3071809"/>
            <a:ext cx="450059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Verantwortlich für die süßen Glücksgefühle soll </a:t>
            </a:r>
            <a:r>
              <a:rPr lang="de-DE" dirty="0" err="1" smtClean="0"/>
              <a:t>Phenylethylamin</a:t>
            </a:r>
            <a:r>
              <a:rPr lang="de-DE" dirty="0" smtClean="0"/>
              <a:t> sein. Der Stoff wirkt auf die Neurotransmitter im Gehirn und veranlasst dieses, das Glückshormon Serotonin freizusetzen. Die Konzentration des „Glücksboten“ </a:t>
            </a:r>
            <a:r>
              <a:rPr lang="de-DE" dirty="0" err="1" smtClean="0"/>
              <a:t>Phenylethylamin</a:t>
            </a:r>
            <a:r>
              <a:rPr lang="de-DE" dirty="0" smtClean="0"/>
              <a:t> in Schokolade  ist sehr gering.</a:t>
            </a:r>
          </a:p>
          <a:p>
            <a:r>
              <a:rPr lang="en-US" b="1" dirty="0" err="1" smtClean="0"/>
              <a:t>Fazit</a:t>
            </a:r>
            <a:r>
              <a:rPr lang="en-US" b="1" dirty="0" smtClean="0"/>
              <a:t>: </a:t>
            </a:r>
            <a:r>
              <a:rPr lang="en-US" dirty="0" err="1" smtClean="0">
                <a:solidFill>
                  <a:srgbClr val="FF0000"/>
                </a:solidFill>
              </a:rPr>
              <a:t>Schokolade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macht</a:t>
            </a:r>
            <a:r>
              <a:rPr lang="en-US" dirty="0" smtClean="0">
                <a:solidFill>
                  <a:srgbClr val="FF0000"/>
                </a:solidFill>
              </a:rPr>
              <a:t>  </a:t>
            </a:r>
            <a:r>
              <a:rPr lang="en-US" dirty="0" err="1" smtClean="0">
                <a:solidFill>
                  <a:srgbClr val="FF0000"/>
                </a:solidFill>
              </a:rPr>
              <a:t>glücklich</a:t>
            </a:r>
            <a:endParaRPr lang="ru-RU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10" descr="fotohaber-b9a484aa-b30a-4c62-97fd-b7774c37640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2143116"/>
            <a:ext cx="3227605" cy="38782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r>
              <a:rPr lang="en-US" dirty="0" err="1" smtClean="0"/>
              <a:t>Macht</a:t>
            </a:r>
            <a:r>
              <a:rPr lang="en-US" dirty="0" smtClean="0"/>
              <a:t> </a:t>
            </a:r>
            <a:r>
              <a:rPr lang="en-US" dirty="0" err="1" smtClean="0"/>
              <a:t>Schokolade</a:t>
            </a:r>
            <a:r>
              <a:rPr lang="en-US" dirty="0" smtClean="0"/>
              <a:t> </a:t>
            </a:r>
            <a:r>
              <a:rPr lang="en-US" dirty="0" err="1" smtClean="0"/>
              <a:t>munter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500562" y="2357429"/>
            <a:ext cx="38576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Forscher in England bei einer Studie herausgefunden</a:t>
            </a:r>
            <a:r>
              <a:rPr lang="en-US" dirty="0" smtClean="0"/>
              <a:t>, </a:t>
            </a:r>
            <a:r>
              <a:rPr lang="en-US" dirty="0" err="1" smtClean="0"/>
              <a:t>dass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d</a:t>
            </a:r>
            <a:r>
              <a:rPr lang="de-DE" dirty="0" err="1" smtClean="0">
                <a:solidFill>
                  <a:srgbClr val="FF0000"/>
                </a:solidFill>
              </a:rPr>
              <a:t>unkle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smtClean="0"/>
              <a:t>Schokolade den Menschen helfen kann, die an dem chronischen Erschöpfungssyndrom </a:t>
            </a:r>
            <a:r>
              <a:rPr lang="ru-RU" dirty="0" smtClean="0"/>
              <a:t>(синдром усталости)</a:t>
            </a:r>
            <a:r>
              <a:rPr lang="de-DE" dirty="0" smtClean="0"/>
              <a:t> leiden.</a:t>
            </a:r>
          </a:p>
          <a:p>
            <a:r>
              <a:rPr lang="de-DE" b="1" dirty="0" smtClean="0"/>
              <a:t>Fazit:</a:t>
            </a:r>
            <a:r>
              <a:rPr lang="de-DE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Schokolade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macht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munter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нет_сладкому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1560" y="2708920"/>
            <a:ext cx="3119446" cy="297260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</a:t>
            </a:r>
            <a:r>
              <a:rPr lang="en-US" dirty="0" err="1" smtClean="0"/>
              <a:t>Macht</a:t>
            </a:r>
            <a:r>
              <a:rPr lang="en-US" dirty="0" smtClean="0"/>
              <a:t> </a:t>
            </a:r>
            <a:r>
              <a:rPr lang="en-US" dirty="0" err="1" smtClean="0"/>
              <a:t>Schokolade</a:t>
            </a:r>
            <a:r>
              <a:rPr lang="en-US" dirty="0" smtClean="0"/>
              <a:t> dick?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357686" y="2786058"/>
            <a:ext cx="40005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Eine Studie der Universität Kopenhagen hat zudem </a:t>
            </a:r>
            <a:r>
              <a:rPr lang="de-DE" dirty="0" err="1" smtClean="0"/>
              <a:t>gezeigt,dass</a:t>
            </a:r>
            <a:r>
              <a:rPr lang="de-DE" dirty="0" smtClean="0"/>
              <a:t> eine 100-Gramm-Tafel Milchschokolade bringt es  56 Gramm Zucker, so enthält 526 Kalorien. Eine 100-Gramm-Tafel weiße Schokolade sogar rund 540 Kalorien und eine 100-Gramm-Tafel Nuss-Schokolade 556 Kalorien. Eine Bitterschokolade mit rund 480 Kalorien pro 100-Gramm-Tafel. </a:t>
            </a:r>
          </a:p>
          <a:p>
            <a:r>
              <a:rPr lang="en-US" dirty="0" smtClean="0"/>
              <a:t> </a:t>
            </a:r>
            <a:r>
              <a:rPr lang="en-US" b="1" dirty="0" err="1" smtClean="0"/>
              <a:t>Fazit</a:t>
            </a:r>
            <a:r>
              <a:rPr lang="en-US" b="1" dirty="0" smtClean="0"/>
              <a:t>: </a:t>
            </a:r>
            <a:r>
              <a:rPr lang="en-US" dirty="0" err="1" smtClean="0">
                <a:solidFill>
                  <a:srgbClr val="FF0000"/>
                </a:solidFill>
              </a:rPr>
              <a:t>Schokolade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macht</a:t>
            </a:r>
            <a:r>
              <a:rPr lang="en-US" dirty="0" smtClean="0">
                <a:solidFill>
                  <a:srgbClr val="FF0000"/>
                </a:solidFill>
              </a:rPr>
              <a:t> dick.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efault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428868"/>
            <a:ext cx="4643470" cy="371953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4. Ist Schokolade gut fürs Herz?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286380" y="2285992"/>
            <a:ext cx="35719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Die in Bitterschokolade enthaltenen </a:t>
            </a:r>
            <a:r>
              <a:rPr lang="de-DE" dirty="0" err="1" smtClean="0"/>
              <a:t>Flavanole</a:t>
            </a:r>
            <a:r>
              <a:rPr lang="de-DE" dirty="0" smtClean="0"/>
              <a:t> (Antioxidantien) verbessern zudem die Elastizität der Blutgefäße und sind somit auch gut für einen ausgeglichenen Blutdruck. </a:t>
            </a:r>
            <a:endParaRPr lang="ru-RU" dirty="0" smtClean="0"/>
          </a:p>
          <a:p>
            <a:r>
              <a:rPr lang="en-US" b="1" dirty="0" err="1" smtClean="0"/>
              <a:t>Fazit</a:t>
            </a:r>
            <a:r>
              <a:rPr lang="en-US" b="1" dirty="0" smtClean="0"/>
              <a:t>: </a:t>
            </a:r>
            <a:r>
              <a:rPr lang="en-US" dirty="0" err="1" smtClean="0">
                <a:solidFill>
                  <a:srgbClr val="FF0000"/>
                </a:solidFill>
              </a:rPr>
              <a:t>dunkle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Schokol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en-US" dirty="0" smtClean="0">
                <a:solidFill>
                  <a:srgbClr val="FF0000"/>
                </a:solidFill>
              </a:rPr>
              <a:t>de </a:t>
            </a:r>
            <a:r>
              <a:rPr lang="en-US" dirty="0" err="1" smtClean="0">
                <a:solidFill>
                  <a:srgbClr val="FF0000"/>
                </a:solidFill>
              </a:rPr>
              <a:t>ist</a:t>
            </a:r>
            <a:r>
              <a:rPr lang="en-US" dirty="0" smtClean="0">
                <a:solidFill>
                  <a:srgbClr val="FF0000"/>
                </a:solidFill>
              </a:rPr>
              <a:t> gut </a:t>
            </a:r>
            <a:r>
              <a:rPr lang="de-DE" dirty="0" smtClean="0">
                <a:solidFill>
                  <a:srgbClr val="FF0000"/>
                </a:solidFill>
              </a:rPr>
              <a:t>fürs Herz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hocolate-flavonoids-health-weight-loss-nutrition-diet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2357430"/>
            <a:ext cx="3333750" cy="333375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dunkle</a:t>
            </a:r>
            <a:r>
              <a:rPr lang="en-US" dirty="0" smtClean="0"/>
              <a:t> </a:t>
            </a:r>
            <a:r>
              <a:rPr lang="en-US" dirty="0" err="1" smtClean="0"/>
              <a:t>Schokolade</a:t>
            </a:r>
            <a:r>
              <a:rPr lang="en-US" dirty="0" smtClean="0"/>
              <a:t> </a:t>
            </a:r>
            <a:r>
              <a:rPr lang="en-US" dirty="0" err="1" smtClean="0"/>
              <a:t>gesünder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500562" y="2643182"/>
            <a:ext cx="321471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 Italienische Forscher der Universität von </a:t>
            </a:r>
            <a:r>
              <a:rPr lang="de-DE" dirty="0" err="1" smtClean="0"/>
              <a:t>Aquila</a:t>
            </a:r>
            <a:r>
              <a:rPr lang="de-DE" dirty="0" smtClean="0"/>
              <a:t> haben herausgefunden, dass dunkle Schokolade einen  besonderen Effekt hat und bei Diabetes-Kranken die Sensibilität für Insulin verbessert. Kakao enthält Antioxidantien, die die Widerstandsfähigkeit der Körperzellen verbessern. </a:t>
            </a:r>
          </a:p>
          <a:p>
            <a:r>
              <a:rPr lang="en-US" b="1" dirty="0" err="1" smtClean="0"/>
              <a:t>Fazit</a:t>
            </a:r>
            <a:r>
              <a:rPr lang="en-US" b="1" dirty="0" smtClean="0"/>
              <a:t>: </a:t>
            </a:r>
            <a:r>
              <a:rPr lang="en-US" dirty="0" err="1" smtClean="0">
                <a:solidFill>
                  <a:srgbClr val="FF0000"/>
                </a:solidFill>
              </a:rPr>
              <a:t>dunkle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Schokolade</a:t>
            </a:r>
            <a:r>
              <a:rPr lang="en-US" dirty="0" smtClean="0">
                <a:solidFill>
                  <a:srgbClr val="FF0000"/>
                </a:solidFill>
              </a:rPr>
              <a:t>  </a:t>
            </a:r>
            <a:r>
              <a:rPr lang="en-US" dirty="0" err="1" smtClean="0">
                <a:solidFill>
                  <a:srgbClr val="FF0000"/>
                </a:solidFill>
              </a:rPr>
              <a:t>ist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gesünder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Wir haben </a:t>
            </a:r>
            <a:r>
              <a:rPr lang="en-US" dirty="0" err="1" smtClean="0"/>
              <a:t>eine</a:t>
            </a:r>
            <a:r>
              <a:rPr lang="en-US" dirty="0" smtClean="0"/>
              <a:t> </a:t>
            </a:r>
            <a:r>
              <a:rPr lang="en-US" dirty="0" err="1" smtClean="0"/>
              <a:t>Umfrage</a:t>
            </a:r>
            <a:r>
              <a:rPr lang="en-US" dirty="0" smtClean="0"/>
              <a:t> </a:t>
            </a:r>
            <a:r>
              <a:rPr lang="en-US" dirty="0" err="1" smtClean="0"/>
              <a:t>durchgeführt</a:t>
            </a:r>
            <a:r>
              <a:rPr lang="en-US" dirty="0" smtClean="0"/>
              <a:t>. Es </a:t>
            </a:r>
            <a:r>
              <a:rPr lang="en-US" dirty="0" err="1" smtClean="0"/>
              <a:t>stellte</a:t>
            </a:r>
            <a:r>
              <a:rPr lang="en-US" dirty="0" smtClean="0"/>
              <a:t> </a:t>
            </a:r>
            <a:r>
              <a:rPr lang="en-US" dirty="0" err="1" smtClean="0"/>
              <a:t>sich</a:t>
            </a:r>
            <a:r>
              <a:rPr lang="en-US" dirty="0" smtClean="0"/>
              <a:t> </a:t>
            </a:r>
            <a:r>
              <a:rPr lang="en-US" dirty="0" err="1" smtClean="0"/>
              <a:t>heras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Während der </a:t>
            </a:r>
            <a:r>
              <a:rPr lang="en-US" dirty="0" err="1" smtClean="0"/>
              <a:t>Projekt</a:t>
            </a:r>
            <a:r>
              <a:rPr lang="en-US" dirty="0" smtClean="0"/>
              <a:t> :</a:t>
            </a:r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857224" y="3143248"/>
          <a:ext cx="3714776" cy="23177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14414" y="3214686"/>
            <a:ext cx="4500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AutoNum type="arabicPeriod"/>
            </a:pPr>
            <a:r>
              <a:rPr lang="ru-RU" sz="2400" dirty="0" smtClean="0"/>
              <a:t>Кто изобрел шоколад?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14414" y="4071942"/>
            <a:ext cx="67866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Ученики нашего лицея затрудняются ответить на этот вопрос.</a:t>
            </a:r>
            <a:endParaRPr lang="ru-RU" sz="2800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Erscheinung</a:t>
            </a:r>
            <a:r>
              <a:rPr lang="en-US" dirty="0" smtClean="0"/>
              <a:t> der </a:t>
            </a:r>
            <a:r>
              <a:rPr lang="en-US" dirty="0" err="1" smtClean="0"/>
              <a:t>Schokolade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erforschen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Schokoladetypen</a:t>
            </a:r>
            <a:r>
              <a:rPr lang="en-US" dirty="0" smtClean="0"/>
              <a:t> und </a:t>
            </a:r>
            <a:r>
              <a:rPr lang="en-US" dirty="0" err="1" smtClean="0"/>
              <a:t>Schokoladesorten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bestätigen</a:t>
            </a:r>
            <a:r>
              <a:rPr lang="en-US" dirty="0" smtClean="0"/>
              <a:t>.</a:t>
            </a:r>
          </a:p>
          <a:p>
            <a:r>
              <a:rPr lang="en-US" dirty="0" smtClean="0"/>
              <a:t>Die deutschen </a:t>
            </a:r>
            <a:r>
              <a:rPr lang="en-US" dirty="0" err="1" smtClean="0"/>
              <a:t>berühmten</a:t>
            </a:r>
            <a:r>
              <a:rPr lang="en-US" dirty="0" smtClean="0"/>
              <a:t> </a:t>
            </a:r>
            <a:r>
              <a:rPr lang="en-US" dirty="0" err="1" smtClean="0"/>
              <a:t>Schokoladesoren</a:t>
            </a:r>
            <a:r>
              <a:rPr lang="en-US" dirty="0" smtClean="0"/>
              <a:t> </a:t>
            </a:r>
            <a:r>
              <a:rPr lang="en-US" dirty="0" err="1" smtClean="0"/>
              <a:t>kennenzulernen</a:t>
            </a:r>
            <a:r>
              <a:rPr lang="en-US" dirty="0" smtClean="0"/>
              <a:t>.</a:t>
            </a:r>
          </a:p>
          <a:p>
            <a:r>
              <a:rPr lang="en-US" dirty="0" smtClean="0"/>
              <a:t>Die </a:t>
            </a:r>
            <a:r>
              <a:rPr lang="en-US" dirty="0" err="1" smtClean="0"/>
              <a:t>bekanntesten</a:t>
            </a:r>
            <a:r>
              <a:rPr lang="en-US" dirty="0" smtClean="0"/>
              <a:t> </a:t>
            </a:r>
            <a:r>
              <a:rPr lang="en-US" dirty="0" err="1" smtClean="0"/>
              <a:t>Hypothese</a:t>
            </a:r>
            <a:r>
              <a:rPr lang="en-US" dirty="0" smtClean="0"/>
              <a:t> </a:t>
            </a:r>
            <a:r>
              <a:rPr lang="en-US" dirty="0" err="1" smtClean="0"/>
              <a:t>über</a:t>
            </a:r>
            <a:r>
              <a:rPr lang="en-US" dirty="0" smtClean="0"/>
              <a:t> </a:t>
            </a:r>
            <a:r>
              <a:rPr lang="en-US" dirty="0" err="1" smtClean="0"/>
              <a:t>Schokolade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bestätigen</a:t>
            </a:r>
            <a:r>
              <a:rPr lang="en-US" dirty="0" smtClean="0"/>
              <a:t> 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widerlegen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Ziele</a:t>
            </a:r>
            <a:r>
              <a:rPr lang="en-US" dirty="0" smtClean="0"/>
              <a:t> der </a:t>
            </a:r>
            <a:r>
              <a:rPr lang="en-US" dirty="0" err="1" smtClean="0"/>
              <a:t>Arbeit</a:t>
            </a:r>
            <a:r>
              <a:rPr lang="en-US" dirty="0" smtClean="0"/>
              <a:t>:</a:t>
            </a:r>
            <a:endParaRPr lang="ru-RU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19537923"/>
              </p:ext>
            </p:extLst>
          </p:nvPr>
        </p:nvGraphicFramePr>
        <p:xfrm>
          <a:off x="107504" y="810290"/>
          <a:ext cx="8928992" cy="5829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87624" y="287070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2.  Из чего состоит шоколад</a:t>
            </a:r>
            <a:r>
              <a:rPr lang="ru-RU" sz="2400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29745389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0034" y="142852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3.  В какой стране он более популярен?</a:t>
            </a:r>
            <a:endParaRPr lang="ru-RU" sz="2400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21939929"/>
              </p:ext>
            </p:extLst>
          </p:nvPr>
        </p:nvGraphicFramePr>
        <p:xfrm>
          <a:off x="0" y="794321"/>
          <a:ext cx="9144000" cy="60636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444699937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3568" y="260648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4. Делает ли шоколад счастливым?</a:t>
            </a:r>
            <a:endParaRPr lang="ru-RU" sz="2400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72971343"/>
              </p:ext>
            </p:extLst>
          </p:nvPr>
        </p:nvGraphicFramePr>
        <p:xfrm>
          <a:off x="0" y="908720"/>
          <a:ext cx="9144000" cy="583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652509062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190476244"/>
              </p:ext>
            </p:extLst>
          </p:nvPr>
        </p:nvGraphicFramePr>
        <p:xfrm>
          <a:off x="0" y="980728"/>
          <a:ext cx="9144000" cy="5877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55576" y="332656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5.  Какой шоколад полезнее белый или чёрный?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683899488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Wir haben den deutschen Lesesaal besucht.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Während der </a:t>
            </a:r>
            <a:r>
              <a:rPr lang="en-US" dirty="0" err="1" smtClean="0"/>
              <a:t>Projekt</a:t>
            </a:r>
            <a:r>
              <a:rPr lang="en-US" dirty="0" smtClean="0"/>
              <a:t> :</a:t>
            </a:r>
            <a:endParaRPr lang="ru-RU" dirty="0"/>
          </a:p>
        </p:txBody>
      </p:sp>
      <p:pic>
        <p:nvPicPr>
          <p:cNvPr id="4" name="Рисунок 3" descr="DSC_07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2928934"/>
            <a:ext cx="3929058" cy="2619372"/>
          </a:xfrm>
          <a:prstGeom prst="rect">
            <a:avLst/>
          </a:prstGeom>
        </p:spPr>
      </p:pic>
      <p:pic>
        <p:nvPicPr>
          <p:cNvPr id="5" name="Рисунок 4" descr="DSC_075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3071810"/>
            <a:ext cx="4036215" cy="2690810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_075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63302" y="2247900"/>
            <a:ext cx="5817395" cy="387826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der </a:t>
            </a:r>
            <a:r>
              <a:rPr lang="en-US" dirty="0" err="1" smtClean="0"/>
              <a:t>Bibliothek</a:t>
            </a:r>
            <a:r>
              <a:rPr lang="en-US" dirty="0" smtClean="0"/>
              <a:t>:</a:t>
            </a:r>
            <a:endParaRPr lang="ru-RU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Wir haben </a:t>
            </a:r>
            <a:r>
              <a:rPr lang="en-US" dirty="0" err="1" smtClean="0"/>
              <a:t>uns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unserem</a:t>
            </a:r>
            <a:r>
              <a:rPr lang="en-US" dirty="0" smtClean="0"/>
              <a:t> </a:t>
            </a:r>
            <a:r>
              <a:rPr lang="en-US" dirty="0" err="1" smtClean="0"/>
              <a:t>deutschen</a:t>
            </a:r>
            <a:r>
              <a:rPr lang="en-US" dirty="0" smtClean="0"/>
              <a:t> Freund </a:t>
            </a:r>
            <a:r>
              <a:rPr lang="en-US" dirty="0" err="1" smtClean="0"/>
              <a:t>Arwed</a:t>
            </a:r>
            <a:r>
              <a:rPr lang="en-US" dirty="0" smtClean="0"/>
              <a:t> </a:t>
            </a:r>
            <a:r>
              <a:rPr lang="en-US" dirty="0" err="1" smtClean="0"/>
              <a:t>getroffen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Während der </a:t>
            </a:r>
            <a:r>
              <a:rPr lang="en-US" dirty="0" err="1" smtClean="0"/>
              <a:t>Projekt</a:t>
            </a:r>
            <a:r>
              <a:rPr lang="en-US" dirty="0" smtClean="0"/>
              <a:t> :</a:t>
            </a:r>
            <a:endParaRPr lang="ru-RU" dirty="0"/>
          </a:p>
        </p:txBody>
      </p:sp>
      <p:pic>
        <p:nvPicPr>
          <p:cNvPr id="4" name="Рисунок 3" descr="DSC_04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3286124"/>
            <a:ext cx="4857752" cy="3238501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Wir haben deutsche </a:t>
            </a:r>
            <a:r>
              <a:rPr lang="en-US" dirty="0" err="1" smtClean="0"/>
              <a:t>Schokolade</a:t>
            </a:r>
            <a:r>
              <a:rPr lang="en-US" dirty="0" smtClean="0"/>
              <a:t> </a:t>
            </a:r>
            <a:r>
              <a:rPr lang="en-US" dirty="0" err="1" smtClean="0"/>
              <a:t>gegessen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Während der </a:t>
            </a:r>
            <a:r>
              <a:rPr lang="en-US" dirty="0" err="1" smtClean="0"/>
              <a:t>Projekt</a:t>
            </a:r>
            <a:r>
              <a:rPr lang="en-US" dirty="0" smtClean="0"/>
              <a:t> :</a:t>
            </a:r>
            <a:endParaRPr lang="ru-RU" dirty="0"/>
          </a:p>
        </p:txBody>
      </p:sp>
      <p:pic>
        <p:nvPicPr>
          <p:cNvPr id="4" name="Рисунок 3" descr="DSC_04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2928934"/>
            <a:ext cx="4643438" cy="3095625"/>
          </a:xfrm>
          <a:prstGeom prst="rect">
            <a:avLst/>
          </a:prstGeom>
        </p:spPr>
      </p:pic>
      <p:pic>
        <p:nvPicPr>
          <p:cNvPr id="6" name="Рисунок 5" descr="DSC_04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2714620"/>
            <a:ext cx="3887902" cy="3500438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   </a:t>
            </a:r>
            <a:r>
              <a:rPr lang="en-US" sz="3600" dirty="0" err="1" smtClean="0"/>
              <a:t>Schokolade</a:t>
            </a:r>
            <a:r>
              <a:rPr lang="en-US" sz="3600" dirty="0" smtClean="0"/>
              <a:t> </a:t>
            </a:r>
            <a:r>
              <a:rPr lang="en-US" sz="3600" dirty="0" err="1" smtClean="0"/>
              <a:t>ist</a:t>
            </a:r>
            <a:r>
              <a:rPr lang="en-US" sz="3600" dirty="0" smtClean="0"/>
              <a:t> die </a:t>
            </a:r>
            <a:r>
              <a:rPr lang="en-US" sz="3600" dirty="0" err="1" smtClean="0"/>
              <a:t>beste</a:t>
            </a:r>
            <a:r>
              <a:rPr lang="en-US" sz="3600" dirty="0" smtClean="0"/>
              <a:t> </a:t>
            </a:r>
            <a:r>
              <a:rPr lang="en-US" sz="3600" dirty="0" err="1" smtClean="0"/>
              <a:t>Erfindung</a:t>
            </a:r>
            <a:r>
              <a:rPr lang="en-US" sz="3600" dirty="0" smtClean="0"/>
              <a:t> </a:t>
            </a:r>
            <a:r>
              <a:rPr lang="en-US" sz="3600" dirty="0" err="1" smtClean="0"/>
              <a:t>der</a:t>
            </a:r>
            <a:r>
              <a:rPr lang="en-US" sz="3600" dirty="0" smtClean="0"/>
              <a:t> </a:t>
            </a:r>
            <a:r>
              <a:rPr lang="en-US" sz="3600" dirty="0" err="1" smtClean="0"/>
              <a:t>Menschheit</a:t>
            </a:r>
            <a:r>
              <a:rPr lang="en-US" sz="3600" dirty="0" smtClean="0"/>
              <a:t>, </a:t>
            </a:r>
            <a:r>
              <a:rPr lang="en-US" sz="3600" dirty="0" err="1" smtClean="0"/>
              <a:t>obwohl</a:t>
            </a:r>
            <a:r>
              <a:rPr lang="en-US" sz="3600" dirty="0" smtClean="0"/>
              <a:t> </a:t>
            </a:r>
            <a:r>
              <a:rPr lang="en-US" sz="3600" dirty="0" err="1" smtClean="0"/>
              <a:t>kann</a:t>
            </a:r>
            <a:r>
              <a:rPr lang="en-US" sz="3600" dirty="0" smtClean="0"/>
              <a:t> </a:t>
            </a:r>
            <a:r>
              <a:rPr lang="en-US" sz="3600" dirty="0" err="1" smtClean="0"/>
              <a:t>sie</a:t>
            </a:r>
            <a:r>
              <a:rPr lang="en-US" sz="3600" dirty="0" smtClean="0"/>
              <a:t> </a:t>
            </a:r>
            <a:r>
              <a:rPr lang="en-US" sz="3600" dirty="0" err="1" smtClean="0"/>
              <a:t>manchmal</a:t>
            </a:r>
            <a:r>
              <a:rPr lang="en-US" sz="3600" dirty="0" smtClean="0"/>
              <a:t> </a:t>
            </a:r>
            <a:r>
              <a:rPr lang="en-US" sz="3600" dirty="0" err="1" smtClean="0"/>
              <a:t>ungesund</a:t>
            </a:r>
            <a:r>
              <a:rPr lang="en-US" sz="3600" dirty="0" smtClean="0"/>
              <a:t> </a:t>
            </a:r>
            <a:r>
              <a:rPr lang="en-US" sz="3600" dirty="0" err="1" smtClean="0"/>
              <a:t>sein</a:t>
            </a:r>
            <a:r>
              <a:rPr lang="en-US" sz="3600" dirty="0" smtClean="0"/>
              <a:t>. Mann muss </a:t>
            </a:r>
            <a:r>
              <a:rPr lang="en-US" sz="3600" dirty="0" err="1" smtClean="0"/>
              <a:t>immer</a:t>
            </a:r>
            <a:r>
              <a:rPr lang="en-US" sz="3600" dirty="0" smtClean="0"/>
              <a:t>  die </a:t>
            </a:r>
            <a:r>
              <a:rPr lang="en-US" sz="3600" dirty="0" err="1" smtClean="0"/>
              <a:t>Menge</a:t>
            </a:r>
            <a:r>
              <a:rPr lang="en-US" sz="3600" dirty="0" smtClean="0"/>
              <a:t> </a:t>
            </a:r>
            <a:r>
              <a:rPr lang="en-US" sz="3600" dirty="0" err="1" smtClean="0"/>
              <a:t>der</a:t>
            </a:r>
            <a:r>
              <a:rPr lang="en-US" sz="3600" dirty="0" smtClean="0"/>
              <a:t> </a:t>
            </a:r>
            <a:r>
              <a:rPr lang="en-US" sz="3600" dirty="0" err="1" smtClean="0"/>
              <a:t>verbrauchten</a:t>
            </a:r>
            <a:r>
              <a:rPr lang="en-US" sz="3600" dirty="0" smtClean="0"/>
              <a:t> </a:t>
            </a:r>
            <a:r>
              <a:rPr lang="en-US" sz="3600" dirty="0" err="1" smtClean="0"/>
              <a:t>Schokolade</a:t>
            </a:r>
            <a:r>
              <a:rPr lang="en-US" sz="3600" dirty="0" smtClean="0"/>
              <a:t> </a:t>
            </a:r>
            <a:r>
              <a:rPr lang="en-US" sz="3600" dirty="0" err="1" smtClean="0"/>
              <a:t>beachten</a:t>
            </a:r>
            <a:r>
              <a:rPr lang="en-US" sz="3600" dirty="0" smtClean="0"/>
              <a:t>, die </a:t>
            </a:r>
            <a:r>
              <a:rPr lang="en-US" sz="3600" dirty="0" smtClean="0"/>
              <a:t>4</a:t>
            </a:r>
            <a:r>
              <a:rPr lang="ru-RU" sz="3600" dirty="0" smtClean="0"/>
              <a:t>0</a:t>
            </a:r>
            <a:r>
              <a:rPr lang="en-US" sz="3600" dirty="0" smtClean="0"/>
              <a:t> </a:t>
            </a:r>
            <a:r>
              <a:rPr lang="en-US" sz="3600" dirty="0" smtClean="0"/>
              <a:t>Gramm pro Tag </a:t>
            </a:r>
            <a:r>
              <a:rPr lang="en-US" sz="3600" dirty="0" err="1" smtClean="0"/>
              <a:t>ist</a:t>
            </a:r>
            <a:r>
              <a:rPr lang="en-US" sz="3600" dirty="0" smtClean="0"/>
              <a:t>.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Schlussfolderungen</a:t>
            </a:r>
            <a:r>
              <a:rPr lang="en-US" dirty="0" smtClean="0"/>
              <a:t>: </a:t>
            </a:r>
            <a:endParaRPr lang="ru-RU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u="sng" dirty="0" smtClean="0">
                <a:hlinkClick r:id="rId2"/>
              </a:rPr>
              <a:t>http://www.womenshealth.de/food/geniessen/die-wahrheit-ueber-schokolade.3479.htm</a:t>
            </a:r>
            <a:endParaRPr lang="ru-RU" dirty="0" smtClean="0"/>
          </a:p>
          <a:p>
            <a:r>
              <a:rPr lang="en-US" u="sng" dirty="0" smtClean="0">
                <a:hlinkClick r:id="rId3"/>
              </a:rPr>
              <a:t>http://eatsmarter.de/magazin/thema-des-tages/ganze-wahrheit-ueber-schokolade/</a:t>
            </a:r>
            <a:endParaRPr lang="ru-RU" dirty="0" smtClean="0"/>
          </a:p>
          <a:p>
            <a:r>
              <a:rPr lang="en-US" u="sng" dirty="0" smtClean="0">
                <a:hlinkClick r:id="rId4"/>
              </a:rPr>
              <a:t>http://www.weightwatchers.de/util/art/index_art.aspx?tabnum=1&amp;art_id=140859&amp;sc=65</a:t>
            </a:r>
            <a:r>
              <a:rPr lang="ru-RU" dirty="0" smtClean="0"/>
              <a:t> </a:t>
            </a:r>
          </a:p>
          <a:p>
            <a:r>
              <a:rPr lang="en-US" u="sng" dirty="0" smtClean="0">
                <a:hlinkClick r:id="rId5"/>
              </a:rPr>
              <a:t>http://www.focus.de/gesundheit/ernaehrung/geniessen/tid-12806/naschen-die-wahrheit-ueber-schokolade_aid_354353.html</a:t>
            </a:r>
            <a:r>
              <a:rPr lang="ru-RU" dirty="0" smtClean="0"/>
              <a:t> </a:t>
            </a:r>
          </a:p>
          <a:p>
            <a:r>
              <a:rPr lang="en-US" u="sng" dirty="0" smtClean="0">
                <a:hlinkClick r:id="rId6"/>
              </a:rPr>
              <a:t>http</a:t>
            </a:r>
            <a:r>
              <a:rPr lang="ru-RU" u="sng" dirty="0" smtClean="0">
                <a:hlinkClick r:id="rId6"/>
              </a:rPr>
              <a:t>://</a:t>
            </a:r>
            <a:r>
              <a:rPr lang="en-US" u="sng" dirty="0" smtClean="0">
                <a:hlinkClick r:id="rId6"/>
              </a:rPr>
              <a:t>www</a:t>
            </a:r>
            <a:r>
              <a:rPr lang="ru-RU" u="sng" dirty="0" smtClean="0">
                <a:hlinkClick r:id="rId6"/>
              </a:rPr>
              <a:t>.</a:t>
            </a:r>
            <a:r>
              <a:rPr lang="en-US" u="sng" dirty="0" err="1" smtClean="0">
                <a:hlinkClick r:id="rId6"/>
              </a:rPr>
              <a:t>schokolade</a:t>
            </a:r>
            <a:r>
              <a:rPr lang="ru-RU" u="sng" dirty="0" smtClean="0">
                <a:hlinkClick r:id="rId6"/>
              </a:rPr>
              <a:t>-</a:t>
            </a:r>
            <a:r>
              <a:rPr lang="en-US" u="sng" dirty="0" err="1" smtClean="0">
                <a:hlinkClick r:id="rId6"/>
              </a:rPr>
              <a:t>abc</a:t>
            </a:r>
            <a:r>
              <a:rPr lang="ru-RU" u="sng" dirty="0" smtClean="0">
                <a:hlinkClick r:id="rId6"/>
              </a:rPr>
              <a:t>.</a:t>
            </a:r>
            <a:r>
              <a:rPr lang="en-US" u="sng" dirty="0" smtClean="0">
                <a:hlinkClick r:id="rId6"/>
              </a:rPr>
              <a:t>de</a:t>
            </a:r>
            <a:r>
              <a:rPr lang="ru-RU" u="sng" dirty="0" smtClean="0">
                <a:hlinkClick r:id="rId6"/>
              </a:rPr>
              <a:t>/</a:t>
            </a:r>
            <a:r>
              <a:rPr lang="en-US" u="sng" dirty="0" err="1" smtClean="0">
                <a:hlinkClick r:id="rId6"/>
              </a:rPr>
              <a:t>sorten</a:t>
            </a:r>
            <a:r>
              <a:rPr lang="ru-RU" u="sng" dirty="0" smtClean="0">
                <a:hlinkClick r:id="rId6"/>
              </a:rPr>
              <a:t>.</a:t>
            </a:r>
            <a:r>
              <a:rPr lang="en-US" u="sng" dirty="0" err="1" smtClean="0">
                <a:hlinkClick r:id="rId6"/>
              </a:rPr>
              <a:t>php</a:t>
            </a:r>
            <a:endParaRPr lang="ru-RU" dirty="0" smtClean="0"/>
          </a:p>
          <a:p>
            <a:r>
              <a:rPr lang="ru-RU" u="sng" dirty="0" smtClean="0">
                <a:hlinkClick r:id="rId7"/>
              </a:rPr>
              <a:t>http://de.wikipedia.org/wiki/Schokolade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Qellenachweis</a:t>
            </a:r>
            <a:endParaRPr lang="ru-RU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Die Ur-Schokolade wurde von den Azteken in Mexiko und den Maya in Zentralamerika erstmals genutzt.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476672"/>
            <a:ext cx="7756263" cy="1054250"/>
          </a:xfrm>
        </p:spPr>
        <p:txBody>
          <a:bodyPr/>
          <a:lstStyle/>
          <a:p>
            <a:r>
              <a:rPr lang="de-DE" dirty="0"/>
              <a:t>Wer hat die Schokolade </a:t>
            </a:r>
            <a:r>
              <a:rPr lang="de-DE" dirty="0" smtClean="0"/>
              <a:t>erfunden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4168" y="3356992"/>
            <a:ext cx="2195680" cy="3155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11760" y="3486555"/>
            <a:ext cx="3312368" cy="28959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736922418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7200" dirty="0" err="1" smtClean="0">
                <a:solidFill>
                  <a:srgbClr val="FF0000"/>
                </a:solidFill>
              </a:rPr>
              <a:t>Danke</a:t>
            </a:r>
            <a:r>
              <a:rPr lang="en-US" sz="7200" dirty="0" smtClean="0">
                <a:solidFill>
                  <a:srgbClr val="FF0000"/>
                </a:solidFill>
              </a:rPr>
              <a:t> </a:t>
            </a:r>
            <a:r>
              <a:rPr lang="en-US" sz="7200" dirty="0" err="1" smtClean="0">
                <a:solidFill>
                  <a:srgbClr val="FF0000"/>
                </a:solidFill>
              </a:rPr>
              <a:t>für</a:t>
            </a:r>
            <a:r>
              <a:rPr lang="en-US" sz="7200" dirty="0" smtClean="0">
                <a:solidFill>
                  <a:srgbClr val="FF0000"/>
                </a:solidFill>
              </a:rPr>
              <a:t> die </a:t>
            </a:r>
            <a:r>
              <a:rPr lang="en-US" sz="7200" dirty="0" err="1" smtClean="0">
                <a:solidFill>
                  <a:srgbClr val="FF0000"/>
                </a:solidFill>
              </a:rPr>
              <a:t>Aufmerksamkeit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1773 wurde die erste Trinkschokolade verkauft, und zwar in Bremen.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Trinkschokolade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680" y="3284984"/>
            <a:ext cx="5472608" cy="3293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83624832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Der Holländer </a:t>
            </a:r>
            <a:r>
              <a:rPr lang="de-DE" dirty="0" err="1"/>
              <a:t>Coenraad</a:t>
            </a:r>
            <a:r>
              <a:rPr lang="de-DE" dirty="0"/>
              <a:t> Johannes van </a:t>
            </a:r>
            <a:r>
              <a:rPr lang="de-DE" dirty="0" err="1"/>
              <a:t>Houten</a:t>
            </a:r>
            <a:r>
              <a:rPr lang="de-DE" dirty="0"/>
              <a:t> erfand um 1828 die Kakaopresse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Kakaopresse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2700912"/>
            <a:ext cx="3895080" cy="38950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7808" y="3284984"/>
            <a:ext cx="4572000" cy="3246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78459687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2276872"/>
            <a:ext cx="7745505" cy="3877815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Mittlere Zusammensetzung von                                                               Schokoladensorten (pro 100 g)</a:t>
            </a:r>
            <a:r>
              <a:rPr lang="en-US" dirty="0"/>
              <a:t>				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Schokoladensorten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14702049"/>
              </p:ext>
            </p:extLst>
          </p:nvPr>
        </p:nvGraphicFramePr>
        <p:xfrm>
          <a:off x="395536" y="3284984"/>
          <a:ext cx="8352929" cy="23612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1612979"/>
                <a:gridCol w="1670586"/>
                <a:gridCol w="1670586"/>
                <a:gridCol w="1670586"/>
              </a:tblGrid>
              <a:tr h="557947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</a:t>
                      </a:r>
                      <a:r>
                        <a:rPr lang="en-US" dirty="0" err="1" smtClean="0"/>
                        <a:t>Typ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</a:t>
                      </a:r>
                      <a:r>
                        <a:rPr lang="en-US" dirty="0" err="1" smtClean="0"/>
                        <a:t>Zucker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Kakaobutter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Kakaomasse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solidFill>
                            <a:schemeClr val="bg1"/>
                          </a:solidFill>
                        </a:rPr>
                        <a:t>Milchpulver</a:t>
                      </a:r>
                      <a:endParaRPr lang="ru-RU" sz="1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666189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Bitterschokolade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47 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g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___</a:t>
                      </a:r>
                      <a:endParaRPr lang="ru-RU" dirty="0"/>
                    </a:p>
                  </a:txBody>
                  <a:tcPr/>
                </a:tc>
              </a:tr>
              <a:tr h="557947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Milchschokolade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48 g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 g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 g</a:t>
                      </a:r>
                      <a:endParaRPr lang="ru-RU" dirty="0"/>
                    </a:p>
                  </a:txBody>
                  <a:tcPr/>
                </a:tc>
              </a:tr>
              <a:tr h="557947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Weiße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Schokolade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 g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 g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__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 g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42098763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7507" y="548680"/>
            <a:ext cx="7756263" cy="1054250"/>
          </a:xfrm>
        </p:spPr>
        <p:txBody>
          <a:bodyPr/>
          <a:lstStyle/>
          <a:p>
            <a:r>
              <a:rPr lang="en-US" dirty="0" err="1"/>
              <a:t>Berühmte</a:t>
            </a:r>
            <a:r>
              <a:rPr lang="en-US" dirty="0"/>
              <a:t> </a:t>
            </a:r>
            <a:r>
              <a:rPr lang="en-US" dirty="0" err="1"/>
              <a:t>Marken</a:t>
            </a:r>
            <a:r>
              <a:rPr lang="en-US" dirty="0"/>
              <a:t> </a:t>
            </a:r>
            <a:r>
              <a:rPr lang="en-US" dirty="0" smtClean="0"/>
              <a:t>der</a:t>
            </a:r>
            <a:r>
              <a:rPr lang="ru-RU" dirty="0" smtClean="0"/>
              <a:t> </a:t>
            </a:r>
            <a:r>
              <a:rPr lang="en-US" dirty="0" smtClean="0"/>
              <a:t>deutschen  </a:t>
            </a:r>
            <a:r>
              <a:rPr lang="en-US" dirty="0" err="1"/>
              <a:t>Schokolade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683568" y="5589240"/>
            <a:ext cx="3442446" cy="658368"/>
          </a:xfrm>
        </p:spPr>
        <p:txBody>
          <a:bodyPr>
            <a:noAutofit/>
          </a:bodyPr>
          <a:lstStyle/>
          <a:p>
            <a:r>
              <a:rPr lang="en-US" sz="4400" dirty="0" err="1"/>
              <a:t>Rittersport</a:t>
            </a:r>
            <a:endParaRPr lang="ru-RU" sz="44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5148064" y="5589240"/>
            <a:ext cx="3447288" cy="658368"/>
          </a:xfrm>
        </p:spPr>
        <p:txBody>
          <a:bodyPr>
            <a:noAutofit/>
          </a:bodyPr>
          <a:lstStyle/>
          <a:p>
            <a:r>
              <a:rPr lang="en-US" sz="4800" dirty="0" err="1" smtClean="0"/>
              <a:t>Milka</a:t>
            </a:r>
            <a:endParaRPr lang="ru-RU" sz="48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05477" y="2199144"/>
            <a:ext cx="4390079" cy="2952328"/>
          </a:xfrm>
          <a:prstGeom prst="rect">
            <a:avLst/>
          </a:prstGeom>
        </p:spPr>
      </p:pic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2204864"/>
            <a:ext cx="4265215" cy="2952328"/>
          </a:xfrm>
        </p:spPr>
      </p:pic>
    </p:spTree>
    <p:extLst>
      <p:ext uri="{BB962C8B-B14F-4D97-AF65-F5344CB8AC3E}">
        <p14:creationId xmlns:p14="http://schemas.microsoft.com/office/powerpoint/2010/main" xmlns="" val="2890146695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Berühmte</a:t>
            </a:r>
            <a:r>
              <a:rPr lang="en-US" dirty="0" smtClean="0"/>
              <a:t> </a:t>
            </a:r>
            <a:r>
              <a:rPr lang="en-US" dirty="0" err="1" smtClean="0"/>
              <a:t>Marken</a:t>
            </a:r>
            <a:r>
              <a:rPr lang="en-US" dirty="0" smtClean="0"/>
              <a:t> der</a:t>
            </a:r>
            <a:r>
              <a:rPr lang="ru-RU" dirty="0" smtClean="0"/>
              <a:t> </a:t>
            </a:r>
            <a:r>
              <a:rPr lang="en-US" dirty="0" smtClean="0"/>
              <a:t>deutschen  </a:t>
            </a:r>
            <a:r>
              <a:rPr lang="en-US" dirty="0" err="1" smtClean="0"/>
              <a:t>Schokolade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5877272"/>
            <a:ext cx="3442446" cy="658368"/>
          </a:xfrm>
        </p:spPr>
        <p:txBody>
          <a:bodyPr>
            <a:noAutofit/>
          </a:bodyPr>
          <a:lstStyle/>
          <a:p>
            <a:r>
              <a:rPr lang="en-US" sz="4800" dirty="0" err="1"/>
              <a:t>Lindt</a:t>
            </a:r>
            <a:endParaRPr lang="ru-RU" sz="48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7664" y="1844824"/>
            <a:ext cx="1872208" cy="3834284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64088" y="5877272"/>
            <a:ext cx="3447288" cy="658368"/>
          </a:xfrm>
        </p:spPr>
        <p:txBody>
          <a:bodyPr>
            <a:noAutofit/>
          </a:bodyPr>
          <a:lstStyle/>
          <a:p>
            <a:r>
              <a:rPr lang="en-US" sz="4800" dirty="0" err="1" smtClean="0"/>
              <a:t>Hachez</a:t>
            </a:r>
            <a:endParaRPr lang="ru-RU" sz="4800" dirty="0"/>
          </a:p>
        </p:txBody>
      </p:sp>
      <p:pic>
        <p:nvPicPr>
          <p:cNvPr id="10" name="Содержимое 9" descr="hachez3-300x300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004048" y="1988840"/>
            <a:ext cx="3816359" cy="3816359"/>
          </a:xfrm>
        </p:spPr>
      </p:pic>
    </p:spTree>
    <p:extLst>
      <p:ext uri="{BB962C8B-B14F-4D97-AF65-F5344CB8AC3E}">
        <p14:creationId xmlns:p14="http://schemas.microsoft.com/office/powerpoint/2010/main" xmlns="" val="3643243899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Berühmte</a:t>
            </a:r>
            <a:r>
              <a:rPr lang="en-US" dirty="0" smtClean="0"/>
              <a:t> </a:t>
            </a:r>
            <a:r>
              <a:rPr lang="en-US" dirty="0" err="1" smtClean="0"/>
              <a:t>Marken</a:t>
            </a:r>
            <a:r>
              <a:rPr lang="en-US" dirty="0" smtClean="0"/>
              <a:t> der</a:t>
            </a:r>
            <a:r>
              <a:rPr lang="ru-RU" dirty="0" smtClean="0"/>
              <a:t> </a:t>
            </a:r>
            <a:r>
              <a:rPr lang="en-US" dirty="0" smtClean="0"/>
              <a:t>deutschen  </a:t>
            </a:r>
            <a:r>
              <a:rPr lang="en-US" dirty="0" err="1" smtClean="0"/>
              <a:t>Schokolade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Edelmarzipan</a:t>
            </a:r>
            <a:endParaRPr lang="ru-RU" dirty="0"/>
          </a:p>
        </p:txBody>
      </p:sp>
      <p:pic>
        <p:nvPicPr>
          <p:cNvPr id="7" name="Содержимое 6" descr="SchluckwerdEdelMarzipan100g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88975" y="3357563"/>
            <a:ext cx="3803650" cy="1697622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err="1" smtClean="0"/>
              <a:t>Gubor</a:t>
            </a:r>
            <a:endParaRPr lang="ru-RU" dirty="0"/>
          </a:p>
        </p:txBody>
      </p:sp>
      <p:pic>
        <p:nvPicPr>
          <p:cNvPr id="8" name="Содержимое 7" descr="gubor01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352567" y="3000373"/>
            <a:ext cx="3291399" cy="2349338"/>
          </a:xfr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556</TotalTime>
  <Words>629</Words>
  <Application>Microsoft Office PowerPoint</Application>
  <PresentationFormat>Экран (4:3)</PresentationFormat>
  <Paragraphs>108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Твердый переплет</vt:lpstr>
      <vt:lpstr>Die Projektarbeit zum Thema “Die ganze Wahrheit über Schokolade” </vt:lpstr>
      <vt:lpstr>Ziele der Arbeit:</vt:lpstr>
      <vt:lpstr>Wer hat die Schokolade erfunden?</vt:lpstr>
      <vt:lpstr>Trinkschokolade</vt:lpstr>
      <vt:lpstr>Kakaopresse</vt:lpstr>
      <vt:lpstr>Schokoladensorten</vt:lpstr>
      <vt:lpstr>Berühmte Marken der deutschen  Schokolade</vt:lpstr>
      <vt:lpstr>Berühmte Marken der deutschen  Schokolade</vt:lpstr>
      <vt:lpstr>Berühmte Marken der deutschen  Schokolade</vt:lpstr>
      <vt:lpstr>Berühmte Marken der deutschen  Schokolade</vt:lpstr>
      <vt:lpstr>Preise für Schokolade</vt:lpstr>
      <vt:lpstr>Preise für Schokolade</vt:lpstr>
      <vt:lpstr>Preise für Schokolade</vt:lpstr>
      <vt:lpstr>Hypothese über Schokolade:</vt:lpstr>
      <vt:lpstr>2. Macht Schokolade munter?</vt:lpstr>
      <vt:lpstr>3. Macht Schokolade dick?</vt:lpstr>
      <vt:lpstr>4. Ist Schokolade gut fürs Herz?</vt:lpstr>
      <vt:lpstr>5. Ist dunkle Schokolade gesünder?</vt:lpstr>
      <vt:lpstr>Während der Projekt :</vt:lpstr>
      <vt:lpstr>Слайд 20</vt:lpstr>
      <vt:lpstr>Слайд 21</vt:lpstr>
      <vt:lpstr>Слайд 22</vt:lpstr>
      <vt:lpstr>Слайд 23</vt:lpstr>
      <vt:lpstr>Während der Projekt :</vt:lpstr>
      <vt:lpstr>In der Bibliothek:</vt:lpstr>
      <vt:lpstr>Während der Projekt :</vt:lpstr>
      <vt:lpstr>Während der Projekt :</vt:lpstr>
      <vt:lpstr>Schlussfolderungen: </vt:lpstr>
      <vt:lpstr>Qellenachweis</vt:lpstr>
      <vt:lpstr>Слайд 30</vt:lpstr>
    </vt:vector>
  </TitlesOfParts>
  <Company>111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ganze Wahrheit über Schokolade</dc:title>
  <dc:creator>Кисленкова</dc:creator>
  <cp:lastModifiedBy>Teacher</cp:lastModifiedBy>
  <cp:revision>59</cp:revision>
  <dcterms:created xsi:type="dcterms:W3CDTF">2012-10-02T13:15:37Z</dcterms:created>
  <dcterms:modified xsi:type="dcterms:W3CDTF">2013-02-06T11:54:26Z</dcterms:modified>
</cp:coreProperties>
</file>