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slides/slide4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Layouts/slideLayout7.xml" ContentType="application/vnd.openxmlformats-officedocument.presentationml.slideLayout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</p:sldMasterIdLst>
  <p:sldIdLst>
    <p:sldId id="307" r:id="rId2"/>
    <p:sldId id="256" r:id="rId3"/>
    <p:sldId id="282" r:id="rId4"/>
    <p:sldId id="259" r:id="rId5"/>
    <p:sldId id="267" r:id="rId6"/>
    <p:sldId id="268" r:id="rId7"/>
    <p:sldId id="269" r:id="rId8"/>
    <p:sldId id="270" r:id="rId9"/>
    <p:sldId id="283" r:id="rId10"/>
    <p:sldId id="271" r:id="rId11"/>
    <p:sldId id="272" r:id="rId12"/>
    <p:sldId id="273" r:id="rId13"/>
    <p:sldId id="274" r:id="rId14"/>
    <p:sldId id="275" r:id="rId15"/>
    <p:sldId id="284" r:id="rId16"/>
    <p:sldId id="276" r:id="rId17"/>
    <p:sldId id="277" r:id="rId18"/>
    <p:sldId id="278" r:id="rId19"/>
    <p:sldId id="279" r:id="rId20"/>
    <p:sldId id="280" r:id="rId21"/>
    <p:sldId id="285" r:id="rId22"/>
    <p:sldId id="281" r:id="rId23"/>
    <p:sldId id="286" r:id="rId24"/>
    <p:sldId id="287" r:id="rId25"/>
    <p:sldId id="288" r:id="rId26"/>
    <p:sldId id="302" r:id="rId27"/>
    <p:sldId id="289" r:id="rId28"/>
    <p:sldId id="290" r:id="rId29"/>
    <p:sldId id="291" r:id="rId30"/>
    <p:sldId id="292" r:id="rId31"/>
    <p:sldId id="303" r:id="rId32"/>
    <p:sldId id="293" r:id="rId33"/>
    <p:sldId id="294" r:id="rId34"/>
    <p:sldId id="295" r:id="rId35"/>
    <p:sldId id="296" r:id="rId36"/>
    <p:sldId id="304" r:id="rId37"/>
    <p:sldId id="297" r:id="rId38"/>
    <p:sldId id="298" r:id="rId39"/>
    <p:sldId id="299" r:id="rId40"/>
    <p:sldId id="300" r:id="rId41"/>
    <p:sldId id="301" r:id="rId42"/>
    <p:sldId id="305" r:id="rId43"/>
    <p:sldId id="306" r:id="rId44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2500" autoAdjust="0"/>
    <p:restoredTop sz="94660"/>
  </p:normalViewPr>
  <p:slideViewPr>
    <p:cSldViewPr>
      <p:cViewPr>
        <p:scale>
          <a:sx n="66" d="100"/>
          <a:sy n="66" d="100"/>
        </p:scale>
        <p:origin x="-1632" y="-1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639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640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Содержимое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1"/>
          </p:nvPr>
        </p:nvSpPr>
        <p:spPr>
          <a:xfrm>
            <a:off x="457200" y="2133600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marL="0" indent="-283464" algn="l" rtl="0" eaLnBrk="1" latinLnBrk="0" hangingPunct="1">
              <a:lnSpc>
                <a:spcPts val="3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None/>
            </a:pPr>
            <a:endParaRPr kumimoji="0" lang="en-US" sz="3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00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7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8" name="Овал 7"/>
          <p:cNvSpPr/>
          <p:nvPr/>
        </p:nvSpPr>
        <p:spPr>
          <a:xfrm>
            <a:off x="168816" y="21102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11" name="Кольцо 10"/>
          <p:cNvSpPr/>
          <p:nvPr/>
        </p:nvSpPr>
        <p:spPr>
          <a:xfrm rot="2315675">
            <a:off x="182881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12" name="Прямоугольник 11"/>
          <p:cNvSpPr/>
          <p:nvPr/>
        </p:nvSpPr>
        <p:spPr>
          <a:xfrm>
            <a:off x="1012873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478A9F9F-2106-4E7C-90A6-BA5EDDCCFBFC}" type="datetimeFigureOut">
              <a:rPr lang="ru-RU" smtClean="0"/>
              <a:pPr/>
              <a:t>06.11.2014</a:t>
            </a:fld>
            <a:endParaRPr lang="ru-RU"/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/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61AB29E6-A46E-4147-B4ED-148034A30C63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slide" Target="slide11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slide" Target="slide12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slide" Target="slide13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slide" Target="slide14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slide" Target="slide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slide" Target="slide1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9.xml"/><Relationship Id="rId5" Type="http://schemas.openxmlformats.org/officeDocument/2006/relationships/slide" Target="slide18.xml"/><Relationship Id="rId4" Type="http://schemas.openxmlformats.org/officeDocument/2006/relationships/slide" Target="slide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slide" Target="slide17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slide" Target="slide18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slide" Target="slide19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slide" Target="slide20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" Target="slide4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2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" Target="slide22.xml"/><Relationship Id="rId2" Type="http://schemas.openxmlformats.org/officeDocument/2006/relationships/slide" Target="slide20.xml"/><Relationship Id="rId1" Type="http://schemas.openxmlformats.org/officeDocument/2006/relationships/slideLayout" Target="../slideLayouts/slideLayout2.xml"/><Relationship Id="rId5" Type="http://schemas.openxmlformats.org/officeDocument/2006/relationships/slide" Target="slide24.xml"/><Relationship Id="rId4" Type="http://schemas.openxmlformats.org/officeDocument/2006/relationships/slide" Target="slide2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23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24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21.xml"/><Relationship Id="rId2" Type="http://schemas.openxmlformats.org/officeDocument/2006/relationships/slide" Target="slide25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slide" Target="slide2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" Target="slide27.xml"/><Relationship Id="rId2" Type="http://schemas.openxmlformats.org/officeDocument/2006/relationships/slide" Target="slide25.xml"/><Relationship Id="rId1" Type="http://schemas.openxmlformats.org/officeDocument/2006/relationships/slideLayout" Target="../slideLayouts/slideLayout2.xml"/><Relationship Id="rId5" Type="http://schemas.openxmlformats.org/officeDocument/2006/relationships/slide" Target="slide29.xml"/><Relationship Id="rId4" Type="http://schemas.openxmlformats.org/officeDocument/2006/relationships/slide" Target="slide2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slide" Target="slide28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slide" Target="slide29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slide" Target="slide30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7.xml"/><Relationship Id="rId5" Type="http://schemas.openxmlformats.org/officeDocument/2006/relationships/slide" Target="slide6.xml"/><Relationship Id="rId4" Type="http://schemas.openxmlformats.org/officeDocument/2006/relationships/slide" Target="slide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slide" Target="slide3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" Target="slide32.xml"/><Relationship Id="rId2" Type="http://schemas.openxmlformats.org/officeDocument/2006/relationships/slide" Target="slide30.xml"/><Relationship Id="rId1" Type="http://schemas.openxmlformats.org/officeDocument/2006/relationships/slideLayout" Target="../slideLayouts/slideLayout2.xml"/><Relationship Id="rId5" Type="http://schemas.openxmlformats.org/officeDocument/2006/relationships/slide" Target="slide34.xml"/><Relationship Id="rId4" Type="http://schemas.openxmlformats.org/officeDocument/2006/relationships/slide" Target="slide3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slide" Target="slide33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slide" Target="slide34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slide" Target="slide35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slide" Target="slide3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" Target="slide37.xml"/><Relationship Id="rId2" Type="http://schemas.openxmlformats.org/officeDocument/2006/relationships/slide" Target="slide3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0.xml"/><Relationship Id="rId5" Type="http://schemas.openxmlformats.org/officeDocument/2006/relationships/slide" Target="slide39.xml"/><Relationship Id="rId4" Type="http://schemas.openxmlformats.org/officeDocument/2006/relationships/slide" Target="slide3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" Target="slide36.xml"/><Relationship Id="rId2" Type="http://schemas.openxmlformats.org/officeDocument/2006/relationships/slide" Target="slide38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" Target="slide36.xml"/><Relationship Id="rId2" Type="http://schemas.openxmlformats.org/officeDocument/2006/relationships/slide" Target="slide39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" Target="slide36.xml"/><Relationship Id="rId2" Type="http://schemas.openxmlformats.org/officeDocument/2006/relationships/slide" Target="slide40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3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" Target="slide36.xml"/><Relationship Id="rId2" Type="http://schemas.openxmlformats.org/officeDocument/2006/relationships/slide" Target="slide41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" Target="slide36.xml"/><Relationship Id="rId2" Type="http://schemas.openxmlformats.org/officeDocument/2006/relationships/slide" Target="slide42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slide" Target="slide3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slide" Target="slide3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slide" Target="slide3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slide" Target="slide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slide" Target="slide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3.xml"/><Relationship Id="rId5" Type="http://schemas.openxmlformats.org/officeDocument/2006/relationships/slide" Target="slide12.xml"/><Relationship Id="rId4" Type="http://schemas.openxmlformats.org/officeDocument/2006/relationships/slide" Target="slide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 descr="Умственная работа помогает похудеть - Калейдоскоп, 11 декабря 200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85720" y="2285992"/>
            <a:ext cx="6238875" cy="4143376"/>
          </a:xfrm>
          <a:prstGeom prst="rect">
            <a:avLst/>
          </a:prstGeom>
          <a:noFill/>
        </p:spPr>
      </p:pic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643570" y="4786322"/>
            <a:ext cx="3500430" cy="1781172"/>
          </a:xfrm>
          <a:prstGeom prst="verticalScroll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normAutofit fontScale="70000" lnSpcReduction="20000"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r>
              <a:rPr lang="ru-RU" dirty="0" smtClean="0"/>
              <a:t>РТ </a:t>
            </a:r>
            <a:r>
              <a:rPr lang="ru-RU" dirty="0" err="1" smtClean="0"/>
              <a:t>Сармановский</a:t>
            </a:r>
            <a:r>
              <a:rPr lang="ru-RU" dirty="0" smtClean="0"/>
              <a:t> муниципальный район МБОУ «</a:t>
            </a:r>
            <a:r>
              <a:rPr lang="ru-RU" dirty="0" err="1" smtClean="0"/>
              <a:t>Азалаковская</a:t>
            </a:r>
            <a:r>
              <a:rPr lang="ru-RU" dirty="0" smtClean="0"/>
              <a:t> ООШ» </a:t>
            </a:r>
          </a:p>
          <a:p>
            <a:r>
              <a:rPr lang="ru-RU" dirty="0" smtClean="0"/>
              <a:t>Учитель математики</a:t>
            </a:r>
          </a:p>
          <a:p>
            <a:r>
              <a:rPr lang="ru-RU" dirty="0" err="1" smtClean="0"/>
              <a:t>Мубаракшина</a:t>
            </a:r>
            <a:r>
              <a:rPr lang="ru-RU" dirty="0" smtClean="0"/>
              <a:t> Л.С.</a:t>
            </a:r>
            <a:endParaRPr lang="ru-RU" dirty="0"/>
          </a:p>
        </p:txBody>
      </p:sp>
      <p:sp>
        <p:nvSpPr>
          <p:cNvPr id="4" name="Горизонтальный свиток 3"/>
          <p:cNvSpPr/>
          <p:nvPr/>
        </p:nvSpPr>
        <p:spPr>
          <a:xfrm>
            <a:off x="285720" y="0"/>
            <a:ext cx="8385447" cy="2331184"/>
          </a:xfrm>
          <a:prstGeom prst="horizontalScroll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threePt" dir="t"/>
            </a:scene3d>
            <a:sp3d extrusionH="57150">
              <a:bevelT w="38100" h="38100" prst="convex"/>
            </a:sp3d>
          </a:bodyPr>
          <a:lstStyle/>
          <a:p>
            <a:pPr algn="ctr"/>
            <a:r>
              <a:rPr lang="ru-RU" sz="5400" b="1" spc="100" dirty="0" smtClean="0">
                <a:ln w="18000">
                  <a:solidFill>
                    <a:schemeClr val="accent1">
                      <a:satMod val="200000"/>
                      <a:tint val="72000"/>
                    </a:schemeClr>
                  </a:solidFill>
                  <a:prstDash val="solid"/>
                </a:ln>
                <a:solidFill>
                  <a:schemeClr val="accent1">
                    <a:satMod val="280000"/>
                    <a:tint val="100000"/>
                    <a:alpha val="5700"/>
                  </a:schemeClr>
                </a:solidFill>
                <a:effectLst>
                  <a:outerShdw blurRad="25000" dist="20000" dir="16020000" algn="tl">
                    <a:schemeClr val="accent1">
                      <a:satMod val="200000"/>
                      <a:shade val="1000"/>
                      <a:alpha val="60000"/>
                    </a:schemeClr>
                  </a:outerShdw>
                </a:effectLst>
              </a:rPr>
              <a:t>Кроссворд по всей темы </a:t>
            </a:r>
          </a:p>
          <a:p>
            <a:pPr algn="ctr"/>
            <a:r>
              <a:rPr lang="ru-RU" sz="5400" b="1" spc="100" dirty="0" smtClean="0">
                <a:ln w="18000">
                  <a:solidFill>
                    <a:schemeClr val="accent1">
                      <a:satMod val="200000"/>
                      <a:tint val="72000"/>
                    </a:schemeClr>
                  </a:solidFill>
                  <a:prstDash val="solid"/>
                </a:ln>
                <a:solidFill>
                  <a:schemeClr val="accent1">
                    <a:satMod val="280000"/>
                    <a:tint val="100000"/>
                    <a:alpha val="5700"/>
                  </a:schemeClr>
                </a:solidFill>
                <a:effectLst>
                  <a:outerShdw blurRad="25000" dist="20000" dir="16020000" algn="tl">
                    <a:schemeClr val="accent1">
                      <a:satMod val="200000"/>
                      <a:shade val="1000"/>
                      <a:alpha val="60000"/>
                    </a:schemeClr>
                  </a:outerShdw>
                </a:effectLst>
              </a:rPr>
              <a:t>информатики</a:t>
            </a:r>
            <a:endParaRPr lang="ru-RU" sz="5400" b="1" cap="none" spc="100" dirty="0">
              <a:ln w="18000">
                <a:solidFill>
                  <a:schemeClr val="accent1">
                    <a:satMod val="200000"/>
                    <a:tint val="72000"/>
                  </a:schemeClr>
                </a:solidFill>
                <a:prstDash val="solid"/>
              </a:ln>
              <a:solidFill>
                <a:schemeClr val="accent1">
                  <a:satMod val="280000"/>
                  <a:tint val="100000"/>
                  <a:alpha val="5700"/>
                </a:schemeClr>
              </a:solidFill>
              <a:effectLst>
                <a:outerShdw blurRad="25000" dist="20000" dir="16020000" algn="tl">
                  <a:schemeClr val="accent1">
                    <a:satMod val="200000"/>
                    <a:shade val="1000"/>
                    <a:alpha val="60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низ 2">
            <a:hlinkClick r:id="rId2" action="ppaction://hlinksldjump"/>
          </p:cNvPr>
          <p:cNvSpPr/>
          <p:nvPr/>
        </p:nvSpPr>
        <p:spPr>
          <a:xfrm>
            <a:off x="4572000" y="928670"/>
            <a:ext cx="142876" cy="21431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Стрелка влево 5">
            <a:hlinkClick r:id="rId3" action="ppaction://hlinksldjump"/>
          </p:cNvPr>
          <p:cNvSpPr/>
          <p:nvPr/>
        </p:nvSpPr>
        <p:spPr>
          <a:xfrm>
            <a:off x="7143768" y="6072206"/>
            <a:ext cx="571504" cy="57148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zoom dir="in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низ 2">
            <a:hlinkClick r:id="rId2" action="ppaction://hlinksldjump"/>
          </p:cNvPr>
          <p:cNvSpPr/>
          <p:nvPr/>
        </p:nvSpPr>
        <p:spPr>
          <a:xfrm>
            <a:off x="3643306" y="2571744"/>
            <a:ext cx="142876" cy="14287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143768" y="6072206"/>
            <a:ext cx="571504" cy="57148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zoom dir="in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низ 2">
            <a:hlinkClick r:id="rId2" action="ppaction://hlinksldjump"/>
          </p:cNvPr>
          <p:cNvSpPr/>
          <p:nvPr/>
        </p:nvSpPr>
        <p:spPr>
          <a:xfrm>
            <a:off x="5643570" y="1857364"/>
            <a:ext cx="285752" cy="21431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143768" y="6072206"/>
            <a:ext cx="571504" cy="57148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zoom dir="in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низ 2">
            <a:hlinkClick r:id="rId2" action="ppaction://hlinksldjump"/>
          </p:cNvPr>
          <p:cNvSpPr/>
          <p:nvPr/>
        </p:nvSpPr>
        <p:spPr>
          <a:xfrm>
            <a:off x="4500562" y="2786058"/>
            <a:ext cx="142876" cy="14287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143768" y="6072206"/>
            <a:ext cx="571504" cy="57148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zoom dir="in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2" action="ppaction://hlinksldjump"/>
          </p:cNvPr>
          <p:cNvSpPr/>
          <p:nvPr/>
        </p:nvSpPr>
        <p:spPr>
          <a:xfrm>
            <a:off x="7286644" y="6215082"/>
            <a:ext cx="571504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право 4">
            <a:hlinkClick r:id="rId3" action="ppaction://hlinksldjump"/>
          </p:cNvPr>
          <p:cNvSpPr/>
          <p:nvPr/>
        </p:nvSpPr>
        <p:spPr>
          <a:xfrm>
            <a:off x="8001024" y="6215082"/>
            <a:ext cx="571504" cy="35719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Стрелка вниз 7">
            <a:hlinkClick r:id="rId4" action="ppaction://hlinksldjump"/>
          </p:cNvPr>
          <p:cNvSpPr/>
          <p:nvPr/>
        </p:nvSpPr>
        <p:spPr>
          <a:xfrm>
            <a:off x="4500562" y="3643314"/>
            <a:ext cx="214314" cy="21431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zoom dir="in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158" y="1357298"/>
            <a:ext cx="8501122" cy="5143536"/>
          </a:xfr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>
            <a:normAutofit fontScale="92500" lnSpcReduction="20000"/>
          </a:bodyPr>
          <a:lstStyle/>
          <a:p>
            <a:pPr>
              <a:buNone/>
            </a:pPr>
            <a:r>
              <a:rPr lang="ru-RU" dirty="0" smtClean="0">
                <a:hlinkClick r:id="rId2" action="ppaction://hlinksldjump"/>
              </a:rPr>
              <a:t>21. </a:t>
            </a:r>
            <a:r>
              <a:rPr lang="ru-RU" dirty="0">
                <a:hlinkClick r:id="rId2" action="ppaction://hlinksldjump"/>
              </a:rPr>
              <a:t>У</a:t>
            </a:r>
            <a:r>
              <a:rPr lang="ru-RU" dirty="0" smtClean="0">
                <a:hlinkClick r:id="rId2" action="ppaction://hlinksldjump"/>
              </a:rPr>
              <a:t>стройство</a:t>
            </a:r>
            <a:r>
              <a:rPr lang="ru-RU" dirty="0">
                <a:hlinkClick r:id="rId2" action="ppaction://hlinksldjump"/>
              </a:rPr>
              <a:t>, которое используется для ввода данных </a:t>
            </a:r>
            <a:r>
              <a:rPr lang="ru-RU" dirty="0" smtClean="0">
                <a:hlinkClick r:id="rId2" action="ppaction://hlinksldjump"/>
              </a:rPr>
              <a:t>в компьютер.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3" action="ppaction://hlinksldjump"/>
              </a:rPr>
              <a:t>23. </a:t>
            </a:r>
            <a:r>
              <a:rPr lang="ru-RU" dirty="0">
                <a:hlinkClick r:id="rId3" action="ppaction://hlinksldjump"/>
              </a:rPr>
              <a:t>Оформление документа  с применением нескольких шрифтовых наборов, методов выравнивания текста, встраивания объектов  иной природы называется…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4" action="ppaction://hlinksldjump"/>
              </a:rPr>
              <a:t>25. </a:t>
            </a:r>
            <a:r>
              <a:rPr lang="ru-RU" dirty="0">
                <a:hlinkClick r:id="rId4" action="ppaction://hlinksldjump"/>
              </a:rPr>
              <a:t>Он используется  для оптического ввода изображений в </a:t>
            </a:r>
            <a:r>
              <a:rPr lang="ru-RU" dirty="0" smtClean="0">
                <a:hlinkClick r:id="rId4" action="ppaction://hlinksldjump"/>
              </a:rPr>
              <a:t>компьютер.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5" action="ppaction://hlinksldjump"/>
              </a:rPr>
              <a:t>27. </a:t>
            </a:r>
            <a:r>
              <a:rPr lang="ru-RU" dirty="0">
                <a:hlinkClick r:id="rId5" action="ppaction://hlinksldjump"/>
              </a:rPr>
              <a:t>Алгоритм,  записанный на «понятном» компьютеру языке.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6" action="ppaction://hlinksldjump"/>
              </a:rPr>
              <a:t>28. </a:t>
            </a:r>
            <a:r>
              <a:rPr lang="ru-RU" dirty="0">
                <a:hlinkClick r:id="rId6" action="ppaction://hlinksldjump"/>
              </a:rPr>
              <a:t>Последовательность слайдов, содержащих </a:t>
            </a:r>
            <a:r>
              <a:rPr lang="ru-RU" dirty="0" err="1">
                <a:hlinkClick r:id="rId6" action="ppaction://hlinksldjump"/>
              </a:rPr>
              <a:t>мультимедийные</a:t>
            </a:r>
            <a:r>
              <a:rPr lang="ru-RU" dirty="0">
                <a:hlinkClick r:id="rId6" action="ppaction://hlinksldjump"/>
              </a:rPr>
              <a:t>  объекты.</a:t>
            </a:r>
            <a:endParaRPr lang="ru-RU" dirty="0" smtClean="0"/>
          </a:p>
        </p:txBody>
      </p:sp>
      <p:sp>
        <p:nvSpPr>
          <p:cNvPr id="4" name="Прямоугольник 3"/>
          <p:cNvSpPr/>
          <p:nvPr/>
        </p:nvSpPr>
        <p:spPr>
          <a:xfrm>
            <a:off x="357158" y="214290"/>
            <a:ext cx="80363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ru-RU" sz="5400" b="1" dirty="0" smtClean="0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solidFill>
                  <a:schemeClr val="accent6"/>
                </a:solidFill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</a:rPr>
              <a:t>ВОПРОСЫ ПО ВЕРТИКАЛИ</a:t>
            </a:r>
            <a:endParaRPr lang="ru-RU" sz="5400" b="1" dirty="0">
              <a:ln w="18000">
                <a:solidFill>
                  <a:schemeClr val="accent2">
                    <a:satMod val="140000"/>
                  </a:schemeClr>
                </a:solidFill>
                <a:prstDash val="solid"/>
                <a:miter lim="800000"/>
              </a:ln>
              <a:solidFill>
                <a:schemeClr val="accent6"/>
              </a:solidFill>
              <a:effectLst>
                <a:glow rad="139700">
                  <a:schemeClr val="accent6">
                    <a:satMod val="175000"/>
                    <a:alpha val="40000"/>
                  </a:schemeClr>
                </a:glow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низ 2">
            <a:hlinkClick r:id="rId2" action="ppaction://hlinksldjump"/>
          </p:cNvPr>
          <p:cNvSpPr/>
          <p:nvPr/>
        </p:nvSpPr>
        <p:spPr>
          <a:xfrm>
            <a:off x="7500958" y="1857364"/>
            <a:ext cx="142876" cy="14287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358082" y="6000768"/>
            <a:ext cx="500066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низ 2">
            <a:hlinkClick r:id="rId2" action="ppaction://hlinksldjump"/>
          </p:cNvPr>
          <p:cNvSpPr/>
          <p:nvPr/>
        </p:nvSpPr>
        <p:spPr>
          <a:xfrm>
            <a:off x="3929058" y="5286388"/>
            <a:ext cx="142876" cy="14287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358082" y="6000768"/>
            <a:ext cx="500066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низ 2">
            <a:hlinkClick r:id="rId2" action="ppaction://hlinksldjump"/>
          </p:cNvPr>
          <p:cNvSpPr/>
          <p:nvPr/>
        </p:nvSpPr>
        <p:spPr>
          <a:xfrm>
            <a:off x="5715008" y="4429132"/>
            <a:ext cx="142876" cy="14287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358082" y="6000768"/>
            <a:ext cx="500066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низ 2">
            <a:hlinkClick r:id="rId2" action="ppaction://hlinksldjump"/>
          </p:cNvPr>
          <p:cNvSpPr/>
          <p:nvPr/>
        </p:nvSpPr>
        <p:spPr>
          <a:xfrm>
            <a:off x="6286512" y="4143380"/>
            <a:ext cx="142876" cy="14287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358082" y="6000768"/>
            <a:ext cx="500066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endParaRPr lang="ru-RU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5" name="Стрелка вправо 4">
            <a:hlinkClick r:id="rId2" action="ppaction://hlinksldjump"/>
          </p:cNvPr>
          <p:cNvSpPr/>
          <p:nvPr/>
        </p:nvSpPr>
        <p:spPr>
          <a:xfrm>
            <a:off x="1857356" y="285728"/>
            <a:ext cx="214314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5" name="Стрелка вправо 4">
            <a:hlinkClick r:id="rId2" action="ppaction://hlinksldjump"/>
          </p:cNvPr>
          <p:cNvSpPr/>
          <p:nvPr/>
        </p:nvSpPr>
        <p:spPr>
          <a:xfrm>
            <a:off x="142844" y="1857364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Стрелка вправо 5">
            <a:hlinkClick r:id="rId3" action="ppaction://hlinksldjump"/>
          </p:cNvPr>
          <p:cNvSpPr/>
          <p:nvPr/>
        </p:nvSpPr>
        <p:spPr>
          <a:xfrm>
            <a:off x="8001024" y="6000768"/>
            <a:ext cx="500066" cy="35719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Стрелка влево 7">
            <a:hlinkClick r:id="rId4" action="ppaction://hlinksldjump"/>
          </p:cNvPr>
          <p:cNvSpPr/>
          <p:nvPr/>
        </p:nvSpPr>
        <p:spPr>
          <a:xfrm>
            <a:off x="7358082" y="6000768"/>
            <a:ext cx="500066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split orient="vert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071538" y="1857364"/>
            <a:ext cx="7498080" cy="4800600"/>
          </a:xfr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>
              <a:buNone/>
            </a:pPr>
            <a:r>
              <a:rPr lang="ru-RU" dirty="0" smtClean="0">
                <a:hlinkClick r:id="rId2" action="ppaction://hlinksldjump"/>
              </a:rPr>
              <a:t>2. </a:t>
            </a:r>
            <a:r>
              <a:rPr lang="ru-RU" dirty="0">
                <a:hlinkClick r:id="rId2" action="ppaction://hlinksldjump"/>
              </a:rPr>
              <a:t>Программа против вирусов.</a:t>
            </a:r>
            <a:r>
              <a:rPr lang="ru-RU" dirty="0"/>
              <a:t>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3" action="ppaction://hlinksldjump"/>
              </a:rPr>
              <a:t>3. </a:t>
            </a:r>
            <a:r>
              <a:rPr lang="ru-RU" dirty="0">
                <a:hlinkClick r:id="rId3" action="ppaction://hlinksldjump"/>
              </a:rPr>
              <a:t>Объект, содержащий файлы.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4" action="ppaction://hlinksldjump"/>
              </a:rPr>
              <a:t>6. </a:t>
            </a:r>
            <a:r>
              <a:rPr lang="ru-RU" dirty="0">
                <a:hlinkClick r:id="rId4" action="ppaction://hlinksldjump"/>
              </a:rPr>
              <a:t>Количество информации, требуемое для кодирования одного символа.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5" action="ppaction://hlinksldjump"/>
              </a:rPr>
              <a:t>7. </a:t>
            </a:r>
            <a:r>
              <a:rPr lang="ru-RU" dirty="0">
                <a:hlinkClick r:id="rId5" action="ppaction://hlinksldjump"/>
              </a:rPr>
              <a:t>Обеспечивает  модуляцию и демодуляцию сигнала при его передаче по телефонным линиям. </a:t>
            </a:r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142844" y="0"/>
            <a:ext cx="9001156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brightRoom" dir="t"/>
            </a:scene3d>
            <a:sp3d extrusionH="57150" contourW="6350" prstMaterial="plastic">
              <a:bevelT w="20320" h="20320" prst="relaxedInset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ru-RU" sz="5400" b="1" cap="all" spc="0" dirty="0" smtClean="0">
                <a:ln/>
                <a:solidFill>
                  <a:schemeClr val="accent1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</a:effectLst>
              </a:rPr>
              <a:t>Вопросы по горизонтали</a:t>
            </a:r>
            <a:endParaRPr lang="ru-RU" sz="5400" b="1" cap="all" spc="0" dirty="0">
              <a:ln/>
              <a:solidFill>
                <a:schemeClr val="accent1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>
    <p:push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142844" y="2571744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358082" y="6000768"/>
            <a:ext cx="500066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wedg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928662" y="3286124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358082" y="6000768"/>
            <a:ext cx="500066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wedg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2143108" y="2357430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358082" y="6000768"/>
            <a:ext cx="500066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wedg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3643306" y="1214422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Стрелка вправо 5">
            <a:hlinkClick r:id="rId3" action="ppaction://hlinksldjump"/>
          </p:cNvPr>
          <p:cNvSpPr/>
          <p:nvPr/>
        </p:nvSpPr>
        <p:spPr>
          <a:xfrm>
            <a:off x="8001024" y="6000768"/>
            <a:ext cx="500066" cy="35719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Стрелка влево 6">
            <a:hlinkClick r:id="rId4" action="ppaction://hlinksldjump"/>
          </p:cNvPr>
          <p:cNvSpPr/>
          <p:nvPr/>
        </p:nvSpPr>
        <p:spPr>
          <a:xfrm>
            <a:off x="7358082" y="6000768"/>
            <a:ext cx="500066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wedg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>
            <a:normAutofit/>
          </a:bodyPr>
          <a:lstStyle/>
          <a:p>
            <a:pPr>
              <a:buNone/>
            </a:pPr>
            <a:r>
              <a:rPr lang="ru-RU" dirty="0" smtClean="0">
                <a:hlinkClick r:id="rId2" action="ppaction://hlinksldjump"/>
              </a:rPr>
              <a:t>8. </a:t>
            </a:r>
            <a:r>
              <a:rPr lang="ru-RU" dirty="0">
                <a:hlinkClick r:id="rId2" action="ppaction://hlinksldjump"/>
              </a:rPr>
              <a:t>Указатель ссылки, находящейся на web-странице.</a:t>
            </a:r>
            <a:r>
              <a:rPr lang="ru-RU" dirty="0"/>
              <a:t>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3" action="ppaction://hlinksldjump"/>
              </a:rPr>
              <a:t>12. </a:t>
            </a:r>
            <a:r>
              <a:rPr lang="ru-RU" dirty="0">
                <a:hlinkClick r:id="rId3" action="ppaction://hlinksldjump"/>
              </a:rPr>
              <a:t>Программа-паразит.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4" action="ppaction://hlinksldjump"/>
              </a:rPr>
              <a:t>13. Материальный</a:t>
            </a:r>
            <a:r>
              <a:rPr lang="ru-RU" dirty="0">
                <a:hlinkClick r:id="rId4" action="ppaction://hlinksldjump"/>
              </a:rPr>
              <a:t> объект, </a:t>
            </a:r>
            <a:r>
              <a:rPr lang="ru-RU" dirty="0" smtClean="0">
                <a:hlinkClick r:id="rId4" action="ppaction://hlinksldjump"/>
              </a:rPr>
              <a:t>содержащий информацию</a:t>
            </a:r>
            <a:r>
              <a:rPr lang="ru-RU" dirty="0">
                <a:hlinkClick r:id="rId4" action="ppaction://hlinksldjump"/>
              </a:rPr>
              <a:t> в зафиксированном виде и специально предназначенный для её передачи во времени и пространстве.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5" action="ppaction://hlinksldjump"/>
              </a:rPr>
              <a:t>15. </a:t>
            </a:r>
            <a:r>
              <a:rPr lang="ru-RU" dirty="0">
                <a:hlinkClick r:id="rId5" action="ppaction://hlinksldjump"/>
              </a:rPr>
              <a:t>Как называется кнопка, которая позволяет вызвать главное меню.</a:t>
            </a:r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0" y="285728"/>
            <a:ext cx="9001156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ru-RU" sz="5400" b="1" dirty="0" smtClean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glow rad="228600">
                    <a:schemeClr val="accent3">
                      <a:satMod val="175000"/>
                      <a:alpha val="40000"/>
                    </a:schemeClr>
                  </a:glow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</a:rPr>
              <a:t>Вопросы по горизонтали</a:t>
            </a:r>
            <a:endParaRPr lang="ru-RU" sz="5400" b="1" dirty="0">
              <a:ln w="19050">
                <a:solidFill>
                  <a:schemeClr val="tx2">
                    <a:tint val="1000"/>
                  </a:schemeClr>
                </a:solidFill>
                <a:prstDash val="solid"/>
              </a:ln>
              <a:solidFill>
                <a:schemeClr val="accent3"/>
              </a:solidFill>
              <a:effectLst>
                <a:glow rad="228600">
                  <a:schemeClr val="accent3">
                    <a:satMod val="175000"/>
                    <a:alpha val="40000"/>
                  </a:schemeClr>
                </a:glow>
                <a:outerShdw blurRad="50000" dist="50800" dir="7500000" algn="tl">
                  <a:srgbClr val="000000">
                    <a:shade val="5000"/>
                    <a:alpha val="35000"/>
                  </a:srgbClr>
                </a:outerShdw>
              </a:effectLst>
            </a:endParaRP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3929058" y="1643050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72330" y="6143644"/>
            <a:ext cx="500066" cy="428628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2500298" y="3000372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72330" y="6143644"/>
            <a:ext cx="500066" cy="428628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2714612" y="3500438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72330" y="6143644"/>
            <a:ext cx="500066" cy="428628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142976" y="1785926"/>
            <a:ext cx="7498080" cy="4800600"/>
          </a:xfr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>
            <a:normAutofit/>
          </a:bodyPr>
          <a:lstStyle/>
          <a:p>
            <a:pPr marL="514350" indent="-514350">
              <a:buNone/>
            </a:pPr>
            <a:r>
              <a:rPr lang="ru-RU" sz="3600" dirty="0" smtClean="0"/>
              <a:t>1. </a:t>
            </a:r>
            <a:r>
              <a:rPr lang="ru-RU" sz="3600" dirty="0" smtClean="0">
                <a:hlinkClick r:id="rId2" action="ppaction://hlinksldjump"/>
              </a:rPr>
              <a:t>Программа </a:t>
            </a:r>
            <a:r>
              <a:rPr lang="ru-RU" sz="3600" dirty="0">
                <a:hlinkClick r:id="rId2" action="ppaction://hlinksldjump"/>
              </a:rPr>
              <a:t>для обработки какой-либо информации</a:t>
            </a:r>
            <a:r>
              <a:rPr lang="ru-RU" sz="3600" dirty="0" smtClean="0">
                <a:hlinkClick r:id="rId2" action="ppaction://hlinksldjump"/>
              </a:rPr>
              <a:t>.</a:t>
            </a:r>
            <a:endParaRPr lang="ru-RU" sz="3600" dirty="0" smtClean="0"/>
          </a:p>
          <a:p>
            <a:pPr marL="514350" indent="-514350">
              <a:buNone/>
            </a:pPr>
            <a:r>
              <a:rPr lang="ru-RU" sz="3600" dirty="0" smtClean="0">
                <a:hlinkClick r:id="rId3" action="ppaction://hlinksldjump"/>
              </a:rPr>
              <a:t>3. Перемещение объекта с нажатой кнопкой</a:t>
            </a:r>
            <a:endParaRPr lang="ru-RU" sz="3600" dirty="0" smtClean="0"/>
          </a:p>
          <a:p>
            <a:pPr marL="514350" indent="-514350">
              <a:buNone/>
            </a:pPr>
            <a:r>
              <a:rPr lang="ru-RU" sz="3600" dirty="0" smtClean="0">
                <a:hlinkClick r:id="rId4" action="ppaction://hlinksldjump"/>
              </a:rPr>
              <a:t>4. </a:t>
            </a:r>
            <a:r>
              <a:rPr lang="ru-RU" sz="3600" dirty="0">
                <a:hlinkClick r:id="rId4" action="ppaction://hlinksldjump"/>
              </a:rPr>
              <a:t>Механизм добавления части текста в документ</a:t>
            </a:r>
            <a:r>
              <a:rPr lang="ru-RU" sz="3600" dirty="0" smtClean="0">
                <a:hlinkClick r:id="rId4" action="ppaction://hlinksldjump"/>
              </a:rPr>
              <a:t>.</a:t>
            </a:r>
            <a:endParaRPr lang="ru-RU" sz="3600" dirty="0" smtClean="0"/>
          </a:p>
          <a:p>
            <a:pPr marL="514350" indent="-514350">
              <a:buNone/>
            </a:pPr>
            <a:r>
              <a:rPr lang="ru-RU" sz="3600" dirty="0" smtClean="0">
                <a:hlinkClick r:id="rId5" action="ppaction://hlinksldjump"/>
              </a:rPr>
              <a:t>5. </a:t>
            </a:r>
            <a:r>
              <a:rPr lang="ru-RU" sz="3600" dirty="0">
                <a:hlinkClick r:id="rId5" action="ppaction://hlinksldjump"/>
              </a:rPr>
              <a:t>Устройство ввода гибких </a:t>
            </a:r>
            <a:r>
              <a:rPr lang="ru-RU" sz="3600" dirty="0" smtClean="0">
                <a:hlinkClick r:id="rId5" action="ppaction://hlinksldjump"/>
              </a:rPr>
              <a:t>дисков</a:t>
            </a:r>
            <a:endParaRPr lang="ru-RU" sz="3600" dirty="0" smtClean="0"/>
          </a:p>
          <a:p>
            <a:pPr marL="514350" indent="-514350">
              <a:buNone/>
            </a:pPr>
            <a:r>
              <a:rPr lang="ru-RU" sz="3600" dirty="0" smtClean="0">
                <a:hlinkClick r:id="rId6" action="ppaction://hlinksldjump"/>
              </a:rPr>
              <a:t>9. </a:t>
            </a:r>
            <a:r>
              <a:rPr lang="ru-RU" sz="3600" dirty="0">
                <a:hlinkClick r:id="rId6" action="ppaction://hlinksldjump"/>
              </a:rPr>
              <a:t>1байт=8…</a:t>
            </a:r>
            <a:endParaRPr lang="ru-RU" sz="36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714348" y="0"/>
            <a:ext cx="8036367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extrusionH="57150" contourW="6350" prstMaterial="metal">
              <a:bevelT w="127000" h="31750" prst="hardEdge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5400" b="1" cap="all" dirty="0" smtClean="0">
                <a:ln w="0">
                  <a:solidFill>
                    <a:srgbClr val="7030A0"/>
                  </a:solidFill>
                </a:ln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glow rad="139700">
                    <a:schemeClr val="accent5">
                      <a:satMod val="175000"/>
                      <a:alpha val="40000"/>
                    </a:schemeClr>
                  </a:glow>
                </a:effectLst>
              </a:rPr>
              <a:t>ВОПРОСЫ ПО ВЕРТИКАЛИ</a:t>
            </a:r>
            <a:endParaRPr lang="ru-RU" sz="5400" b="1" cap="all" dirty="0">
              <a:ln w="0">
                <a:solidFill>
                  <a:srgbClr val="7030A0"/>
                </a:solidFill>
              </a:ln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>
                <a:glow rad="139700">
                  <a:schemeClr val="accent5">
                    <a:satMod val="175000"/>
                    <a:alpha val="40000"/>
                  </a:schemeClr>
                </a:glow>
              </a:effectLst>
            </a:endParaRPr>
          </a:p>
        </p:txBody>
      </p:sp>
    </p:spTree>
  </p:cSld>
  <p:clrMapOvr>
    <a:masterClrMapping/>
  </p:clrMapOvr>
  <p:transition>
    <p:checker dir="vert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3929058" y="2571744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72330" y="6143644"/>
            <a:ext cx="500066" cy="428628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Стрелка вправо 5">
            <a:hlinkClick r:id="rId4" action="ppaction://hlinksldjump"/>
          </p:cNvPr>
          <p:cNvSpPr/>
          <p:nvPr/>
        </p:nvSpPr>
        <p:spPr>
          <a:xfrm>
            <a:off x="7858148" y="6143644"/>
            <a:ext cx="642942" cy="35719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900634"/>
          </a:xfrm>
        </p:spPr>
        <p:style>
          <a:lnRef idx="0">
            <a:scrgbClr r="0" g="0" b="0"/>
          </a:lnRef>
          <a:fillRef idx="1003">
            <a:schemeClr val="lt1"/>
          </a:fillRef>
          <a:effectRef idx="0">
            <a:scrgbClr r="0" g="0" b="0"/>
          </a:effectRef>
          <a:fontRef idx="major"/>
        </p:style>
        <p:txBody>
          <a:bodyPr>
            <a:normAutofit fontScale="85000" lnSpcReduction="20000"/>
          </a:bodyPr>
          <a:lstStyle/>
          <a:p>
            <a:pPr>
              <a:buNone/>
            </a:pPr>
            <a:r>
              <a:rPr lang="ru-RU" dirty="0" smtClean="0">
                <a:hlinkClick r:id="rId2" action="ppaction://hlinksldjump"/>
              </a:rPr>
              <a:t>16. Центральное </a:t>
            </a:r>
            <a:r>
              <a:rPr lang="ru-RU" dirty="0">
                <a:hlinkClick r:id="rId2" action="ppaction://hlinksldjump"/>
              </a:rPr>
              <a:t>устройство ЦВМ, выполняющее заданные программой преобразования информации и осуществляющее управление всем вычислительным процессом и взаимодействием устройств вычислительной машины.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3" action="ppaction://hlinksldjump"/>
              </a:rPr>
              <a:t>17. </a:t>
            </a:r>
            <a:r>
              <a:rPr lang="ru-RU" dirty="0">
                <a:hlinkClick r:id="rId3" action="ppaction://hlinksldjump"/>
              </a:rPr>
              <a:t>Манипулятор, при помощи которого осуществляются многие функции управления на экране.</a:t>
            </a:r>
            <a:r>
              <a:rPr lang="ru-RU" dirty="0"/>
              <a:t>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4" action="ppaction://hlinksldjump"/>
              </a:rPr>
              <a:t>18. </a:t>
            </a:r>
            <a:r>
              <a:rPr lang="ru-RU" dirty="0">
                <a:hlinkClick r:id="rId4" action="ppaction://hlinksldjump"/>
              </a:rPr>
              <a:t>Название графического изображения, которое соответствует прикладной программе, документу или папке.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5" action="ppaction://hlinksldjump"/>
              </a:rPr>
              <a:t>20. </a:t>
            </a:r>
            <a:r>
              <a:rPr lang="ru-RU" dirty="0">
                <a:hlinkClick r:id="rId5" action="ppaction://hlinksldjump"/>
              </a:rPr>
              <a:t> </a:t>
            </a:r>
            <a:r>
              <a:rPr lang="ru-RU" dirty="0" smtClean="0">
                <a:hlinkClick r:id="rId5" action="ppaction://hlinksldjump"/>
              </a:rPr>
              <a:t>Единица </a:t>
            </a:r>
            <a:r>
              <a:rPr lang="ru-RU" dirty="0">
                <a:hlinkClick r:id="rId5" action="ppaction://hlinksldjump"/>
              </a:rPr>
              <a:t>измерения количества информации, равная 1 024 байт.</a:t>
            </a:r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0" y="285728"/>
            <a:ext cx="9001156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ru-RU" sz="5400" b="1" dirty="0" smtClean="0">
                <a:ln w="10541" cmpd="sng">
                  <a:solidFill>
                    <a:srgbClr val="7D7D7D">
                      <a:tint val="100000"/>
                      <a:shade val="100000"/>
                      <a:satMod val="110000"/>
                    </a:srgbClr>
                  </a:solidFill>
                  <a:prstDash val="solid"/>
                </a:ln>
                <a:gradFill>
                  <a:gsLst>
                    <a:gs pos="0">
                      <a:srgbClr val="FFFFFF">
                        <a:tint val="40000"/>
                        <a:satMod val="250000"/>
                      </a:srgbClr>
                    </a:gs>
                    <a:gs pos="9000">
                      <a:srgbClr val="FFFFFF">
                        <a:tint val="52000"/>
                        <a:satMod val="300000"/>
                      </a:srgbClr>
                    </a:gs>
                    <a:gs pos="50000">
                      <a:srgbClr val="FFFFFF">
                        <a:shade val="20000"/>
                        <a:satMod val="300000"/>
                      </a:srgbClr>
                    </a:gs>
                    <a:gs pos="79000">
                      <a:srgbClr val="FFFFFF">
                        <a:tint val="52000"/>
                        <a:satMod val="300000"/>
                      </a:srgbClr>
                    </a:gs>
                    <a:gs pos="100000">
                      <a:srgbClr val="FFFFFF">
                        <a:tint val="40000"/>
                        <a:satMod val="250000"/>
                      </a:srgbClr>
                    </a:gs>
                  </a:gsLst>
                  <a:lin ang="5400000"/>
                </a:gradFill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</a:effectLst>
              </a:rPr>
              <a:t>Вопросы по горизонтали</a:t>
            </a:r>
            <a:endParaRPr lang="ru-RU" sz="5400" b="1" dirty="0">
              <a:ln w="10541" cmpd="sng">
                <a:solidFill>
                  <a:srgbClr val="7D7D7D">
                    <a:tint val="100000"/>
                    <a:shade val="100000"/>
                    <a:satMod val="110000"/>
                  </a:srgbClr>
                </a:solidFill>
                <a:prstDash val="solid"/>
              </a:ln>
              <a:gradFill>
                <a:gsLst>
                  <a:gs pos="0">
                    <a:srgbClr val="FFFFFF">
                      <a:tint val="40000"/>
                      <a:satMod val="250000"/>
                    </a:srgbClr>
                  </a:gs>
                  <a:gs pos="9000">
                    <a:srgbClr val="FFFFFF">
                      <a:tint val="52000"/>
                      <a:satMod val="300000"/>
                    </a:srgbClr>
                  </a:gs>
                  <a:gs pos="50000">
                    <a:srgbClr val="FFFFFF">
                      <a:shade val="20000"/>
                      <a:satMod val="300000"/>
                    </a:srgbClr>
                  </a:gs>
                  <a:gs pos="79000">
                    <a:srgbClr val="FFFFFF">
                      <a:tint val="52000"/>
                      <a:satMod val="300000"/>
                    </a:srgbClr>
                  </a:gs>
                  <a:gs pos="100000">
                    <a:srgbClr val="FFFFFF">
                      <a:tint val="40000"/>
                      <a:satMod val="250000"/>
                    </a:srgbClr>
                  </a:gs>
                </a:gsLst>
                <a:lin ang="5400000"/>
              </a:gradFill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a:endParaRPr>
          </a:p>
        </p:txBody>
      </p:sp>
    </p:spTree>
  </p:cSld>
  <p:clrMapOvr>
    <a:masterClrMapping/>
  </p:clrMapOvr>
  <p:transition>
    <p:wheel spokes="3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5357818" y="2143116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72330" y="6072206"/>
            <a:ext cx="571504" cy="50006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strips dir="rd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3000364" y="3929066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72330" y="6072206"/>
            <a:ext cx="571504" cy="50006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strips dir="rd"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4214810" y="3500438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72330" y="6072206"/>
            <a:ext cx="571504" cy="50006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strips dir="rd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3857620" y="4357694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72330" y="6072206"/>
            <a:ext cx="571504" cy="50006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Стрелка вправо 5">
            <a:hlinkClick r:id="rId4" action="ppaction://hlinksldjump"/>
          </p:cNvPr>
          <p:cNvSpPr/>
          <p:nvPr/>
        </p:nvSpPr>
        <p:spPr>
          <a:xfrm>
            <a:off x="8072462" y="6072206"/>
            <a:ext cx="500066" cy="42862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strips dir="rd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>
            <a:normAutofit lnSpcReduction="10000"/>
          </a:bodyPr>
          <a:lstStyle/>
          <a:p>
            <a:pPr>
              <a:buNone/>
            </a:pPr>
            <a:r>
              <a:rPr lang="ru-RU" dirty="0" smtClean="0">
                <a:hlinkClick r:id="rId2" action="ppaction://hlinksldjump"/>
              </a:rPr>
              <a:t>22. </a:t>
            </a:r>
            <a:r>
              <a:rPr lang="ru-RU" dirty="0">
                <a:hlinkClick r:id="rId2" action="ppaction://hlinksldjump"/>
              </a:rPr>
              <a:t>Информация, сохраненная на некотором внешнем устройстве.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3" action="ppaction://hlinksldjump"/>
              </a:rPr>
              <a:t>24. </a:t>
            </a:r>
            <a:r>
              <a:rPr lang="ru-RU" dirty="0">
                <a:hlinkClick r:id="rId3" action="ppaction://hlinksldjump"/>
              </a:rPr>
              <a:t>Гигантская всемирная компьютерная сеть.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4" action="ppaction://hlinksldjump"/>
              </a:rPr>
              <a:t>26. </a:t>
            </a:r>
            <a:r>
              <a:rPr lang="ru-RU" dirty="0">
                <a:hlinkClick r:id="rId4" action="ppaction://hlinksldjump"/>
              </a:rPr>
              <a:t>Временное место хранения удаленных папок и файлов.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5" action="ppaction://hlinksldjump"/>
              </a:rPr>
              <a:t>28. </a:t>
            </a:r>
            <a:r>
              <a:rPr lang="ru-RU" dirty="0">
                <a:hlinkClick r:id="rId5" action="ppaction://hlinksldjump"/>
              </a:rPr>
              <a:t>Фамилия того, кого считают создателем механической счетной машины.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6" action="ppaction://hlinksldjump"/>
              </a:rPr>
              <a:t>29. Портативный компьютер.</a:t>
            </a:r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0" y="285728"/>
            <a:ext cx="9001156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ru-RU" sz="5400" b="1" dirty="0" smtClean="0">
                <a:ln w="900" cmpd="sng">
                  <a:solidFill>
                    <a:schemeClr val="accent1">
                      <a:satMod val="190000"/>
                      <a:alpha val="55000"/>
                    </a:schemeClr>
                  </a:solidFill>
                  <a:prstDash val="solid"/>
                </a:ln>
                <a:solidFill>
                  <a:schemeClr val="accent1">
                    <a:satMod val="200000"/>
                    <a:tint val="3000"/>
                  </a:schemeClr>
                </a:solidFill>
                <a:effectLst>
                  <a:glow rad="139700">
                    <a:schemeClr val="accent4">
                      <a:satMod val="175000"/>
                      <a:alpha val="40000"/>
                    </a:schemeClr>
                  </a:glow>
                  <a:innerShdw blurRad="101600" dist="76200" dir="5400000">
                    <a:schemeClr val="accent1">
                      <a:satMod val="190000"/>
                      <a:tint val="100000"/>
                      <a:alpha val="74000"/>
                    </a:schemeClr>
                  </a:innerShdw>
                </a:effectLst>
              </a:rPr>
              <a:t>Вопросы по горизонтали</a:t>
            </a:r>
            <a:endParaRPr lang="ru-RU" sz="5400" b="1" dirty="0">
              <a:ln w="900" cmpd="sng">
                <a:solidFill>
                  <a:schemeClr val="accent1">
                    <a:satMod val="190000"/>
                    <a:alpha val="55000"/>
                  </a:schemeClr>
                </a:solidFill>
                <a:prstDash val="solid"/>
              </a:ln>
              <a:solidFill>
                <a:schemeClr val="accent1">
                  <a:satMod val="200000"/>
                  <a:tint val="3000"/>
                </a:schemeClr>
              </a:solidFill>
              <a:effectLst>
                <a:glow rad="139700">
                  <a:schemeClr val="accent4">
                    <a:satMod val="175000"/>
                    <a:alpha val="40000"/>
                  </a:schemeClr>
                </a:glow>
                <a:innerShdw blurRad="101600" dist="76200" dir="5400000">
                  <a:schemeClr val="accent1">
                    <a:satMod val="190000"/>
                    <a:tint val="100000"/>
                    <a:alpha val="74000"/>
                  </a:schemeClr>
                </a:innerShdw>
              </a:effectLst>
            </a:endParaRPr>
          </a:p>
        </p:txBody>
      </p:sp>
    </p:spTree>
  </p:cSld>
  <p:clrMapOvr>
    <a:masterClrMapping/>
  </p:clrMapOvr>
  <p:transition>
    <p:plus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4214810" y="4857760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00892" y="6000768"/>
            <a:ext cx="642942" cy="5715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newsflash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3571868" y="5786454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00892" y="6000768"/>
            <a:ext cx="642942" cy="5715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newsflash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6000760" y="4357694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00892" y="6000768"/>
            <a:ext cx="642942" cy="5715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newsflash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428596" y="0"/>
          <a:ext cx="8286808" cy="6629400"/>
        </p:xfrm>
        <a:graphic>
          <a:graphicData uri="http://schemas.openxmlformats.org/drawingml/2006/table">
            <a:tbl>
              <a:tblPr/>
              <a:tblGrid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  <a:gridCol w="285752"/>
              </a:tblGrid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endParaRPr lang="ru-RU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2170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2" action="ppaction://hlinksldjump"/>
          </p:cNvPr>
          <p:cNvSpPr/>
          <p:nvPr/>
        </p:nvSpPr>
        <p:spPr>
          <a:xfrm>
            <a:off x="8215338" y="6000768"/>
            <a:ext cx="428628" cy="428628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низ 4">
            <a:hlinkClick r:id="rId3" action="ppaction://hlinksldjump"/>
          </p:cNvPr>
          <p:cNvSpPr/>
          <p:nvPr/>
        </p:nvSpPr>
        <p:spPr>
          <a:xfrm>
            <a:off x="500034" y="2000240"/>
            <a:ext cx="142876" cy="21431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circle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6000760" y="5572140"/>
            <a:ext cx="214282" cy="14287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00892" y="6000768"/>
            <a:ext cx="642942" cy="5715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newsflash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ш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ы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ф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й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л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ь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г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у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з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м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ц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я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право 2">
            <a:hlinkClick r:id="rId2" action="ppaction://hlinksldjump"/>
          </p:cNvPr>
          <p:cNvSpPr/>
          <p:nvPr/>
        </p:nvSpPr>
        <p:spPr>
          <a:xfrm>
            <a:off x="8001024" y="6215082"/>
            <a:ext cx="714380" cy="42862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лево 4">
            <a:hlinkClick r:id="rId3" action="ppaction://hlinksldjump"/>
          </p:cNvPr>
          <p:cNvSpPr/>
          <p:nvPr/>
        </p:nvSpPr>
        <p:spPr>
          <a:xfrm>
            <a:off x="7000892" y="6000768"/>
            <a:ext cx="642942" cy="571504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newsflash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2428860" y="214290"/>
            <a:ext cx="4210252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ru-RU" sz="54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glow rad="139700">
                    <a:schemeClr val="accent3">
                      <a:satMod val="175000"/>
                      <a:alpha val="40000"/>
                    </a:schemeClr>
                  </a:glow>
                  <a:reflection blurRad="12700" stA="28000" endPos="45000" dist="1000" dir="5400000" sy="-100000" algn="bl" rotWithShape="0"/>
                </a:effectLst>
              </a:rPr>
              <a:t>ответы</a:t>
            </a:r>
            <a:endParaRPr lang="ru-RU" sz="54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glow rad="139700">
                  <a:schemeClr val="accent3">
                    <a:satMod val="175000"/>
                    <a:alpha val="40000"/>
                  </a:schemeClr>
                </a:glow>
                <a:reflection blurRad="12700" stA="28000" endPos="45000" dist="1000" dir="5400000" sy="-100000" algn="bl" rotWithShape="0"/>
              </a:effectLst>
            </a:endParaRP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/>
        </p:nvGraphicFramePr>
        <p:xfrm>
          <a:off x="1857356" y="1285860"/>
          <a:ext cx="5143536" cy="5221419"/>
        </p:xfrm>
        <a:graphic>
          <a:graphicData uri="http://schemas.openxmlformats.org/drawingml/2006/table">
            <a:tbl>
              <a:tblPr>
                <a:tableStyleId>{327F97BB-C833-4FB7-BDE5-3F7075034690}</a:tableStyleId>
              </a:tblPr>
              <a:tblGrid>
                <a:gridCol w="2571768"/>
                <a:gridCol w="2571768"/>
              </a:tblGrid>
              <a:tr h="375099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400" dirty="0" err="1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По</a:t>
                      </a:r>
                      <a:r>
                        <a:rPr lang="en-US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 </a:t>
                      </a:r>
                      <a:r>
                        <a:rPr lang="en-US" sz="1400" dirty="0" err="1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горизонтали</a:t>
                      </a:r>
                      <a:r>
                        <a:rPr lang="en-US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:</a:t>
                      </a:r>
                      <a:endParaRPr lang="ru-RU" sz="1400" dirty="0">
                        <a:effectLst>
                          <a:glow rad="228600">
                            <a:schemeClr val="accent6">
                              <a:satMod val="175000"/>
                              <a:alpha val="40000"/>
                            </a:schemeClr>
                          </a:glow>
                        </a:effectLst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59176" marR="59176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cell3D prstMaterial="dkEdge">
                      <a:bevel prst="slope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40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По вертикали:</a:t>
                      </a:r>
                      <a:endParaRPr lang="ru-RU" sz="1400">
                        <a:effectLst>
                          <a:glow rad="228600">
                            <a:schemeClr val="accent6">
                              <a:satMod val="175000"/>
                              <a:alpha val="40000"/>
                            </a:schemeClr>
                          </a:glow>
                        </a:effectLst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59176" marR="59176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cell3D prstMaterial="dkEdge">
                      <a:bevel prst="slope"/>
                      <a:lightRig rig="flood" dir="t"/>
                    </a:cell3D>
                  </a:tcPr>
                </a:tc>
              </a:tr>
              <a:tr h="4339809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2. антивирус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3. папка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6. байт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7. модем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8. гиперссылка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12. вирус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13. документ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15. пуск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16. процессор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17. мышь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18. ярлык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20. килобайт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22. файл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24. интернет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26. корзина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28. паскаль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29. ноутбук</a:t>
                      </a:r>
                      <a:endParaRPr lang="ru-RU" sz="1400" dirty="0">
                        <a:effectLst>
                          <a:glow rad="228600">
                            <a:schemeClr val="accent6">
                              <a:satMod val="175000"/>
                              <a:alpha val="40000"/>
                            </a:schemeClr>
                          </a:glow>
                        </a:effectLst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59176" marR="59176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cell3D prstMaterial="dkEdge">
                      <a:bevel prst="slope"/>
                      <a:lightRig rig="flood" dir="t"/>
                    </a:cell3D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1. редактор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3. перетаскивание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4. вставка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5. дисковод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9. бит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10. спам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11. принтер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14. курсор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17. масштаб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19. ник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21. клавиатура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ru-RU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23. форматирование</a:t>
                      </a: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25. </a:t>
                      </a:r>
                      <a:r>
                        <a:rPr lang="en-US" sz="1400" dirty="0" err="1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сканер</a:t>
                      </a:r>
                      <a:endParaRPr lang="ru-RU" sz="1400" dirty="0">
                        <a:effectLst>
                          <a:glow rad="228600">
                            <a:schemeClr val="accent6">
                              <a:satMod val="175000"/>
                              <a:alpha val="40000"/>
                            </a:schemeClr>
                          </a:glow>
                        </a:effectLst>
                      </a:endParaRP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27. </a:t>
                      </a:r>
                      <a:r>
                        <a:rPr lang="en-US" sz="1400" dirty="0" err="1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программа</a:t>
                      </a:r>
                      <a:endParaRPr lang="ru-RU" sz="1400" dirty="0">
                        <a:effectLst>
                          <a:glow rad="228600">
                            <a:schemeClr val="accent6">
                              <a:satMod val="175000"/>
                              <a:alpha val="40000"/>
                            </a:schemeClr>
                          </a:glow>
                        </a:effectLst>
                      </a:endParaRPr>
                    </a:p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400" dirty="0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28. </a:t>
                      </a:r>
                      <a:r>
                        <a:rPr lang="en-US" sz="1400" dirty="0" err="1">
                          <a:effectLst>
                            <a:glow rad="228600">
                              <a:schemeClr val="accent6">
                                <a:satMod val="175000"/>
                                <a:alpha val="40000"/>
                              </a:schemeClr>
                            </a:glow>
                          </a:effectLst>
                        </a:rPr>
                        <a:t>презентация</a:t>
                      </a:r>
                      <a:endParaRPr lang="ru-RU" sz="1400" dirty="0">
                        <a:effectLst>
                          <a:glow rad="228600">
                            <a:schemeClr val="accent6">
                              <a:satMod val="175000"/>
                              <a:alpha val="40000"/>
                            </a:schemeClr>
                          </a:glow>
                        </a:effectLst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59176" marR="59176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cell3D prstMaterial="dkEdge">
                      <a:bevel prst="slope"/>
                      <a:lightRig rig="flood" dir="t"/>
                    </a:cell3D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wedge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Спасибо Вам за участие в игре - Картинка 14468/8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6191293" cy="4643470"/>
          </a:xfrm>
          <a:prstGeom prst="rect">
            <a:avLst/>
          </a:prstGeom>
          <a:noFill/>
        </p:spPr>
      </p:pic>
      <p:pic>
        <p:nvPicPr>
          <p:cNvPr id="1030" name="Picture 6" descr="29 сентября Национальная выставка &quot;Осенний листопад-2013&quot; + 2 Моно (чихуахуа, лабрадор ретривер). МФ СКК г. Актау - Страница 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72000" y="3048000"/>
            <a:ext cx="3810000" cy="3810000"/>
          </a:xfrm>
          <a:prstGeom prst="rect">
            <a:avLst/>
          </a:prstGeom>
          <a:noFill/>
        </p:spPr>
      </p:pic>
    </p:spTree>
  </p:cSld>
  <p:clrMapOvr>
    <a:masterClrMapping/>
  </p:clrMapOvr>
  <p:transition>
    <p:checker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2" action="ppaction://hlinksldjump"/>
          </p:cNvPr>
          <p:cNvSpPr/>
          <p:nvPr/>
        </p:nvSpPr>
        <p:spPr>
          <a:xfrm>
            <a:off x="8215338" y="6000768"/>
            <a:ext cx="428628" cy="428628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низ 4">
            <a:hlinkClick r:id="rId3" action="ppaction://hlinksldjump"/>
          </p:cNvPr>
          <p:cNvSpPr/>
          <p:nvPr/>
        </p:nvSpPr>
        <p:spPr>
          <a:xfrm>
            <a:off x="1643042" y="1571612"/>
            <a:ext cx="142876" cy="21431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circl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2" action="ppaction://hlinksldjump"/>
          </p:cNvPr>
          <p:cNvSpPr/>
          <p:nvPr/>
        </p:nvSpPr>
        <p:spPr>
          <a:xfrm>
            <a:off x="8215338" y="6000768"/>
            <a:ext cx="428628" cy="428628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низ 4">
            <a:hlinkClick r:id="rId3" action="ppaction://hlinksldjump"/>
          </p:cNvPr>
          <p:cNvSpPr/>
          <p:nvPr/>
        </p:nvSpPr>
        <p:spPr>
          <a:xfrm>
            <a:off x="2786050" y="1142984"/>
            <a:ext cx="142876" cy="21431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circl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2" action="ppaction://hlinksldjump"/>
          </p:cNvPr>
          <p:cNvSpPr/>
          <p:nvPr/>
        </p:nvSpPr>
        <p:spPr>
          <a:xfrm>
            <a:off x="8215338" y="6000768"/>
            <a:ext cx="428628" cy="428628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низ 4">
            <a:hlinkClick r:id="rId3" action="ppaction://hlinksldjump"/>
          </p:cNvPr>
          <p:cNvSpPr/>
          <p:nvPr/>
        </p:nvSpPr>
        <p:spPr>
          <a:xfrm>
            <a:off x="2214546" y="2500306"/>
            <a:ext cx="142876" cy="21431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circl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357158" y="228600"/>
          <a:ext cx="8501147" cy="6629400"/>
        </p:xfrm>
        <a:graphic>
          <a:graphicData uri="http://schemas.openxmlformats.org/drawingml/2006/table">
            <a:tbl>
              <a:tblPr/>
              <a:tblGrid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  <a:gridCol w="293143"/>
              </a:tblGrid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5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4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23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п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9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б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о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р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200" baseline="30000" dirty="0">
                          <a:latin typeface="Cambria"/>
                          <a:ea typeface="Cambria"/>
                          <a:cs typeface="Times New Roman"/>
                        </a:rPr>
                        <a:t>13</a:t>
                      </a: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д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т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20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с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18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21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к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22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28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в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27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а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24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н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и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r>
                        <a:rPr lang="en-US" sz="1200" dirty="0">
                          <a:latin typeface="Cambria"/>
                          <a:ea typeface="Cambria"/>
                          <a:cs typeface="Times New Roman"/>
                        </a:rPr>
                        <a:t>е</a:t>
                      </a:r>
                      <a:endParaRPr lang="ru-RU" sz="12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25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29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</a:pPr>
                      <a:r>
                        <a:rPr lang="en-US" sz="1500" baseline="30000">
                          <a:latin typeface="Cambria"/>
                          <a:ea typeface="Cambria"/>
                          <a:cs typeface="Times New Roman"/>
                        </a:rPr>
                        <a:t>26</a:t>
                      </a:r>
                      <a:endParaRPr lang="ru-RU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  <a:tr h="216284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</a:pPr>
                      <a:endParaRPr lang="en-US" sz="1500" dirty="0">
                        <a:latin typeface="Cambria"/>
                        <a:ea typeface="Cambria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8888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BBBBB"/>
                    </a:solidFill>
                  </a:tcPr>
                </a:tc>
              </a:tr>
            </a:tbl>
          </a:graphicData>
        </a:graphic>
      </p:graphicFrame>
      <p:sp>
        <p:nvSpPr>
          <p:cNvPr id="3" name="Стрелка влево 2">
            <a:hlinkClick r:id="rId2" action="ppaction://hlinksldjump"/>
          </p:cNvPr>
          <p:cNvSpPr/>
          <p:nvPr/>
        </p:nvSpPr>
        <p:spPr>
          <a:xfrm>
            <a:off x="7358082" y="6215082"/>
            <a:ext cx="571504" cy="35719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Стрелка вправо 4">
            <a:hlinkClick r:id="rId3" action="ppaction://hlinksldjump"/>
          </p:cNvPr>
          <p:cNvSpPr/>
          <p:nvPr/>
        </p:nvSpPr>
        <p:spPr>
          <a:xfrm>
            <a:off x="8072462" y="6215082"/>
            <a:ext cx="500066" cy="35719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Стрелка вниз 6">
            <a:hlinkClick r:id="rId4" action="ppaction://hlinksldjump"/>
          </p:cNvPr>
          <p:cNvSpPr/>
          <p:nvPr/>
        </p:nvSpPr>
        <p:spPr>
          <a:xfrm>
            <a:off x="3643306" y="1357298"/>
            <a:ext cx="142876" cy="21431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circl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214282" y="1142984"/>
            <a:ext cx="8715436" cy="5500702"/>
          </a:xfr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>
              <a:buNone/>
            </a:pPr>
            <a:r>
              <a:rPr lang="ru-RU" dirty="0" smtClean="0">
                <a:hlinkClick r:id="rId2" action="ppaction://hlinksldjump"/>
              </a:rPr>
              <a:t>10. </a:t>
            </a:r>
            <a:r>
              <a:rPr lang="ru-RU" dirty="0">
                <a:hlinkClick r:id="rId2" action="ppaction://hlinksldjump"/>
              </a:rPr>
              <a:t>Сообщение электронной  почты, рассылаемое тысячам незаинтересованных пользователей.</a:t>
            </a:r>
            <a:r>
              <a:rPr lang="ru-RU" dirty="0"/>
              <a:t>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3" action="ppaction://hlinksldjump"/>
              </a:rPr>
              <a:t>11. </a:t>
            </a:r>
            <a:r>
              <a:rPr lang="ru-RU" dirty="0">
                <a:hlinkClick r:id="rId3" action="ppaction://hlinksldjump"/>
              </a:rPr>
              <a:t>Устройство передачи графической информации в печатном </a:t>
            </a:r>
            <a:r>
              <a:rPr lang="ru-RU" dirty="0" smtClean="0">
                <a:hlinkClick r:id="rId3" action="ppaction://hlinksldjump"/>
              </a:rPr>
              <a:t>виде.</a:t>
            </a:r>
            <a:endParaRPr lang="ru-RU" dirty="0"/>
          </a:p>
          <a:p>
            <a:pPr>
              <a:buNone/>
            </a:pPr>
            <a:r>
              <a:rPr lang="ru-RU" dirty="0" smtClean="0">
                <a:hlinkClick r:id="rId4" action="ppaction://hlinksldjump"/>
              </a:rPr>
              <a:t>14. </a:t>
            </a:r>
            <a:r>
              <a:rPr lang="ru-RU" dirty="0">
                <a:hlinkClick r:id="rId4" action="ppaction://hlinksldjump"/>
              </a:rPr>
              <a:t>Вертикальная мерцающая черта в документе</a:t>
            </a:r>
            <a:r>
              <a:rPr lang="ru-RU" dirty="0" smtClean="0">
                <a:hlinkClick r:id="rId4" action="ppaction://hlinksldjump"/>
              </a:rPr>
              <a:t>.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5" action="ppaction://hlinksldjump"/>
              </a:rPr>
              <a:t>17. </a:t>
            </a:r>
            <a:r>
              <a:rPr lang="ru-RU" dirty="0">
                <a:hlinkClick r:id="rId5" action="ppaction://hlinksldjump"/>
              </a:rPr>
              <a:t>Инструмент для увеличения фрагмента рисунка.</a:t>
            </a:r>
            <a:r>
              <a:rPr lang="ru-RU" dirty="0"/>
              <a:t> </a:t>
            </a:r>
            <a:endParaRPr lang="ru-RU" dirty="0" smtClean="0"/>
          </a:p>
          <a:p>
            <a:pPr>
              <a:buNone/>
            </a:pPr>
            <a:r>
              <a:rPr lang="ru-RU" dirty="0" smtClean="0">
                <a:hlinkClick r:id="rId6" action="ppaction://hlinksldjump"/>
              </a:rPr>
              <a:t>19. </a:t>
            </a:r>
            <a:r>
              <a:rPr lang="ru-RU" dirty="0">
                <a:hlinkClick r:id="rId6" action="ppaction://hlinksldjump"/>
              </a:rPr>
              <a:t>Псевдоним в чате.</a:t>
            </a:r>
            <a:endParaRPr lang="ru-RU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642910" y="214290"/>
            <a:ext cx="80363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perspectiveLeft"/>
              <a:lightRig rig="glow" dir="t">
                <a:rot lat="0" lon="0" rev="3600000"/>
              </a:lightRig>
            </a:scene3d>
            <a:sp3d extrusionH="57150" prstMaterial="softEdge">
              <a:bevelT w="29210" h="16510" prst="angle"/>
              <a:contourClr>
                <a:schemeClr val="accent4">
                  <a:alpha val="95000"/>
                </a:schemeClr>
              </a:contourClr>
            </a:sp3d>
          </a:bodyPr>
          <a:lstStyle/>
          <a:p>
            <a:pPr algn="ctr"/>
            <a:r>
              <a:rPr lang="ru-RU" sz="5400" b="1" dirty="0" smtClean="0">
                <a:ln>
                  <a:solidFill>
                    <a:srgbClr val="7030A0"/>
                  </a:solidFill>
                  <a:prstDash val="solid"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>
                  <a:outerShdw blurRad="88000" dist="50800" dir="5040000" algn="tl">
                    <a:schemeClr val="accent4">
                      <a:tint val="80000"/>
                      <a:satMod val="250000"/>
                      <a:alpha val="45000"/>
                    </a:schemeClr>
                  </a:outerShdw>
                </a:effectLst>
              </a:rPr>
              <a:t>ВОПРОСЫ ПО ВЕРТИКАЛИ</a:t>
            </a:r>
            <a:endParaRPr lang="ru-RU" sz="5400" b="1" dirty="0">
              <a:ln>
                <a:solidFill>
                  <a:srgbClr val="7030A0"/>
                </a:solidFill>
                <a:prstDash val="solid"/>
              </a:ln>
              <a:solidFill>
                <a:schemeClr val="accent2">
                  <a:lumMod val="60000"/>
                  <a:lumOff val="40000"/>
                </a:schemeClr>
              </a:solidFill>
              <a:effectLst>
                <a:outerShdw blurRad="88000" dist="50800" dir="5040000" algn="tl">
                  <a:schemeClr val="accent4">
                    <a:tint val="80000"/>
                    <a:satMod val="250000"/>
                    <a:alpha val="45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>
    <p:diamond/>
  </p:transition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Solstice</Template>
  <TotalTime>279</TotalTime>
  <Words>4208</Words>
  <Application>Microsoft Office PowerPoint</Application>
  <PresentationFormat>Экран (4:3)</PresentationFormat>
  <Paragraphs>4035</Paragraphs>
  <Slides>43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43</vt:i4>
      </vt:variant>
    </vt:vector>
  </HeadingPairs>
  <TitlesOfParts>
    <vt:vector size="44" baseType="lpstr">
      <vt:lpstr>Солнцестояние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1</dc:creator>
  <cp:lastModifiedBy>1</cp:lastModifiedBy>
  <cp:revision>31</cp:revision>
  <dcterms:created xsi:type="dcterms:W3CDTF">2014-10-31T08:44:38Z</dcterms:created>
  <dcterms:modified xsi:type="dcterms:W3CDTF">2014-11-06T11:16:40Z</dcterms:modified>
</cp:coreProperties>
</file>