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slides/slide4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notesMasterIdLst>
    <p:notesMasterId r:id="rId43"/>
  </p:notesMasterIdLst>
  <p:sldIdLst>
    <p:sldId id="289" r:id="rId2"/>
    <p:sldId id="258" r:id="rId3"/>
    <p:sldId id="288" r:id="rId4"/>
    <p:sldId id="290" r:id="rId5"/>
    <p:sldId id="256" r:id="rId6"/>
    <p:sldId id="257" r:id="rId7"/>
    <p:sldId id="259" r:id="rId8"/>
    <p:sldId id="260" r:id="rId9"/>
    <p:sldId id="261" r:id="rId10"/>
    <p:sldId id="262" r:id="rId11"/>
    <p:sldId id="294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92" r:id="rId22"/>
    <p:sldId id="291" r:id="rId23"/>
    <p:sldId id="293" r:id="rId24"/>
    <p:sldId id="272" r:id="rId25"/>
    <p:sldId id="273" r:id="rId26"/>
    <p:sldId id="274" r:id="rId27"/>
    <p:sldId id="275" r:id="rId28"/>
    <p:sldId id="276" r:id="rId29"/>
    <p:sldId id="277" r:id="rId30"/>
    <p:sldId id="278" r:id="rId31"/>
    <p:sldId id="279" r:id="rId32"/>
    <p:sldId id="280" r:id="rId33"/>
    <p:sldId id="281" r:id="rId34"/>
    <p:sldId id="282" r:id="rId35"/>
    <p:sldId id="283" r:id="rId36"/>
    <p:sldId id="284" r:id="rId37"/>
    <p:sldId id="285" r:id="rId38"/>
    <p:sldId id="286" r:id="rId39"/>
    <p:sldId id="287" r:id="rId40"/>
    <p:sldId id="295" r:id="rId41"/>
    <p:sldId id="296" r:id="rId42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515" autoAdjust="0"/>
    <p:restoredTop sz="94660"/>
  </p:normalViewPr>
  <p:slideViewPr>
    <p:cSldViewPr>
      <p:cViewPr varScale="1">
        <p:scale>
          <a:sx n="68" d="100"/>
          <a:sy n="68" d="100"/>
        </p:scale>
        <p:origin x="-1446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F336DB6-60CF-4BD9-AAEC-ECFD71BE8407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408695-7299-4346-A44E-A06E338A5669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408695-7299-4346-A44E-A06E338A5669}" type="slidenum">
              <a:rPr lang="ru-RU" smtClean="0"/>
              <a:pPr/>
              <a:t>22</a:t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5349902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Заголовок 28"/>
          <p:cNvSpPr>
            <a:spLocks noGrp="1"/>
          </p:cNvSpPr>
          <p:nvPr>
            <p:ph type="ctrTitle"/>
          </p:nvPr>
        </p:nvSpPr>
        <p:spPr>
          <a:xfrm>
            <a:off x="381000" y="4853411"/>
            <a:ext cx="8458200" cy="1222375"/>
          </a:xfrm>
        </p:spPr>
        <p:txBody>
          <a:bodyPr anchor="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Подзаголовок 8"/>
          <p:cNvSpPr>
            <a:spLocks noGrp="1"/>
          </p:cNvSpPr>
          <p:nvPr>
            <p:ph type="subTitle" idx="1"/>
          </p:nvPr>
        </p:nvSpPr>
        <p:spPr>
          <a:xfrm>
            <a:off x="381000" y="3886200"/>
            <a:ext cx="84582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16" name="Дата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2" name="Нижний колонтитул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5" name="Номер слайда 14"/>
          <p:cNvSpPr>
            <a:spLocks noGrp="1"/>
          </p:cNvSpPr>
          <p:nvPr>
            <p:ph type="sldNum" sz="quarter" idx="12"/>
          </p:nvPr>
        </p:nvSpPr>
        <p:spPr>
          <a:xfrm>
            <a:off x="8229600" y="6473952"/>
            <a:ext cx="758952" cy="246888"/>
          </a:xfrm>
        </p:spPr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549276"/>
            <a:ext cx="1828800" cy="5851525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549276"/>
            <a:ext cx="6248400" cy="5851525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7" name="Содержимое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>
          <a:xfrm>
            <a:off x="3581400" y="76200"/>
            <a:ext cx="2895600" cy="288925"/>
          </a:xfrm>
        </p:spPr>
        <p:txBody>
          <a:bodyPr/>
          <a:lstStyle/>
          <a:p>
            <a:endParaRPr lang="ru-RU"/>
          </a:p>
        </p:txBody>
      </p:sp>
      <p:sp>
        <p:nvSpPr>
          <p:cNvPr id="16" name="Номер слайда 15"/>
          <p:cNvSpPr>
            <a:spLocks noGrp="1"/>
          </p:cNvSpPr>
          <p:nvPr>
            <p:ph type="sldNum" sz="quarter" idx="12"/>
          </p:nvPr>
        </p:nvSpPr>
        <p:spPr>
          <a:xfrm>
            <a:off x="8229600" y="6473952"/>
            <a:ext cx="758952" cy="246888"/>
          </a:xfrm>
        </p:spPr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3444902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Текст 5"/>
          <p:cNvSpPr>
            <a:spLocks noGrp="1"/>
          </p:cNvSpPr>
          <p:nvPr>
            <p:ph type="body" idx="1"/>
          </p:nvPr>
        </p:nvSpPr>
        <p:spPr>
          <a:xfrm>
            <a:off x="381000" y="1676400"/>
            <a:ext cx="84582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19" name="Дата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11" name="Нижний колонтитул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6" name="Номер слайда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180475" y="2947085"/>
            <a:ext cx="86868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Заголовок 19"/>
          <p:cNvSpPr>
            <a:spLocks noGrp="1"/>
          </p:cNvSpPr>
          <p:nvPr>
            <p:ph type="title"/>
          </p:nvPr>
        </p:nvSpPr>
        <p:spPr>
          <a:xfrm>
            <a:off x="301752" y="457200"/>
            <a:ext cx="8686800" cy="841248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4" name="Содержимое 13"/>
          <p:cNvSpPr>
            <a:spLocks noGrp="1"/>
          </p:cNvSpPr>
          <p:nvPr>
            <p:ph sz="half" idx="1"/>
          </p:nvPr>
        </p:nvSpPr>
        <p:spPr>
          <a:xfrm>
            <a:off x="304800" y="1600200"/>
            <a:ext cx="4191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13" name="Содержимое 12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343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1" name="Дата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1" name="Номер слайда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Заголовок 28"/>
          <p:cNvSpPr>
            <a:spLocks noGrp="1"/>
          </p:cNvSpPr>
          <p:nvPr>
            <p:ph type="title"/>
          </p:nvPr>
        </p:nvSpPr>
        <p:spPr>
          <a:xfrm>
            <a:off x="304800" y="5410200"/>
            <a:ext cx="86106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3" name="Текст 12"/>
          <p:cNvSpPr>
            <a:spLocks noGrp="1"/>
          </p:cNvSpPr>
          <p:nvPr>
            <p:ph type="body" idx="1"/>
          </p:nvPr>
        </p:nvSpPr>
        <p:spPr>
          <a:xfrm>
            <a:off x="281444" y="666750"/>
            <a:ext cx="4290556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25" name="Текст 24"/>
          <p:cNvSpPr>
            <a:spLocks noGrp="1"/>
          </p:cNvSpPr>
          <p:nvPr>
            <p:ph type="body" sz="half" idx="3"/>
          </p:nvPr>
        </p:nvSpPr>
        <p:spPr>
          <a:xfrm>
            <a:off x="4645025" y="666750"/>
            <a:ext cx="42922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281444" y="1316037"/>
            <a:ext cx="4290556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8" name="Содержимое 27"/>
          <p:cNvSpPr>
            <a:spLocks noGrp="1"/>
          </p:cNvSpPr>
          <p:nvPr>
            <p:ph sz="quarter" idx="4"/>
          </p:nvPr>
        </p:nvSpPr>
        <p:spPr>
          <a:xfrm>
            <a:off x="4648730" y="1316037"/>
            <a:ext cx="4288536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229600" y="6477000"/>
            <a:ext cx="762000" cy="246888"/>
          </a:xfrm>
        </p:spPr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" name="Прямая соединительная линия 10"/>
          <p:cNvSpPr>
            <a:spLocks noChangeShapeType="1"/>
          </p:cNvSpPr>
          <p:nvPr/>
        </p:nvSpPr>
        <p:spPr bwMode="auto">
          <a:xfrm>
            <a:off x="514350" y="6019800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Заголовок 29"/>
          <p:cNvSpPr>
            <a:spLocks noGrp="1"/>
          </p:cNvSpPr>
          <p:nvPr>
            <p:ph type="title"/>
          </p:nvPr>
        </p:nvSpPr>
        <p:spPr>
          <a:xfrm>
            <a:off x="301752" y="457200"/>
            <a:ext cx="8686800" cy="841248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2" name="Дата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21" name="Нижний колонтитул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24" name="Нижний колонтитул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ая соединительная линия 7"/>
          <p:cNvSpPr>
            <a:spLocks noChangeShapeType="1"/>
          </p:cNvSpPr>
          <p:nvPr/>
        </p:nvSpPr>
        <p:spPr bwMode="auto">
          <a:xfrm>
            <a:off x="514350" y="5849117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Заголовок 11"/>
          <p:cNvSpPr>
            <a:spLocks noGrp="1"/>
          </p:cNvSpPr>
          <p:nvPr>
            <p:ph type="title"/>
          </p:nvPr>
        </p:nvSpPr>
        <p:spPr>
          <a:xfrm>
            <a:off x="457200" y="5486400"/>
            <a:ext cx="84582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6" name="Текст 25"/>
          <p:cNvSpPr>
            <a:spLocks noGrp="1"/>
          </p:cNvSpPr>
          <p:nvPr>
            <p:ph type="body" idx="2"/>
          </p:nvPr>
        </p:nvSpPr>
        <p:spPr>
          <a:xfrm>
            <a:off x="457200" y="609600"/>
            <a:ext cx="3008313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14" name="Содержимое 13"/>
          <p:cNvSpPr>
            <a:spLocks noGrp="1"/>
          </p:cNvSpPr>
          <p:nvPr>
            <p:ph sz="half" idx="1"/>
          </p:nvPr>
        </p:nvSpPr>
        <p:spPr>
          <a:xfrm>
            <a:off x="3575050" y="609600"/>
            <a:ext cx="5340350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25" name="Дата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29" name="Нижний колонтитул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/>
          <p:cNvSpPr>
            <a:spLocks noGrp="1"/>
          </p:cNvSpPr>
          <p:nvPr>
            <p:ph type="pic" idx="1"/>
          </p:nvPr>
        </p:nvSpPr>
        <p:spPr>
          <a:xfrm>
            <a:off x="3505200" y="616634"/>
            <a:ext cx="50292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1" name="Номер слайда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7" name="Заголовок 16"/>
          <p:cNvSpPr>
            <a:spLocks noGrp="1"/>
          </p:cNvSpPr>
          <p:nvPr>
            <p:ph type="title"/>
          </p:nvPr>
        </p:nvSpPr>
        <p:spPr>
          <a:xfrm>
            <a:off x="381000" y="4993760"/>
            <a:ext cx="58674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6" name="Текст 25"/>
          <p:cNvSpPr>
            <a:spLocks noGrp="1"/>
          </p:cNvSpPr>
          <p:nvPr>
            <p:ph type="body" sz="half" idx="2"/>
          </p:nvPr>
        </p:nvSpPr>
        <p:spPr>
          <a:xfrm>
            <a:off x="381000" y="5533218"/>
            <a:ext cx="58674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ая соединительная линия 6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Текст 7"/>
          <p:cNvSpPr>
            <a:spLocks noGrp="1"/>
          </p:cNvSpPr>
          <p:nvPr>
            <p:ph type="body" idx="1"/>
          </p:nvPr>
        </p:nvSpPr>
        <p:spPr>
          <a:xfrm>
            <a:off x="304800" y="1554162"/>
            <a:ext cx="86868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1" name="Дата 10"/>
          <p:cNvSpPr>
            <a:spLocks noGrp="1"/>
          </p:cNvSpPr>
          <p:nvPr>
            <p:ph type="dt" sz="half" idx="2"/>
          </p:nvPr>
        </p:nvSpPr>
        <p:spPr>
          <a:xfrm>
            <a:off x="6477000" y="76200"/>
            <a:ext cx="25146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F9DDC6CB-B70B-40BC-938B-7275DDA848A3}" type="datetimeFigureOut">
              <a:rPr lang="ru-RU" smtClean="0"/>
              <a:pPr/>
              <a:t>19.10.2014</a:t>
            </a:fld>
            <a:endParaRPr lang="ru-RU"/>
          </a:p>
        </p:txBody>
      </p:sp>
      <p:sp>
        <p:nvSpPr>
          <p:cNvPr id="28" name="Нижний колонтитул 27"/>
          <p:cNvSpPr>
            <a:spLocks noGrp="1"/>
          </p:cNvSpPr>
          <p:nvPr>
            <p:ph type="ftr" sz="quarter" idx="3"/>
          </p:nvPr>
        </p:nvSpPr>
        <p:spPr>
          <a:xfrm>
            <a:off x="3124200" y="76200"/>
            <a:ext cx="33528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4"/>
          </p:nvPr>
        </p:nvSpPr>
        <p:spPr>
          <a:xfrm>
            <a:off x="8229600" y="6477000"/>
            <a:ext cx="762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44DCC69B-8327-4C52-88CE-3C8FB5BAB57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0" name="Заголовок 9"/>
          <p:cNvSpPr>
            <a:spLocks noGrp="1"/>
          </p:cNvSpPr>
          <p:nvPr>
            <p:ph type="title"/>
          </p:nvPr>
        </p:nvSpPr>
        <p:spPr>
          <a:xfrm>
            <a:off x="304800" y="457200"/>
            <a:ext cx="86868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Прямая соединительная линия 8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Прямая соединительная линия 11"/>
          <p:cNvSpPr>
            <a:spLocks noChangeShapeType="1"/>
          </p:cNvSpPr>
          <p:nvPr/>
        </p:nvSpPr>
        <p:spPr bwMode="auto">
          <a:xfrm>
            <a:off x="514350" y="1057986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3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4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5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16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1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18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19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" Target="slide5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4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7" Type="http://schemas.openxmlformats.org/officeDocument/2006/relationships/slide" Target="slide24.xml"/><Relationship Id="rId2" Type="http://schemas.openxmlformats.org/officeDocument/2006/relationships/slide" Target="slide1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0.xml"/><Relationship Id="rId5" Type="http://schemas.openxmlformats.org/officeDocument/2006/relationships/slide" Target="slide19.xml"/><Relationship Id="rId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3" Type="http://schemas.openxmlformats.org/officeDocument/2006/relationships/slide" Target="slide25.xml"/><Relationship Id="rId7" Type="http://schemas.openxmlformats.org/officeDocument/2006/relationships/slide" Target="slide29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8.xml"/><Relationship Id="rId5" Type="http://schemas.openxmlformats.org/officeDocument/2006/relationships/slide" Target="slide27.xml"/><Relationship Id="rId4" Type="http://schemas.openxmlformats.org/officeDocument/2006/relationships/slide" Target="slide26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3" Type="http://schemas.openxmlformats.org/officeDocument/2006/relationships/slide" Target="slide32.xml"/><Relationship Id="rId7" Type="http://schemas.openxmlformats.org/officeDocument/2006/relationships/slide" Target="slide36.xml"/><Relationship Id="rId2" Type="http://schemas.openxmlformats.org/officeDocument/2006/relationships/slide" Target="slide3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5.xml"/><Relationship Id="rId5" Type="http://schemas.openxmlformats.org/officeDocument/2006/relationships/slide" Target="slide34.xml"/><Relationship Id="rId4" Type="http://schemas.openxmlformats.org/officeDocument/2006/relationships/slide" Target="slide33.xml"/><Relationship Id="rId9" Type="http://schemas.openxmlformats.org/officeDocument/2006/relationships/slide" Target="slide3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5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26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27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28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29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3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3" Type="http://schemas.openxmlformats.org/officeDocument/2006/relationships/slide" Target="slide2.xml"/><Relationship Id="rId7" Type="http://schemas.openxmlformats.org/officeDocument/2006/relationships/slide" Target="slide8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.xml"/><Relationship Id="rId5" Type="http://schemas.openxmlformats.org/officeDocument/2006/relationships/slide" Target="slide6.xml"/><Relationship Id="rId4" Type="http://schemas.openxmlformats.org/officeDocument/2006/relationships/slide" Target="slide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31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2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3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4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6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7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8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slide" Target="slide39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40.xml"/><Relationship Id="rId2" Type="http://schemas.openxmlformats.org/officeDocument/2006/relationships/slide" Target="slide2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slide" Target="slide11.xml"/><Relationship Id="rId7" Type="http://schemas.openxmlformats.org/officeDocument/2006/relationships/slide" Target="slide15.xml"/><Relationship Id="rId2" Type="http://schemas.openxmlformats.org/officeDocument/2006/relationships/slide" Target="slide1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4.xml"/><Relationship Id="rId5" Type="http://schemas.openxmlformats.org/officeDocument/2006/relationships/slide" Target="slide13.xml"/><Relationship Id="rId4" Type="http://schemas.openxmlformats.org/officeDocument/2006/relationships/slide" Target="slide12.xml"/><Relationship Id="rId9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slide" Target="slide6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slide" Target="slide7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slide" Target="slide8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slide" Target="slide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slide" Target="slide10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000628" y="5000636"/>
            <a:ext cx="3986218" cy="1643074"/>
          </a:xfr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r>
              <a:rPr lang="ru-RU" dirty="0" smtClean="0">
                <a:solidFill>
                  <a:srgbClr val="002060"/>
                </a:solidFill>
              </a:rPr>
              <a:t>Выполняли работу ст. гр. </a:t>
            </a:r>
            <a:r>
              <a:rPr lang="ru-RU" smtClean="0">
                <a:solidFill>
                  <a:srgbClr val="002060"/>
                </a:solidFill>
              </a:rPr>
              <a:t>6403-о</a:t>
            </a:r>
            <a:endParaRPr lang="ru-RU" dirty="0">
              <a:solidFill>
                <a:srgbClr val="002060"/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428596" y="500042"/>
            <a:ext cx="8072462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5400" b="1" cap="none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solidFill>
                  <a:srgbClr val="00B0F0"/>
                </a:soli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a:rPr>
              <a:t>Кроссворд по информатике</a:t>
            </a:r>
            <a:endParaRPr lang="ru-RU" sz="5400" b="1" cap="none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solidFill>
                <a:srgbClr val="00B0F0"/>
              </a:solidFill>
              <a:effectLst>
                <a:glow rad="45500">
                  <a:schemeClr val="accent1">
                    <a:satMod val="220000"/>
                    <a:alpha val="35000"/>
                  </a:schemeClr>
                </a:glow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37890" name="Picture 2" descr="Программа по информатике в 9 классе - Новинки книжного мира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71472" y="2500306"/>
            <a:ext cx="4500594" cy="2700357"/>
          </a:xfrm>
          <a:prstGeom prst="rect">
            <a:avLst/>
          </a:prstGeom>
          <a:noFill/>
        </p:spPr>
      </p:pic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8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 smtClean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en-US" sz="1200" dirty="0" smtClean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 smtClean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 smtClean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7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6" name="Стрелка влево 5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over dir="l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1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9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dissolv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2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 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blinds dir="vert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12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13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edg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14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trips dir="r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circl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43" y="142877"/>
          <a:ext cx="8858308" cy="6572270"/>
        </p:xfrm>
        <a:graphic>
          <a:graphicData uri="http://schemas.openxmlformats.org/drawingml/2006/table">
            <a:tbl>
              <a:tblPr/>
              <a:tblGrid>
                <a:gridCol w="328072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/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16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 orient="vert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4282" y="500042"/>
            <a:ext cx="8686800" cy="5643602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ru-RU" sz="2400" dirty="0" smtClean="0">
                <a:hlinkClick r:id="rId2" action="ppaction://hlinksldjump"/>
              </a:rPr>
              <a:t>12. звук, графические и видео файлы, имеющие большой объем информаций( предполагают использование различных видов текста)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3" action="ppaction://hlinksldjump"/>
              </a:rPr>
              <a:t>13. всемирная система объединённых компьютерных сетей для хранения и передачи информации.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4" action="ppaction://hlinksldjump"/>
              </a:rPr>
              <a:t>14. Одно из основных устройств ввода информации от пользователя в компьютер</a:t>
            </a:r>
            <a:r>
              <a:rPr lang="ru-RU" sz="2400" dirty="0" smtClean="0"/>
              <a:t> </a:t>
            </a:r>
          </a:p>
          <a:p>
            <a:pPr>
              <a:buNone/>
            </a:pPr>
            <a:r>
              <a:rPr lang="ru-RU" sz="2400" dirty="0" smtClean="0">
                <a:hlinkClick r:id="rId5" action="ppaction://hlinksldjump"/>
              </a:rPr>
              <a:t>15. Вентилятор, предназначенный для охлаждения процессора или видеокарты. 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6" action="ppaction://hlinksldjump"/>
              </a:rPr>
              <a:t>16. Один из основных элементов графического интерфейса перечень команд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7" action="ppaction://hlinksldjump"/>
              </a:rPr>
              <a:t>17. оформление документа с применением нескольких шрифтовых наборов, методов выравнивания текста, встраивания объектов иной природы называется?</a:t>
            </a:r>
            <a:endParaRPr lang="ru-RU" sz="2400" dirty="0" smtClean="0"/>
          </a:p>
          <a:p>
            <a:pPr>
              <a:buNone/>
            </a:pPr>
            <a:endParaRPr lang="ru-RU" sz="2200" b="1" i="1" u="sng" dirty="0"/>
          </a:p>
        </p:txBody>
      </p:sp>
    </p:spTree>
  </p:cSld>
  <p:clrMapOvr>
    <a:masterClrMapping/>
  </p:clrMapOvr>
  <p:transition>
    <p:split dir="in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28596" y="214290"/>
            <a:ext cx="8358246" cy="5786478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ru-RU" sz="2400" dirty="0" smtClean="0">
                <a:hlinkClick r:id="rId3" action="ppaction://hlinksldjump"/>
              </a:rPr>
              <a:t>18. электромеханическая машина, предназначенная для автоматической обработки (суммирования и категоризации) числовой и буквенной информации, записанной на перфокартах, с выдачей результатов на бумажную ленту или специальные бланки 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4" action="ppaction://hlinksldjump"/>
              </a:rPr>
              <a:t>19. система записи и отображения текста. Позволяет связывать текста разными способами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5" action="ppaction://hlinksldjump"/>
              </a:rPr>
              <a:t>20.  образец, модель, штамп, шаблон, форма, инструмент в серийном производстве объектов искусства и техники</a:t>
            </a:r>
            <a:r>
              <a:rPr lang="ru-RU" sz="2400" dirty="0" smtClean="0">
                <a:hlinkClick r:id="rId6" action="ppaction://hlinksldjump"/>
              </a:rPr>
              <a:t>. 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6" action="ppaction://hlinksldjump"/>
              </a:rPr>
              <a:t>21(в). </a:t>
            </a:r>
            <a:r>
              <a:rPr lang="en-US" sz="2400" dirty="0" smtClean="0">
                <a:hlinkClick r:id="rId6" action="ppaction://hlinksldjump"/>
              </a:rPr>
              <a:t>Web</a:t>
            </a:r>
            <a:r>
              <a:rPr lang="ru-RU" sz="2400" dirty="0" smtClean="0">
                <a:hlinkClick r:id="rId6" action="ppaction://hlinksldjump"/>
              </a:rPr>
              <a:t>- страница для общения в Интернете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7" action="ppaction://hlinksldjump"/>
              </a:rPr>
              <a:t>21(г). Единица измерения количества информации, равная 8 битам</a:t>
            </a:r>
            <a:endParaRPr lang="ru-RU" sz="2400" dirty="0" smtClean="0"/>
          </a:p>
          <a:p>
            <a:pPr>
              <a:buNone/>
            </a:pPr>
            <a:r>
              <a:rPr lang="ru-RU" sz="2400" dirty="0" smtClean="0">
                <a:hlinkClick r:id="rId8" action="ppaction://hlinksldjump"/>
              </a:rPr>
              <a:t>22. Манипулятор, при помощи которого осуществляются многие функции управления на экране</a:t>
            </a:r>
            <a:endParaRPr lang="ru-RU" sz="2400" dirty="0" smtClean="0"/>
          </a:p>
          <a:p>
            <a:pPr>
              <a:buNone/>
            </a:pPr>
            <a:endParaRPr lang="ru-RU" sz="2200" dirty="0"/>
          </a:p>
        </p:txBody>
      </p:sp>
    </p:spTree>
  </p:cSld>
  <p:clrMapOvr>
    <a:masterClrMapping/>
  </p:clrMapOvr>
  <p:transition>
    <p:diamond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4282" y="500042"/>
            <a:ext cx="8686800" cy="5865835"/>
          </a:xfrm>
        </p:spPr>
        <p:txBody>
          <a:bodyPr>
            <a:normAutofit fontScale="70000" lnSpcReduction="20000"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23. Процесс нахождения в файле необходимой информации 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24. Устройство ввода гибких дисков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25. часть микропроцессора, содержащая основные функциональные блоки, либо осуществляющая выполнение одного потока команд. 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26. полный набор символов определенного начертания, включая прописные и строчные буквы, знаки препинания, специальные символы, цифры и знаки арифметических действий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6" action="ppaction://hlinksldjump"/>
              </a:rPr>
              <a:t>27(г). устройство для вывода информации на печать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7" action="ppaction://hlinksldjump"/>
              </a:rPr>
              <a:t>27(в). Платформа, связанная с прикладным программным </a:t>
            </a:r>
            <a:r>
              <a:rPr lang="ru-RU" dirty="0" err="1" smtClean="0">
                <a:hlinkClick r:id="rId7" action="ppaction://hlinksldjump"/>
              </a:rPr>
              <a:t>обеспечиванием</a:t>
            </a:r>
            <a:r>
              <a:rPr lang="ru-RU" dirty="0" smtClean="0"/>
              <a:t> </a:t>
            </a:r>
          </a:p>
          <a:p>
            <a:pPr>
              <a:buNone/>
            </a:pPr>
            <a:r>
              <a:rPr lang="ru-RU" dirty="0" smtClean="0">
                <a:hlinkClick r:id="rId8" action="ppaction://hlinksldjump"/>
              </a:rPr>
              <a:t>28.  Методы и способы, использующие компьютерные программно-технические средства, отдельные или совокупные информационные процессы и операции для достижения поставленных целей, называется информационной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9" action="ppaction://hlinksldjump"/>
              </a:rPr>
              <a:t>29. Это выведенный на экран монитора список различных вариантов работы компьютера, по которому можно сделать конкретный выбор</a:t>
            </a:r>
            <a:endParaRPr lang="ru-RU" dirty="0" smtClean="0"/>
          </a:p>
          <a:p>
            <a:pPr>
              <a:buNone/>
            </a:pPr>
            <a:endParaRPr lang="ru-RU" dirty="0" smtClean="0"/>
          </a:p>
        </p:txBody>
      </p:sp>
    </p:spTree>
  </p:cSld>
  <p:clrMapOvr>
    <a:masterClrMapping/>
  </p:clrMapOvr>
  <p:transition>
    <p:diamond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17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edg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dissolv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19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20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cover dir="lu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ll dir="lu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6" name="Picture 4" descr="Какой должна быть информатика в начальной школе - Картинка 16886/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25842" y="5362589"/>
            <a:ext cx="2518158" cy="1495411"/>
          </a:xfrm>
          <a:prstGeom prst="rect">
            <a:avLst/>
          </a:prstGeom>
          <a:noFill/>
        </p:spPr>
      </p:pic>
      <p:sp>
        <p:nvSpPr>
          <p:cNvPr id="6" name="Содержимое 2"/>
          <p:cNvSpPr>
            <a:spLocks noGrp="1"/>
          </p:cNvSpPr>
          <p:nvPr>
            <p:ph idx="1"/>
          </p:nvPr>
        </p:nvSpPr>
        <p:spPr>
          <a:xfrm>
            <a:off x="357188" y="285750"/>
            <a:ext cx="8358187" cy="5840413"/>
          </a:xfrm>
        </p:spPr>
        <p:txBody>
          <a:bodyPr>
            <a:normAutofit fontScale="92500" lnSpcReduction="10000"/>
          </a:bodyPr>
          <a:lstStyle/>
          <a:p>
            <a:pPr algn="ctr">
              <a:buNone/>
            </a:pPr>
            <a:r>
              <a:rPr lang="ru-RU" sz="2500" dirty="0" smtClean="0"/>
              <a:t>Вопросы:</a:t>
            </a: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3" action="ppaction://hlinksldjump"/>
              </a:rPr>
              <a:t>1.Электронный блок либо интегральная схема, исполняющая машинные инструкции (код программ), главная часть аппаратного обеспечения компьютера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4" action="ppaction://hlinksldjump"/>
              </a:rPr>
              <a:t>2. Карманный персональный компьютер, дополненный функциональностью мобильного телефона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5" action="ppaction://hlinksldjump"/>
              </a:rPr>
              <a:t>3. Наука об общих свойствах, и структуре научной информации, закономерностях ее создания, преобразования, накопления, передачи и использования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6" action="ppaction://hlinksldjump"/>
              </a:rPr>
              <a:t>4. элемент графического интерфейса пользователя, предназначенный для удаления и, часто, временного хранения удалённых объектов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7" action="ppaction://hlinksldjump"/>
              </a:rPr>
              <a:t>5. </a:t>
            </a:r>
            <a:r>
              <a:rPr lang="ru-RU" sz="2500" b="1" dirty="0" err="1" smtClean="0">
                <a:solidFill>
                  <a:schemeClr val="tx1"/>
                </a:solidFill>
                <a:hlinkClick r:id="rId7" action="ppaction://hlinksldjump"/>
              </a:rPr>
              <a:t>Самокопирующийся</a:t>
            </a:r>
            <a:r>
              <a:rPr lang="ru-RU" sz="2500" b="1" dirty="0" smtClean="0">
                <a:solidFill>
                  <a:schemeClr val="tx1"/>
                </a:solidFill>
                <a:hlinkClick r:id="rId7" action="ppaction://hlinksldjump"/>
              </a:rPr>
              <a:t> компьютерный вредитель. 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500" b="1" dirty="0" smtClean="0">
                <a:solidFill>
                  <a:schemeClr val="tx1"/>
                </a:solidFill>
                <a:hlinkClick r:id="rId8" action="ppaction://hlinksldjump"/>
              </a:rPr>
              <a:t>6(в). Последовательность инструкций, предназначенная для исполнения устройством управления вычислительной машины </a:t>
            </a:r>
            <a:endParaRPr lang="ru-RU" sz="2500" b="1" dirty="0" smtClean="0">
              <a:solidFill>
                <a:schemeClr val="tx1"/>
              </a:solidFill>
            </a:endParaRPr>
          </a:p>
          <a:p>
            <a:pPr>
              <a:buNone/>
            </a:pPr>
            <a:endParaRPr lang="ru-RU" sz="2500" dirty="0" smtClean="0"/>
          </a:p>
          <a:p>
            <a:pPr>
              <a:buNone/>
            </a:pPr>
            <a:endParaRPr lang="ru-RU" dirty="0"/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edg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trips dir="ru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sh dir="d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26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8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27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1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2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ll dir="r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Х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29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ll dir="rd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Х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ю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ru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право 4">
            <a:hlinkClick r:id="rId3" action="ppaction://hlinksldjump"/>
          </p:cNvPr>
          <p:cNvSpPr/>
          <p:nvPr/>
        </p:nvSpPr>
        <p:spPr>
          <a:xfrm>
            <a:off x="928662" y="6286520"/>
            <a:ext cx="500066" cy="42860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newsflash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>
          <a:xfrm>
            <a:off x="457200" y="571480"/>
            <a:ext cx="8686800" cy="5294331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2" action="ppaction://hlinksldjump"/>
              </a:rPr>
              <a:t>6(г). объект, содержащий файлы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3" action="ppaction://hlinksldjump"/>
              </a:rPr>
              <a:t>7. алгоритмический язык высокого уровня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4" action="ppaction://hlinksldjump"/>
              </a:rPr>
              <a:t>8.  Хранилище информации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5" action="ppaction://hlinksldjump"/>
              </a:rPr>
              <a:t>9. инструмент для увеличения фрагмента рисунка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6" action="ppaction://hlinksldjump"/>
              </a:rPr>
              <a:t>10. Ссылка на программу или на файл, оформленная в виде иконки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r>
              <a:rPr lang="ru-RU" sz="2800" dirty="0" smtClean="0">
                <a:solidFill>
                  <a:schemeClr val="tx1"/>
                </a:solidFill>
                <a:hlinkClick r:id="rId7" action="ppaction://hlinksldjump"/>
              </a:rPr>
              <a:t>11. Первая простейшая счетная устройства </a:t>
            </a:r>
            <a:endParaRPr lang="ru-RU" sz="2800" dirty="0" smtClean="0">
              <a:solidFill>
                <a:schemeClr val="tx1"/>
              </a:solidFill>
            </a:endParaRPr>
          </a:p>
          <a:p>
            <a:pPr>
              <a:buNone/>
            </a:pPr>
            <a:endParaRPr lang="ru-RU" dirty="0"/>
          </a:p>
        </p:txBody>
      </p:sp>
      <p:pic>
        <p:nvPicPr>
          <p:cNvPr id="91138" name="Picture 2" descr="Программа кружка &quot;С компьютером на &quot;Ты&quot; 68 часов (2 часа в неделю)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215074" y="4457684"/>
            <a:ext cx="2480946" cy="2400316"/>
          </a:xfrm>
          <a:prstGeom prst="rect">
            <a:avLst/>
          </a:prstGeom>
          <a:noFill/>
        </p:spPr>
      </p:pic>
      <p:pic>
        <p:nvPicPr>
          <p:cNvPr id="91140" name="Picture 4" descr="Уроки информатики информатика - Кредит для Вас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1285852" y="4500570"/>
            <a:ext cx="2307997" cy="2143140"/>
          </a:xfrm>
          <a:prstGeom prst="rect">
            <a:avLst/>
          </a:prstGeom>
          <a:noFill/>
        </p:spPr>
      </p:pic>
    </p:spTree>
  </p:cSld>
  <p:clrMapOvr>
    <a:masterClrMapping/>
  </p:clrMapOvr>
  <p:transition>
    <p:pull dir="ld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1214413" y="642919"/>
          <a:ext cx="6929486" cy="5786478"/>
        </p:xfrm>
        <a:graphic>
          <a:graphicData uri="http://schemas.openxmlformats.org/drawingml/2006/table">
            <a:tbl>
              <a:tblPr/>
              <a:tblGrid>
                <a:gridCol w="3464743"/>
                <a:gridCol w="3464743"/>
              </a:tblGrid>
              <a:tr h="408678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400" b="1" dirty="0" err="1">
                          <a:latin typeface="Cambria"/>
                          <a:ea typeface="Cambria"/>
                          <a:cs typeface="Times New Roman"/>
                        </a:rPr>
                        <a:t>По</a:t>
                      </a:r>
                      <a:r>
                        <a:rPr lang="en-US" sz="1400" b="1" dirty="0">
                          <a:latin typeface="Cambria"/>
                          <a:ea typeface="Cambria"/>
                          <a:cs typeface="Times New Roman"/>
                        </a:rPr>
                        <a:t> </a:t>
                      </a:r>
                      <a:r>
                        <a:rPr lang="en-US" sz="1400" b="1" dirty="0" err="1">
                          <a:latin typeface="Cambria"/>
                          <a:ea typeface="Cambria"/>
                          <a:cs typeface="Times New Roman"/>
                        </a:rPr>
                        <a:t>горизонтали</a:t>
                      </a:r>
                      <a:r>
                        <a:rPr lang="en-US" sz="1400" b="1" dirty="0">
                          <a:latin typeface="Cambria"/>
                          <a:ea typeface="Cambria"/>
                          <a:cs typeface="Times New Roman"/>
                        </a:rPr>
                        <a:t>:</a:t>
                      </a:r>
                      <a:endParaRPr lang="ru-RU" sz="1400" b="1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8428" marR="58428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400" b="1" dirty="0" err="1">
                          <a:latin typeface="Cambria"/>
                          <a:ea typeface="Cambria"/>
                          <a:cs typeface="Times New Roman"/>
                        </a:rPr>
                        <a:t>По</a:t>
                      </a:r>
                      <a:r>
                        <a:rPr lang="en-US" sz="1400" b="1" dirty="0">
                          <a:latin typeface="Cambria"/>
                          <a:ea typeface="Cambria"/>
                          <a:cs typeface="Times New Roman"/>
                        </a:rPr>
                        <a:t> </a:t>
                      </a:r>
                      <a:r>
                        <a:rPr lang="en-US" sz="1400" b="1" dirty="0" err="1">
                          <a:latin typeface="Cambria"/>
                          <a:ea typeface="Cambria"/>
                          <a:cs typeface="Times New Roman"/>
                        </a:rPr>
                        <a:t>вертикали</a:t>
                      </a:r>
                      <a:r>
                        <a:rPr lang="en-US" sz="1400" b="1" dirty="0">
                          <a:latin typeface="Cambria"/>
                          <a:ea typeface="Cambria"/>
                          <a:cs typeface="Times New Roman"/>
                        </a:rPr>
                        <a:t>:</a:t>
                      </a:r>
                      <a:endParaRPr lang="ru-RU" sz="1400" b="1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8428" marR="58428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5377800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1. процессор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3. информатика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6. папка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7. паскаль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10. ярлык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12. монитор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14. клавиатура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16. вкладки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17. форматирование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18. табулятор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19. гипертекст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21. байт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>
                          <a:latin typeface="Cambria"/>
                          <a:ea typeface="Cambria"/>
                          <a:cs typeface="Times New Roman"/>
                        </a:rPr>
                        <a:t>26. </a:t>
                      </a:r>
                      <a:r>
                        <a:rPr lang="en-US" sz="1400" dirty="0" err="1">
                          <a:latin typeface="Cambria"/>
                          <a:ea typeface="Cambria"/>
                          <a:cs typeface="Times New Roman"/>
                        </a:rPr>
                        <a:t>шрифт</a:t>
                      </a:r>
                      <a:endParaRPr lang="ru-RU" sz="1400" dirty="0">
                        <a:latin typeface="Cambria"/>
                        <a:ea typeface="Cambria"/>
                        <a:cs typeface="Times New Roman"/>
                      </a:endParaRP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>
                          <a:latin typeface="Cambria"/>
                          <a:ea typeface="Cambria"/>
                          <a:cs typeface="Times New Roman"/>
                        </a:rPr>
                        <a:t>27. </a:t>
                      </a:r>
                      <a:r>
                        <a:rPr lang="en-US" sz="1400" dirty="0" err="1">
                          <a:latin typeface="Cambria"/>
                          <a:ea typeface="Cambria"/>
                          <a:cs typeface="Times New Roman"/>
                        </a:rPr>
                        <a:t>принтер</a:t>
                      </a:r>
                      <a:endParaRPr lang="ru-RU" sz="14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8428" marR="58428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2. коммуникатор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4. корзина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5. вирус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6. программа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8. память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9. масштаб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11. абак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13. интернет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15. </a:t>
                      </a:r>
                      <a:r>
                        <a:rPr lang="ru-RU" sz="1400" dirty="0" err="1">
                          <a:latin typeface="Cambria"/>
                          <a:ea typeface="Cambria"/>
                          <a:cs typeface="Times New Roman"/>
                        </a:rPr>
                        <a:t>куллер</a:t>
                      </a:r>
                      <a:endParaRPr lang="ru-RU" sz="1400" dirty="0">
                        <a:latin typeface="Cambria"/>
                        <a:ea typeface="Cambria"/>
                        <a:cs typeface="Times New Roman"/>
                      </a:endParaRP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20. матрица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21. браузер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22. мышь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23. поиск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24. дисковод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25. ядро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27. прикладная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28. технология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latin typeface="Cambria"/>
                          <a:ea typeface="Cambria"/>
                          <a:cs typeface="Times New Roman"/>
                        </a:rPr>
                        <a:t>29. меню</a:t>
                      </a:r>
                    </a:p>
                  </a:txBody>
                  <a:tcPr marL="58428" marR="58428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pic>
        <p:nvPicPr>
          <p:cNvPr id="86018" name="Picture 2" descr="Сайт учителя английского языка - Enjoy English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75360" y="4143380"/>
            <a:ext cx="3068640" cy="2357454"/>
          </a:xfrm>
          <a:prstGeom prst="rect">
            <a:avLst/>
          </a:prstGeom>
          <a:noFill/>
        </p:spPr>
      </p:pic>
    </p:spTree>
  </p:cSld>
  <p:clrMapOvr>
    <a:masterClrMapping/>
  </p:clrMapOvr>
  <p:transition>
    <p:checker dir="vert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 descr="Спасибо за внимание - Картинка 1677/2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14678" y="2214554"/>
            <a:ext cx="5429240" cy="4071931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1643042" y="1071546"/>
            <a:ext cx="5357850" cy="523220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  <a:sp3d extrusionH="57150">
              <a:bevelT w="57150" h="38100" prst="artDeco"/>
            </a:sp3d>
          </a:bodyPr>
          <a:lstStyle/>
          <a:p>
            <a:r>
              <a:rPr lang="ru-RU" sz="2800" dirty="0" smtClean="0"/>
              <a:t>Молодцы, вы угадали все слова</a:t>
            </a:r>
            <a:r>
              <a:rPr lang="ru-RU" dirty="0" smtClean="0"/>
              <a:t>!</a:t>
            </a:r>
            <a:endParaRPr lang="ru-RU" dirty="0"/>
          </a:p>
        </p:txBody>
      </p:sp>
    </p:spTree>
  </p:cSld>
  <p:clrMapOvr>
    <a:masterClrMapping/>
  </p:clrMapOvr>
  <p:transition>
    <p:comb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2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dissolv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3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heel spokes="8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4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lus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5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trips dir="r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142830" y="142877"/>
          <a:ext cx="8858322" cy="6572270"/>
        </p:xfrm>
        <a:graphic>
          <a:graphicData uri="http://schemas.openxmlformats.org/drawingml/2006/table">
            <a:tbl>
              <a:tblPr/>
              <a:tblGrid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  <a:gridCol w="328086"/>
              </a:tblGrid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  <a:hlinkClick r:id="rId2" action="ppaction://hlinksldjump"/>
                        </a:rPr>
                        <a:t>6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tt-RU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 smtClean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ru-RU" sz="1200" baseline="30000" dirty="0" err="1" smtClean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err="1" smtClean="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ru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tt-RU" sz="1200" dirty="0" smtClean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6630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3" action="ppaction://hlinksldjump"/>
          </p:cNvPr>
          <p:cNvSpPr/>
          <p:nvPr/>
        </p:nvSpPr>
        <p:spPr>
          <a:xfrm>
            <a:off x="357158" y="6286520"/>
            <a:ext cx="428596" cy="4286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Трек">
  <a:themeElements>
    <a:clrScheme name="Трек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Трек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Трек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303</TotalTime>
  <Words>4806</Words>
  <Application>Microsoft Office PowerPoint</Application>
  <PresentationFormat>Экран (4:3)</PresentationFormat>
  <Paragraphs>4003</Paragraphs>
  <Slides>41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41</vt:i4>
      </vt:variant>
    </vt:vector>
  </HeadingPairs>
  <TitlesOfParts>
    <vt:vector size="42" baseType="lpstr">
      <vt:lpstr>Трек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1</dc:creator>
  <cp:lastModifiedBy>1</cp:lastModifiedBy>
  <cp:revision>27</cp:revision>
  <dcterms:created xsi:type="dcterms:W3CDTF">2014-10-04T17:12:14Z</dcterms:created>
  <dcterms:modified xsi:type="dcterms:W3CDTF">2014-10-19T14:56:12Z</dcterms:modified>
</cp:coreProperties>
</file>