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7" autoAdjust="0"/>
  </p:normalViewPr>
  <p:slideViewPr>
    <p:cSldViewPr>
      <p:cViewPr varScale="1">
        <p:scale>
          <a:sx n="96" d="100"/>
          <a:sy n="96" d="100"/>
        </p:scale>
        <p:origin x="-108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1E37E-1093-4B83-A167-14E67F888FAA}" type="datetimeFigureOut">
              <a:rPr lang="ru-RU" smtClean="0"/>
              <a:pPr/>
              <a:t>26.09.2010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5415E-B288-43CA-A098-99C999C01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8581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Модели операционных систем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715436" cy="5715040"/>
          </a:xfrm>
        </p:spPr>
        <p:txBody>
          <a:bodyPr>
            <a:normAutofit/>
          </a:bodyPr>
          <a:lstStyle/>
          <a:p>
            <a:pPr indent="179388" algn="l"/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Операционная система </a:t>
            </a:r>
            <a:r>
              <a:rPr lang="ru-RU" sz="2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это сложная программа, в которой детали накладываются друг на друга. Чтобы система могла обеспечивать желаемые возможности, необходима унифицирующая модель. </a:t>
            </a:r>
            <a:endParaRPr lang="en-US" sz="24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179388" algn="l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Рассмотрим </a:t>
            </a:r>
            <a:r>
              <a:rPr lang="ru-RU" sz="2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подходы к проектированию операционных систем на примере распространенных моделей</a:t>
            </a:r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179388" algn="l"/>
            <a:endParaRPr lang="ru-RU" sz="24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179388" algn="l"/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Модель операционной системы </a:t>
            </a:r>
            <a:r>
              <a:rPr lang="ru-RU" sz="2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можно представить как каркас, который связывает в единое целое все средства и сервисы, обеспечиваемые системой, с одной стороны, и выполняемые ею задачи с </a:t>
            </a:r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другой.</a:t>
            </a:r>
            <a:endParaRPr lang="en-US" sz="24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179388" algn="l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Существует </a:t>
            </a:r>
            <a:r>
              <a:rPr lang="ru-RU" sz="2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множество способов структурирования операционных систем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0"/>
            <a:ext cx="3643338" cy="500042"/>
          </a:xfrm>
        </p:spPr>
        <p:txBody>
          <a:bodyPr>
            <a:noAutofit/>
          </a:bodyPr>
          <a:lstStyle/>
          <a:p>
            <a:r>
              <a:rPr lang="ru-RU" sz="3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Монолитная модель</a:t>
            </a:r>
            <a:endParaRPr lang="ru-RU" sz="3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Содержимое 5" descr="http://technomag.edu.ru/data/538/615/1234/1image001.gif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857620" y="428604"/>
            <a:ext cx="5072097" cy="60007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42844" y="571480"/>
            <a:ext cx="3571900" cy="6072230"/>
          </a:xfrm>
        </p:spPr>
        <p:txBody>
          <a:bodyPr>
            <a:normAutofit fontScale="92500" lnSpcReduction="10000"/>
          </a:bodyPr>
          <a:lstStyle/>
          <a:p>
            <a:pPr indent="179388"/>
            <a:r>
              <a:rPr lang="ru-RU" sz="1600" i="1" dirty="0">
                <a:latin typeface="Arial" pitchFamily="34" charset="0"/>
                <a:cs typeface="Arial" pitchFamily="34" charset="0"/>
              </a:rPr>
              <a:t>В небольших операционных системах, например, в MS-DOS, используют принцип организации системы, как набора процедур, каждую из которых может вызывать любая пользовательская процедура. </a:t>
            </a:r>
            <a:endParaRPr lang="en-US" sz="1600" i="1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pPr indent="179388"/>
            <a:r>
              <a:rPr lang="ru-RU" sz="1600" i="1" dirty="0" smtClean="0">
                <a:latin typeface="Arial" pitchFamily="34" charset="0"/>
                <a:cs typeface="Arial" pitchFamily="34" charset="0"/>
              </a:rPr>
              <a:t>Такая 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модель называется </a:t>
            </a:r>
            <a:r>
              <a:rPr lang="ru-RU" sz="1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монолитной</a:t>
            </a:r>
            <a:endParaRPr lang="en-US" sz="1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endParaRPr lang="ru-RU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Недостатки:</a:t>
            </a:r>
          </a:p>
          <a:p>
            <a:pPr indent="179388">
              <a:buClr>
                <a:srgbClr val="C00000"/>
              </a:buClr>
              <a:buAutoNum type="arabicPeriod"/>
              <a:tabLst>
                <a:tab pos="179388" algn="l"/>
              </a:tabLst>
            </a:pP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Такая 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структура не обеспечивает изоляции данных, поскольку в разных участках кода используется информация об устройстве всей системы. </a:t>
            </a:r>
            <a:endParaRPr lang="en-US" sz="1600" i="1" dirty="0" smtClean="0">
              <a:latin typeface="Arial" pitchFamily="34" charset="0"/>
              <a:cs typeface="Arial" pitchFamily="34" charset="0"/>
            </a:endParaRPr>
          </a:p>
          <a:p>
            <a:pPr indent="179388">
              <a:buClr>
                <a:srgbClr val="C00000"/>
              </a:buClr>
              <a:buAutoNum type="arabicPeriod"/>
              <a:tabLst>
                <a:tab pos="179388" algn="l"/>
              </a:tabLst>
            </a:pPr>
            <a:endParaRPr lang="ru-RU" sz="1600" i="1" dirty="0" smtClean="0">
              <a:latin typeface="Arial" pitchFamily="34" charset="0"/>
              <a:cs typeface="Arial" pitchFamily="34" charset="0"/>
            </a:endParaRPr>
          </a:p>
          <a:p>
            <a:pPr indent="179388">
              <a:buClr>
                <a:srgbClr val="C00000"/>
              </a:buClr>
              <a:buAutoNum type="arabicPeriod"/>
              <a:tabLst>
                <a:tab pos="179388" algn="l"/>
              </a:tabLst>
            </a:pP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Расширение 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операционных систем такого типа затруднительно, так как изменение некоторой процедуры может вызвать ошибки в других частях системы, на первый взгляд не имеющих к ней отношения.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0"/>
            <a:ext cx="3643338" cy="500042"/>
          </a:xfrm>
        </p:spPr>
        <p:txBody>
          <a:bodyPr>
            <a:noAutofit/>
          </a:bodyPr>
          <a:lstStyle/>
          <a:p>
            <a:r>
              <a:rPr lang="ru-RU" sz="3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Послойная модель</a:t>
            </a:r>
            <a:endParaRPr lang="ru-RU" sz="3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42844" y="500042"/>
            <a:ext cx="3857652" cy="6072230"/>
          </a:xfrm>
        </p:spPr>
        <p:txBody>
          <a:bodyPr>
            <a:normAutofit fontScale="92500" lnSpcReduction="10000"/>
          </a:bodyPr>
          <a:lstStyle/>
          <a:p>
            <a:pPr indent="179388"/>
            <a:r>
              <a:rPr lang="ru-RU" i="1" dirty="0" smtClean="0">
                <a:latin typeface="Arial" pitchFamily="34" charset="0"/>
                <a:cs typeface="Arial" pitchFamily="34" charset="0"/>
              </a:rPr>
              <a:t>Предполагает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разделение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системы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на модули, наслоенные один поверх другого. Каждый модуль предоставляет набор функций, которые могут вызываться другими модулями. Код, расположенный в некотором слое, вызывает код только из нижележащих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слоев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i="1" dirty="0" smtClean="0">
              <a:latin typeface="Arial" pitchFamily="34" charset="0"/>
              <a:cs typeface="Arial" pitchFamily="34" charset="0"/>
            </a:endParaRPr>
          </a:p>
          <a:p>
            <a:pPr indent="179388"/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indent="179388"/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В некоторых операционных системах, строящихся по данной модели, например, в VAX/VMS или в системе </a:t>
            </a:r>
            <a:r>
              <a:rPr lang="ru-RU" i="1" dirty="0" err="1">
                <a:latin typeface="Arial" pitchFamily="34" charset="0"/>
                <a:cs typeface="Arial" pitchFamily="34" charset="0"/>
              </a:rPr>
              <a:t>Multics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err="1">
                <a:latin typeface="Arial" pitchFamily="34" charset="0"/>
                <a:cs typeface="Arial" pitchFamily="34" charset="0"/>
              </a:rPr>
              <a:t>многослойность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 даже принудительно обуславливается аппаратными средствами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i="1" dirty="0" smtClean="0">
              <a:latin typeface="Arial" pitchFamily="34" charset="0"/>
              <a:cs typeface="Arial" pitchFamily="34" charset="0"/>
            </a:endParaRPr>
          </a:p>
          <a:p>
            <a:endParaRPr lang="ru-RU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Достоинства</a:t>
            </a:r>
            <a:r>
              <a:rPr lang="ru-RU" sz="15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</a:t>
            </a:r>
            <a:endParaRPr lang="en-US" sz="15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15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indent="179388">
              <a:buClr>
                <a:srgbClr val="C00000"/>
              </a:buClr>
              <a:buAutoNum type="arabicPeriod"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Код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каждого слоя получает доступ только к необходимым ему интерфейсам и структурам данных нижележащих слоев. Таким образом, уменьшается объем кода, обладающего неограниченной властью. 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indent="179388">
              <a:buClr>
                <a:srgbClr val="C00000"/>
              </a:buClr>
              <a:buAutoNum type="arabicPeriod"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Такая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структура позволяет при отладке операционной системы начинать с самого нижнего слоя и добавлять по одному уровню до тех пор, пока вся система не стает работать правильно. </a:t>
            </a: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indent="179388">
              <a:buClr>
                <a:srgbClr val="C00000"/>
              </a:buClr>
              <a:buAutoNum type="arabicPeriod"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Послойная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структура облегчает и расширение систем, можно целиком заменить любой уровень, не затрагивая остальных частей.</a:t>
            </a:r>
          </a:p>
          <a:p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http://technomag.edu.ru/data/496/615/1234/1image002.gi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85728"/>
            <a:ext cx="4714908" cy="62151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643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МОДЕЛЬ </a:t>
            </a:r>
            <a:r>
              <a:rPr lang="ru-RU" sz="3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r>
              <a:rPr lang="ru-RU" sz="3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ЛИЕНТ-СЕРВЕР</a:t>
            </a:r>
            <a:endParaRPr lang="ru-RU" sz="3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00042"/>
            <a:ext cx="4143372" cy="6357958"/>
          </a:xfrm>
        </p:spPr>
        <p:txBody>
          <a:bodyPr>
            <a:normAutofit fontScale="92500"/>
          </a:bodyPr>
          <a:lstStyle/>
          <a:p>
            <a:pPr indent="179388"/>
            <a:r>
              <a:rPr lang="ru-RU" i="1" dirty="0">
                <a:cs typeface="Arial" pitchFamily="34" charset="0"/>
              </a:rPr>
              <a:t>Идея его состоит в разделении системы на несколько процессов, каждый из которых реализует один набор сервисов: например, распределение памяти, создание процессов или планирование процессов. </a:t>
            </a:r>
            <a:endParaRPr lang="ru-RU" i="1" dirty="0" smtClean="0">
              <a:cs typeface="Arial" pitchFamily="34" charset="0"/>
            </a:endParaRPr>
          </a:p>
          <a:p>
            <a:pPr indent="179388"/>
            <a:r>
              <a:rPr lang="ru-RU" i="1" dirty="0" smtClean="0">
                <a:cs typeface="Arial" pitchFamily="34" charset="0"/>
              </a:rPr>
              <a:t>Каждый </a:t>
            </a:r>
            <a:r>
              <a:rPr lang="ru-RU" i="1" dirty="0">
                <a:cs typeface="Arial" pitchFamily="34" charset="0"/>
              </a:rPr>
              <a:t>сервер выполняется в режиме пользователя, все время проверяя, не обратился ли к нему за обслуживанием какой-либо клиент. Клиент, которым может быть либо другой компонент операционной системы, либо прикладная программа, запрашивает выполнение сервиса, посылая серверу сообщение. Ядро операционной системы, выполняющееся в режиме ядра, доставляет сообщение серверу. Тот выполняет запрашиваемые действия, после чего ядро возвращает клиенту результаты в виде другого </a:t>
            </a:r>
            <a:r>
              <a:rPr lang="ru-RU" i="1" dirty="0" smtClean="0">
                <a:cs typeface="Arial" pitchFamily="34" charset="0"/>
              </a:rPr>
              <a:t>сообщения.</a:t>
            </a:r>
            <a:endParaRPr lang="ru-RU" i="1" dirty="0">
              <a:cs typeface="Arial" pitchFamily="34" charset="0"/>
            </a:endParaRPr>
          </a:p>
          <a:p>
            <a:pPr algn="ctr"/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Достоинства:</a:t>
            </a:r>
          </a:p>
          <a:p>
            <a:pPr indent="179388">
              <a:buClr>
                <a:srgbClr val="C00000"/>
              </a:buClr>
              <a:buAutoNum type="arabicPeriod"/>
            </a:pPr>
            <a:r>
              <a:rPr lang="ru-RU" i="1" dirty="0" smtClean="0">
                <a:cs typeface="Arial" pitchFamily="34" charset="0"/>
              </a:rPr>
              <a:t>Операционная </a:t>
            </a:r>
            <a:r>
              <a:rPr lang="ru-RU" i="1" dirty="0">
                <a:cs typeface="Arial" pitchFamily="34" charset="0"/>
              </a:rPr>
              <a:t>система, состоящая из автономных компонентов </a:t>
            </a:r>
            <a:r>
              <a:rPr lang="ru-RU" i="1" dirty="0" smtClean="0">
                <a:cs typeface="Arial" pitchFamily="34" charset="0"/>
              </a:rPr>
              <a:t>имеет небольшой </a:t>
            </a:r>
            <a:r>
              <a:rPr lang="ru-RU" i="1" dirty="0">
                <a:cs typeface="Arial" pitchFamily="34" charset="0"/>
              </a:rPr>
              <a:t>размера. </a:t>
            </a:r>
            <a:endParaRPr lang="ru-RU" i="1" dirty="0" smtClean="0">
              <a:cs typeface="Arial" pitchFamily="34" charset="0"/>
            </a:endParaRPr>
          </a:p>
          <a:p>
            <a:pPr indent="179388">
              <a:buClr>
                <a:srgbClr val="C00000"/>
              </a:buClr>
              <a:buAutoNum type="arabicPeriod"/>
            </a:pPr>
            <a:r>
              <a:rPr lang="ru-RU" i="1" dirty="0" smtClean="0">
                <a:cs typeface="Arial" pitchFamily="34" charset="0"/>
              </a:rPr>
              <a:t>Поскольку </a:t>
            </a:r>
            <a:r>
              <a:rPr lang="ru-RU" i="1" dirty="0">
                <a:cs typeface="Arial" pitchFamily="34" charset="0"/>
              </a:rPr>
              <a:t>все серверы выполняются как отдельные процессы в режиме пользователя, авария и, возможно, перезапуск одного из серверов не нарушает работы остальных частей системы. </a:t>
            </a:r>
            <a:endParaRPr lang="ru-RU" i="1" dirty="0" smtClean="0">
              <a:cs typeface="Arial" pitchFamily="34" charset="0"/>
            </a:endParaRPr>
          </a:p>
          <a:p>
            <a:pPr indent="179388">
              <a:buClr>
                <a:srgbClr val="C00000"/>
              </a:buClr>
              <a:buAutoNum type="arabicPeriod"/>
            </a:pPr>
            <a:r>
              <a:rPr lang="ru-RU" i="1" dirty="0" smtClean="0">
                <a:cs typeface="Arial" pitchFamily="34" charset="0"/>
              </a:rPr>
              <a:t>Разные </a:t>
            </a:r>
            <a:r>
              <a:rPr lang="ru-RU" i="1" dirty="0">
                <a:cs typeface="Arial" pitchFamily="34" charset="0"/>
              </a:rPr>
              <a:t>серверы могут выполняться на разных процессорах многопроцессорного компьютера или даже на разных компьютерах. Это делает операционную систему, построенную по такой модели пригодной для распределенных вычислительных сред.</a:t>
            </a:r>
          </a:p>
          <a:p>
            <a:endParaRPr lang="ru-RU" dirty="0"/>
          </a:p>
        </p:txBody>
      </p:sp>
      <p:pic>
        <p:nvPicPr>
          <p:cNvPr id="5" name="Содержимое 4" descr="http://technomag.edu.ru/data/494/615/1234/1image003.gi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428736"/>
            <a:ext cx="4770468" cy="3571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бъектная </a:t>
            </a:r>
            <a:r>
              <a:rPr lang="ru-RU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модель</a:t>
            </a:r>
            <a:endParaRPr lang="ru-RU" sz="4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2844" y="500042"/>
            <a:ext cx="8858312" cy="6357958"/>
          </a:xfrm>
        </p:spPr>
        <p:txBody>
          <a:bodyPr>
            <a:noAutofit/>
          </a:bodyPr>
          <a:lstStyle/>
          <a:p>
            <a:pPr marL="0" indent="179388">
              <a:buClr>
                <a:srgbClr val="C00000"/>
              </a:buClr>
              <a:buNone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и в случае других больших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программных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систем, трудно найти одну, главную программу, которая управляет всей операционной системой.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образом, вместо того, чтобы разрабатывать систему сверху вниз, по объектно-ориентированной методологии сначала рассматривают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данные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, с которыми должна работать программа для выполнения своей задачи.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179388">
              <a:buClr>
                <a:srgbClr val="C00000"/>
              </a:buClr>
              <a:buNone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операционных систем такими данными являются системные ресурсы – файлы, процессы, память и так далее.</a:t>
            </a:r>
          </a:p>
          <a:p>
            <a:pPr marL="0" indent="179388">
              <a:buClr>
                <a:srgbClr val="C00000"/>
              </a:buClr>
              <a:buNone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цель разработки системы с ориентацией на данные –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программного обеспечения, которое можно было бы легко, а главное дешево,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изменять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. Один из способов минимизации необходимых изменений в объектно-ориентированных программах – это сокрытие физического представления данных внутри объектов. Объект представляет собой структуру данных, физический формат которой скрыт в определении типа. Он имеет набор свойств,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называемых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атрибутами, и с ним работает группа сервисов.</a:t>
            </a:r>
          </a:p>
          <a:p>
            <a:pPr marL="0" indent="179388">
              <a:buClr>
                <a:srgbClr val="C00000"/>
              </a:buClr>
              <a:buNone/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179388">
              <a:buClr>
                <a:srgbClr val="C00000"/>
              </a:buClr>
              <a:buNone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операционные системы используют объекты для представления системных ресурсов. Каждый системный ресурс, который могут совместно использовать несколько процессов, реализован как объект и обрабатывается объектными сервисами. Такой подход уменьшает влияние изменений, которые могут происходить в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системе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с течением времени. Например, если изменение в операционной системе вызвано изменением в аппаратуре, необходимо изменить только объект, представляющий данный аппаратный ресурс, и его сервисы. При этом код, который использует объект, не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нуждается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в модификации. Аналогично, если нужно ввести в систему поддержку нового устройства, создается новый объект, и добавление его к системе не нарушает существующего кода.</a:t>
            </a:r>
          </a:p>
          <a:p>
            <a:pPr marL="0" indent="179388">
              <a:buClr>
                <a:srgbClr val="C00000"/>
              </a:buClr>
              <a:buNone/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179388">
              <a:buClr>
                <a:srgbClr val="C00000"/>
              </a:buClr>
              <a:buNone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Помимо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того, что уменьшается влияние изменений, построение операционной системы на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основе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объектов имеет еще ряд несомненных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преимуществ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179388">
              <a:buClr>
                <a:srgbClr val="C00000"/>
              </a:buClr>
              <a:buNone/>
            </a:pP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 marL="0" indent="179388">
              <a:buClr>
                <a:srgbClr val="C00000"/>
              </a:buClr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- Доступ системы к ресурсам и работа с ними унифицированы. Создание,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удаление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и ссылка на объект осуществляется совершенно аналогично. И поскольку каждый ресурс – это объект, контроль использования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ресурсов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сводится к отслеживанию создания и использования объектов.</a:t>
            </a:r>
          </a:p>
          <a:p>
            <a:pPr marL="0" indent="179388">
              <a:buClr>
                <a:srgbClr val="C00000"/>
              </a:buClr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- Упрощается защита, так как для всех объектов она осуществляется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одинаково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. При попытке доступа к объекту подсистема защиты вмешивается и проверяет допустимость операции, независимо от того, какой ресурс представляет объект.</a:t>
            </a:r>
          </a:p>
          <a:p>
            <a:pPr marL="0" indent="179388">
              <a:buClr>
                <a:srgbClr val="C00000"/>
              </a:buClr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- Объекты предоставляют удобную и унифицированную базу для совместного использования ресурсов двумя или несколькими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процессами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. Для работы с объектами любого типа используются описатели объектов. Два процесса совместно используют объект тогда, когда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из них открыл его описатель. Система может отслеживать количество описателей, открытых для данного объекта, чтобы определить,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действительно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ли он все еще используется. После этого система может уда лить объекты, которые более не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используются.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816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Модели операционных систем</vt:lpstr>
      <vt:lpstr>Монолитная модель</vt:lpstr>
      <vt:lpstr>Послойная модель</vt:lpstr>
      <vt:lpstr>МОДЕЛЬ КЛИЕНТ-СЕРВЕР</vt:lpstr>
      <vt:lpstr>Объектная модель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Монолитная модель</dc:title>
  <dc:creator>Администратор сети</dc:creator>
  <cp:lastModifiedBy>Пользователь</cp:lastModifiedBy>
  <cp:revision>7</cp:revision>
  <dcterms:created xsi:type="dcterms:W3CDTF">2010-09-06T23:59:33Z</dcterms:created>
  <dcterms:modified xsi:type="dcterms:W3CDTF">2010-09-26T16:36:21Z</dcterms:modified>
</cp:coreProperties>
</file>