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98" r:id="rId3"/>
    <p:sldId id="299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90" r:id="rId19"/>
    <p:sldId id="291" r:id="rId20"/>
    <p:sldId id="292" r:id="rId21"/>
    <p:sldId id="293" r:id="rId22"/>
    <p:sldId id="294" r:id="rId23"/>
    <p:sldId id="296" r:id="rId24"/>
    <p:sldId id="297" r:id="rId25"/>
    <p:sldId id="302" r:id="rId26"/>
    <p:sldId id="303" r:id="rId27"/>
    <p:sldId id="305" r:id="rId28"/>
    <p:sldId id="306" r:id="rId29"/>
    <p:sldId id="304" r:id="rId30"/>
    <p:sldId id="309" r:id="rId31"/>
    <p:sldId id="308" r:id="rId32"/>
    <p:sldId id="307" r:id="rId33"/>
    <p:sldId id="310" r:id="rId34"/>
    <p:sldId id="311" r:id="rId35"/>
    <p:sldId id="312" r:id="rId36"/>
    <p:sldId id="316" r:id="rId37"/>
    <p:sldId id="317" r:id="rId38"/>
    <p:sldId id="318" r:id="rId39"/>
    <p:sldId id="319" r:id="rId40"/>
    <p:sldId id="313" r:id="rId41"/>
    <p:sldId id="314" r:id="rId42"/>
    <p:sldId id="315" r:id="rId43"/>
    <p:sldId id="320" r:id="rId44"/>
    <p:sldId id="322" r:id="rId45"/>
    <p:sldId id="323" r:id="rId46"/>
    <p:sldId id="321" r:id="rId47"/>
    <p:sldId id="324" r:id="rId48"/>
    <p:sldId id="325" r:id="rId49"/>
    <p:sldId id="300" r:id="rId50"/>
    <p:sldId id="301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8000"/>
    <a:srgbClr val="CC3300"/>
    <a:srgbClr val="FF3300"/>
    <a:srgbClr val="FF9933"/>
    <a:srgbClr val="33CC33"/>
    <a:srgbClr val="0066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19" autoAdjust="0"/>
    <p:restoredTop sz="94643" autoAdjust="0"/>
  </p:normalViewPr>
  <p:slideViewPr>
    <p:cSldViewPr>
      <p:cViewPr varScale="1">
        <p:scale>
          <a:sx n="64" d="100"/>
          <a:sy n="64" d="100"/>
        </p:scale>
        <p:origin x="-10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F56BA-82C8-4E85-A82B-3AA776B082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D733D-2C63-4303-B65E-CAD1046261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B4F5D-AE40-48E1-8B2E-51B01F14A6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F6E72-51A2-4DF2-BB21-B17AF5E87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8ED94-0619-4B7F-9501-65B207144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41E6A-C188-4BFC-80C7-1A626AE888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0EAFBA48-C006-4365-A1BB-4F6A304EA0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D9044D-790A-4921-9CDA-E1D42963B9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519C92-88A6-45C4-9824-750C139FE9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FC48EF-025C-4FDB-8656-C2FFBA8779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CF03A-2FF9-4C2D-9EE6-229EF1DA82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B925DB-A31E-40BA-A5A1-2B61EBAD2A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03F22-3698-4D46-819F-C7C0387FE9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6539D1E-956D-4B13-B683-2786315E73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8.xml"/><Relationship Id="rId7" Type="http://schemas.openxmlformats.org/officeDocument/2006/relationships/image" Target="../media/image8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692150"/>
            <a:ext cx="8280400" cy="4824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b="1" smtClean="0">
                <a:solidFill>
                  <a:srgbClr val="003300"/>
                </a:solidFill>
              </a:rPr>
              <a:t>Topic:</a:t>
            </a:r>
            <a:r>
              <a:rPr lang="ru-RU" sz="4400" b="1" smtClean="0">
                <a:solidFill>
                  <a:srgbClr val="003300"/>
                </a:solidFill>
              </a:rPr>
              <a:t/>
            </a:r>
            <a:br>
              <a:rPr lang="ru-RU" sz="4400" b="1" smtClean="0">
                <a:solidFill>
                  <a:srgbClr val="003300"/>
                </a:solidFill>
              </a:rPr>
            </a:br>
            <a:r>
              <a:rPr lang="ru-RU" sz="4400" smtClean="0">
                <a:solidFill>
                  <a:srgbClr val="003300"/>
                </a:solidFill>
              </a:rPr>
              <a:t> </a:t>
            </a:r>
            <a:r>
              <a:rPr lang="en-US" sz="4400" b="1" smtClean="0">
                <a:solidFill>
                  <a:srgbClr val="000099"/>
                </a:solidFill>
              </a:rPr>
              <a:t>“The political system</a:t>
            </a:r>
            <a:r>
              <a:rPr lang="ru-RU" sz="4400" b="1" smtClean="0">
                <a:solidFill>
                  <a:srgbClr val="000099"/>
                </a:solidFill>
              </a:rPr>
              <a:t/>
            </a:r>
            <a:br>
              <a:rPr lang="ru-RU" sz="4400" b="1" smtClean="0">
                <a:solidFill>
                  <a:srgbClr val="000099"/>
                </a:solidFill>
              </a:rPr>
            </a:br>
            <a:r>
              <a:rPr lang="en-US" sz="4400" b="1" smtClean="0">
                <a:solidFill>
                  <a:srgbClr val="000099"/>
                </a:solidFill>
              </a:rPr>
              <a:t> of the Russian Federation, </a:t>
            </a:r>
            <a:r>
              <a:rPr lang="ru-RU" sz="4400" b="1" smtClean="0">
                <a:solidFill>
                  <a:srgbClr val="000099"/>
                </a:solidFill>
              </a:rPr>
              <a:t/>
            </a:r>
            <a:br>
              <a:rPr lang="ru-RU" sz="4400" b="1" smtClean="0">
                <a:solidFill>
                  <a:srgbClr val="000099"/>
                </a:solidFill>
              </a:rPr>
            </a:br>
            <a:r>
              <a:rPr lang="en-US" sz="4400" b="1" smtClean="0">
                <a:solidFill>
                  <a:srgbClr val="000099"/>
                </a:solidFill>
              </a:rPr>
              <a:t>The United States of America and </a:t>
            </a:r>
            <a:r>
              <a:rPr lang="ru-RU" sz="4400" b="1" smtClean="0">
                <a:solidFill>
                  <a:srgbClr val="000099"/>
                </a:solidFill>
              </a:rPr>
              <a:t/>
            </a:r>
            <a:br>
              <a:rPr lang="ru-RU" sz="4400" b="1" smtClean="0">
                <a:solidFill>
                  <a:srgbClr val="000099"/>
                </a:solidFill>
              </a:rPr>
            </a:br>
            <a:r>
              <a:rPr lang="en-US" sz="4400" b="1" smtClean="0">
                <a:solidFill>
                  <a:srgbClr val="000099"/>
                </a:solidFill>
              </a:rPr>
              <a:t>the United Kingdom of Great Britain and Northern Ireland”</a:t>
            </a:r>
            <a:r>
              <a:rPr lang="ru-RU" sz="4800" smtClean="0">
                <a:solidFill>
                  <a:srgbClr val="003300"/>
                </a:solidFill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71373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785225" cy="1873250"/>
          </a:xfrm>
          <a:solidFill>
            <a:srgbClr val="000099"/>
          </a:solidFill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tabLst>
                <a:tab pos="0" algn="l"/>
              </a:tabLst>
              <a:defRPr/>
            </a:pPr>
            <a:r>
              <a:rPr lang="en-US" sz="2800" b="1" smtClean="0">
                <a:latin typeface="Times New Roman" pitchFamily="18" charset="0"/>
              </a:rPr>
              <a:t>The United Kingdom of Great Britain and Northern Ireland has some well known symbols.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tabLst>
                <a:tab pos="0" algn="l"/>
              </a:tabLst>
              <a:defRPr/>
            </a:pPr>
            <a:r>
              <a:rPr lang="en-US" sz="2800" b="1" smtClean="0">
                <a:latin typeface="Times New Roman" pitchFamily="18" charset="0"/>
              </a:rPr>
              <a:t>They are the British flag, the coat of arms, Westminster Abbey and many others.</a:t>
            </a:r>
            <a:endParaRPr lang="ru-RU" sz="2800" b="1" smtClean="0">
              <a:latin typeface="Times New Roman" pitchFamily="18" charset="0"/>
            </a:endParaRPr>
          </a:p>
        </p:txBody>
      </p:sp>
      <p:pic>
        <p:nvPicPr>
          <p:cNvPr id="80900" name="Picture 4" descr="flag_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133600"/>
            <a:ext cx="1944688" cy="1331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0901" name="Picture 5" descr="g_britan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133600"/>
            <a:ext cx="1727200" cy="1366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0902" name="Picture 6" descr="pic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3933825"/>
            <a:ext cx="3651250" cy="1795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051050" y="3429000"/>
            <a:ext cx="2233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The British flag</a:t>
            </a:r>
            <a:endParaRPr lang="ru-RU" b="1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4716463" y="3429000"/>
            <a:ext cx="2376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The coat of arms</a:t>
            </a:r>
            <a:endParaRPr lang="ru-RU" b="1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80905" name="Picture 9" descr="img--i-10553-w-6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860800"/>
            <a:ext cx="1701800" cy="2268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323850" y="62372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BIG BEN</a:t>
            </a:r>
            <a:endParaRPr lang="ru-RU" b="1">
              <a:latin typeface="Verdana" pitchFamily="34" charset="0"/>
            </a:endParaRPr>
          </a:p>
        </p:txBody>
      </p:sp>
      <p:pic>
        <p:nvPicPr>
          <p:cNvPr id="80907" name="Picture 11" descr="london895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3789363"/>
            <a:ext cx="2389188" cy="244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6516688" y="6491288"/>
            <a:ext cx="2627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6659563" y="6308725"/>
            <a:ext cx="2484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TOWER BRIDGE</a:t>
            </a:r>
            <a:endParaRPr lang="ru-RU" b="1">
              <a:latin typeface="Verdana" pitchFamily="34" charset="0"/>
            </a:endParaRP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2627313" y="6092825"/>
            <a:ext cx="3240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DOUBLE-DECKER</a:t>
            </a:r>
            <a:endParaRPr lang="ru-RU" b="1">
              <a:latin typeface="Verdan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089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089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08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2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1" dur="2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0"/>
                            </p:stCondLst>
                            <p:childTnLst>
                              <p:par>
                                <p:cTn id="5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9" dur="2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 animBg="1"/>
      <p:bldP spid="80903" grpId="0"/>
      <p:bldP spid="80904" grpId="0"/>
      <p:bldP spid="80906" grpId="0"/>
      <p:bldP spid="80909" grpId="0"/>
      <p:bldP spid="809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US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052513"/>
            <a:ext cx="8207375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2852738"/>
            <a:ext cx="7345362" cy="25209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800" smtClean="0">
                <a:solidFill>
                  <a:schemeClr val="tx1"/>
                </a:solidFill>
              </a:rPr>
              <a:t>The Political system </a:t>
            </a:r>
            <a:br>
              <a:rPr lang="en-US" sz="8800" smtClean="0">
                <a:solidFill>
                  <a:schemeClr val="tx1"/>
                </a:solidFill>
              </a:rPr>
            </a:br>
            <a:r>
              <a:rPr lang="en-US" sz="8800" smtClean="0">
                <a:solidFill>
                  <a:schemeClr val="tx1"/>
                </a:solidFill>
              </a:rPr>
              <a:t>of the</a:t>
            </a:r>
            <a:r>
              <a:rPr lang="ru-RU" sz="8800" smtClean="0">
                <a:solidFill>
                  <a:schemeClr val="tx1"/>
                </a:solidFill>
              </a:rPr>
              <a:t> </a:t>
            </a:r>
            <a:r>
              <a:rPr lang="en-US" sz="8800" smtClean="0">
                <a:solidFill>
                  <a:schemeClr val="tx1"/>
                </a:solidFill>
              </a:rPr>
              <a:t>USA</a:t>
            </a:r>
            <a:endParaRPr lang="ru-RU" sz="8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374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357298"/>
            <a:ext cx="251936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714348" y="1500174"/>
            <a:ext cx="2808287" cy="410845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 dirty="0"/>
              <a:t>The head of the state is the President who is elected by the people. </a:t>
            </a:r>
          </a:p>
          <a:p>
            <a:pPr algn="ctr"/>
            <a:r>
              <a:rPr lang="en-US" sz="2400" b="1" dirty="0"/>
              <a:t>The President must be at least 35 years old and must have lived in the USA for at least 14 years.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337050" y="3246438"/>
            <a:ext cx="469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latin typeface="Garamond" pitchFamily="18" charset="0"/>
              </a:rPr>
              <a:t>    </a:t>
            </a:r>
            <a:r>
              <a:rPr lang="ru-RU">
                <a:latin typeface="Garamond" pitchFamily="18" charset="0"/>
              </a:rPr>
              <a:t> 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714876" y="4714884"/>
            <a:ext cx="2519362" cy="1077218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 dirty="0">
                <a:latin typeface="Garamond" pitchFamily="18" charset="0"/>
              </a:rPr>
              <a:t>B. </a:t>
            </a:r>
            <a:r>
              <a:rPr lang="en-US" sz="2400" b="1" dirty="0" err="1">
                <a:latin typeface="Garamond" pitchFamily="18" charset="0"/>
              </a:rPr>
              <a:t>Obama</a:t>
            </a:r>
            <a:r>
              <a:rPr lang="en-US" sz="2000" b="1" dirty="0">
                <a:latin typeface="Garamond" pitchFamily="18" charset="0"/>
              </a:rPr>
              <a:t> </a:t>
            </a:r>
            <a:br>
              <a:rPr lang="en-US" sz="2000" b="1" dirty="0">
                <a:latin typeface="Garamond" pitchFamily="18" charset="0"/>
              </a:rPr>
            </a:br>
            <a:r>
              <a:rPr lang="en-US" sz="2000" b="1" dirty="0" smtClean="0">
                <a:solidFill>
                  <a:srgbClr val="66FF66"/>
                </a:solidFill>
                <a:latin typeface="Garamond" pitchFamily="18" charset="0"/>
              </a:rPr>
              <a:t> the real president</a:t>
            </a:r>
            <a:r>
              <a:rPr lang="en-US" sz="2000" b="1" dirty="0" smtClean="0">
                <a:latin typeface="Garamond" pitchFamily="18" charset="0"/>
              </a:rPr>
              <a:t>  </a:t>
            </a:r>
            <a:r>
              <a:rPr lang="en-US" sz="2000" b="1" dirty="0" smtClean="0">
                <a:solidFill>
                  <a:srgbClr val="66FF66"/>
                </a:solidFill>
                <a:latin typeface="Garamond" pitchFamily="18" charset="0"/>
              </a:rPr>
              <a:t>of  the USA</a:t>
            </a:r>
            <a:r>
              <a:rPr lang="ru-RU" sz="2000" b="1" dirty="0" smtClean="0">
                <a:solidFill>
                  <a:srgbClr val="66FF66"/>
                </a:solidFill>
                <a:latin typeface="Garamond" pitchFamily="18" charset="0"/>
              </a:rPr>
              <a:t>.</a:t>
            </a:r>
            <a:endParaRPr lang="en-US" dirty="0">
              <a:solidFill>
                <a:srgbClr val="66FF66"/>
              </a:solidFill>
              <a:latin typeface="Garamond" pitchFamily="18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827088" y="188913"/>
            <a:ext cx="7632700" cy="10668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Garamond" pitchFamily="18" charset="0"/>
              </a:rPr>
              <a:t>The United States of America is a presidential Republic.</a:t>
            </a:r>
            <a:endParaRPr lang="ru-RU" sz="3200" b="1">
              <a:latin typeface="Garamond" pitchFamily="18" charset="0"/>
            </a:endParaRP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95288" y="5876925"/>
            <a:ext cx="8424862" cy="94615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In the USA two main political parties fight for the power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: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the  Democratic Party and Republican  Party.</a:t>
            </a:r>
            <a:endParaRPr lang="ru-RU" sz="2800">
              <a:latin typeface="Garamond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8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28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4" grpId="0" animBg="1"/>
      <p:bldP spid="53256" grpId="0" animBg="1"/>
      <p:bldP spid="532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921625" cy="2232025"/>
          </a:xfrm>
          <a:solidFill>
            <a:srgbClr val="0066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5400" b="1" smtClean="0">
                <a:solidFill>
                  <a:schemeClr val="tx1"/>
                </a:solidFill>
                <a:effectLst/>
              </a:rPr>
              <a:t>There are 3 branches of power in this country:</a:t>
            </a:r>
            <a:endParaRPr lang="ru-RU" sz="5400" b="1" smtClean="0">
              <a:solidFill>
                <a:schemeClr val="tx1"/>
              </a:solidFill>
              <a:effectLst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23850" y="3284538"/>
            <a:ext cx="2303463" cy="1295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468313" y="3644900"/>
            <a:ext cx="2016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99"/>
                </a:solidFill>
                <a:latin typeface="Garamond" pitchFamily="18" charset="0"/>
              </a:rPr>
              <a:t>legislative</a:t>
            </a:r>
            <a:endParaRPr lang="ru-RU" sz="3200" b="1">
              <a:solidFill>
                <a:srgbClr val="000099"/>
              </a:solidFill>
              <a:latin typeface="Garamond" pitchFamily="18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3419475" y="3284538"/>
            <a:ext cx="2303463" cy="12969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6300788" y="3284538"/>
            <a:ext cx="2305050" cy="12969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3635375" y="3644900"/>
            <a:ext cx="1944688" cy="579438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99"/>
                </a:solidFill>
                <a:latin typeface="Garamond" pitchFamily="18" charset="0"/>
              </a:rPr>
              <a:t>executive</a:t>
            </a:r>
            <a:endParaRPr lang="ru-RU" sz="3200" b="1">
              <a:solidFill>
                <a:srgbClr val="000099"/>
              </a:solidFill>
              <a:latin typeface="Garamond" pitchFamily="18" charset="0"/>
            </a:endParaRP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588125" y="3644900"/>
            <a:ext cx="1800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000099"/>
                </a:solidFill>
                <a:latin typeface="Garamond" pitchFamily="18" charset="0"/>
              </a:rPr>
              <a:t>judicial</a:t>
            </a:r>
            <a:endParaRPr lang="ru-RU" sz="3200" b="1">
              <a:solidFill>
                <a:srgbClr val="00009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>
          <a:xfrm>
            <a:off x="358775" y="3357563"/>
            <a:ext cx="8534400" cy="3240087"/>
          </a:xfrm>
          <a:solidFill>
            <a:srgbClr val="0066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the House of  Representatives (435 members), 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and Senate (100 members-two from each state).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The job of the Congress is to make laws. 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It  can also impeach  the President.</a:t>
            </a:r>
            <a:r>
              <a:rPr lang="ru-RU" dirty="0" smtClean="0"/>
              <a:t>      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3419475" y="1844675"/>
            <a:ext cx="5472113" cy="1382713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legislative branch of power -</a:t>
            </a:r>
            <a:b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US" sz="2800" b="1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Congress</a:t>
            </a:r>
            <a:br>
              <a:rPr lang="en-US" sz="2800" b="1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is made up of two parts:</a:t>
            </a:r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55301" name="Rectangle 5"/>
          <p:cNvSpPr>
            <a:spLocks noRot="1" noChangeArrowheads="1"/>
          </p:cNvSpPr>
          <p:nvPr/>
        </p:nvSpPr>
        <p:spPr bwMode="auto">
          <a:xfrm>
            <a:off x="3419475" y="260350"/>
            <a:ext cx="5473700" cy="1296988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The legislative branch.</a:t>
            </a:r>
            <a:endParaRPr lang="ru-RU" sz="4400"/>
          </a:p>
        </p:txBody>
      </p:sp>
      <p:pic>
        <p:nvPicPr>
          <p:cNvPr id="55298" name="Picture 2" descr="%CA%EE%ED%E3%F0%E5%F1%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3097212" cy="2476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post-118-12031885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10423">
            <a:off x="323850" y="2349500"/>
            <a:ext cx="2808288" cy="1965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450" y="4365625"/>
            <a:ext cx="7777163" cy="2303463"/>
          </a:xfrm>
          <a:solidFill>
            <a:srgbClr val="0066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smtClean="0">
                <a:solidFill>
                  <a:schemeClr val="tx1"/>
                </a:solidFill>
              </a:rPr>
              <a:t>The president can  veto a bill, can ask the Congress to declare war, he also appoints the  justices  to the Supreme Court and do his job according to the Constitution.</a:t>
            </a:r>
            <a:r>
              <a:rPr lang="ru-RU" sz="4000" smtClean="0"/>
              <a:t>              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419475" y="1844675"/>
            <a:ext cx="5545138" cy="2236788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president and his Administration represent the executive branch of the federal government. The executive branch puts the country’s laws into effect.</a:t>
            </a:r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56325" name="Rectangle 5"/>
          <p:cNvSpPr>
            <a:spLocks noRot="1" noChangeArrowheads="1"/>
          </p:cNvSpPr>
          <p:nvPr/>
        </p:nvSpPr>
        <p:spPr bwMode="auto">
          <a:xfrm>
            <a:off x="3059113" y="0"/>
            <a:ext cx="5903912" cy="1143000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The executive</a:t>
            </a:r>
            <a:r>
              <a:rPr lang="en-US" sz="4400">
                <a:solidFill>
                  <a:schemeClr val="tx2"/>
                </a:solidFill>
              </a:rPr>
              <a:t> </a:t>
            </a:r>
            <a:r>
              <a:rPr lang="en-US" sz="4400"/>
              <a:t>branch.</a:t>
            </a:r>
            <a:endParaRPr lang="ru-RU" sz="4400"/>
          </a:p>
        </p:txBody>
      </p:sp>
      <p:pic>
        <p:nvPicPr>
          <p:cNvPr id="56326" name="Picture 6" descr="123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81243">
            <a:off x="179388" y="260350"/>
            <a:ext cx="2592387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788" y="290513"/>
            <a:ext cx="5832475" cy="1077912"/>
          </a:xfrm>
          <a:solidFill>
            <a:srgbClr val="006600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  <a:effectLst/>
              </a:rPr>
              <a:t>The judicial branch.</a:t>
            </a:r>
            <a:endParaRPr lang="ru-RU" sz="4000" smtClean="0">
              <a:solidFill>
                <a:schemeClr val="tx1"/>
              </a:solidFill>
              <a:effectLst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276600" y="1989138"/>
            <a:ext cx="5400675" cy="3759200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4000" b="1">
                <a:latin typeface="Garamond" pitchFamily="18" charset="0"/>
              </a:rPr>
              <a:t>The judicial branch of government is the system of courts. </a:t>
            </a:r>
            <a:endParaRPr lang="ru-RU" sz="4000" b="1">
              <a:latin typeface="Garamond" pitchFamily="18" charset="0"/>
            </a:endParaRPr>
          </a:p>
          <a:p>
            <a:pPr algn="ctr"/>
            <a:r>
              <a:rPr lang="en-US" sz="4000" b="1">
                <a:latin typeface="Garamond" pitchFamily="18" charset="0"/>
              </a:rPr>
              <a:t>The Supreme Court is the highest court in the country. </a:t>
            </a:r>
            <a:endParaRPr lang="ru-RU" sz="4000" b="1"/>
          </a:p>
        </p:txBody>
      </p:sp>
      <p:pic>
        <p:nvPicPr>
          <p:cNvPr id="57348" name="Picture 4" descr="су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36838"/>
            <a:ext cx="27527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0D390"/>
            </a:gs>
            <a:gs pos="50000">
              <a:srgbClr val="009900"/>
            </a:gs>
            <a:gs pos="100000">
              <a:srgbClr val="90D39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StatueLiber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12260">
            <a:off x="6084888" y="2997200"/>
            <a:ext cx="2298700" cy="1617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8371" name="Picture 3" descr="иг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07902">
            <a:off x="7164388" y="1844675"/>
            <a:ext cx="1690687" cy="1303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idx="1"/>
          </p:nvPr>
        </p:nvSpPr>
        <p:spPr>
          <a:xfrm>
            <a:off x="179388" y="4797425"/>
            <a:ext cx="8748712" cy="1811338"/>
          </a:xfrm>
          <a:solidFill>
            <a:srgbClr val="006600"/>
          </a:solidFill>
        </p:spPr>
        <p:txBody>
          <a:bodyPr/>
          <a:lstStyle/>
          <a:p>
            <a:pPr marL="0" indent="542925" eaLnBrk="1" hangingPunct="1">
              <a:buFont typeface="Wingdings" pitchFamily="2" charset="2"/>
              <a:buNone/>
              <a:defRPr/>
            </a:pPr>
            <a:r>
              <a:rPr lang="en-US" sz="2800" b="1" smtClean="0"/>
              <a:t>It’s known some symbols of the United States  of America:  the American  flag, the American hymn, the coat of arms - the Bald Eagle and the Statue of Liberty. </a:t>
            </a:r>
            <a:endParaRPr lang="ru-RU" sz="2800" b="1" smtClean="0"/>
          </a:p>
        </p:txBody>
      </p:sp>
      <p:pic>
        <p:nvPicPr>
          <p:cNvPr id="58374" name="Picture 6" descr="USFLA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1925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Rectangle 7"/>
          <p:cNvSpPr>
            <a:spLocks noRot="1" noChangeArrowheads="1"/>
          </p:cNvSpPr>
          <p:nvPr/>
        </p:nvSpPr>
        <p:spPr bwMode="auto">
          <a:xfrm>
            <a:off x="2555875" y="404813"/>
            <a:ext cx="6335713" cy="1069975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The</a:t>
            </a:r>
            <a:r>
              <a:rPr lang="en-US" sz="4000"/>
              <a:t> </a:t>
            </a:r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symbols of the USA</a:t>
            </a:r>
            <a:r>
              <a:rPr lang="en-US" sz="4000"/>
              <a:t>.</a:t>
            </a:r>
            <a:endParaRPr lang="ru-RU" sz="4000"/>
          </a:p>
        </p:txBody>
      </p:sp>
      <p:pic>
        <p:nvPicPr>
          <p:cNvPr id="58376" name="Picture 8" descr="статуя свободы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1950" y="1628775"/>
            <a:ext cx="1685925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8377" name="Picture 9" descr="иг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793444">
            <a:off x="395288" y="1700213"/>
            <a:ext cx="1568450" cy="201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8378" name="Picture 10" descr="игл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345974">
            <a:off x="2149475" y="2874963"/>
            <a:ext cx="1943100" cy="1490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4" descr="USS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9144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Rectangle 5"/>
          <p:cNvSpPr>
            <a:spLocks noChangeArrowheads="1"/>
          </p:cNvSpPr>
          <p:nvPr/>
        </p:nvSpPr>
        <p:spPr bwMode="auto">
          <a:xfrm>
            <a:off x="827088" y="2852738"/>
            <a:ext cx="6624637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Let us introduce our project </a:t>
            </a: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/>
            </a:r>
            <a:b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</a:b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“Russia.</a:t>
            </a:r>
            <a:endParaRPr lang="ru-RU" sz="32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  <a:p>
            <a:pPr algn="ctr">
              <a:defRPr/>
            </a:pP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The political System”</a:t>
            </a:r>
            <a:endParaRPr lang="ru-RU" sz="32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016125" cy="97631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484438" y="1268413"/>
            <a:ext cx="6480175" cy="310832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rgbClr val="FFCC00"/>
                </a:solidFill>
                <a:latin typeface="Bookman Old Style" pitchFamily="18" charset="0"/>
              </a:rPr>
              <a:t>The head of state is the president and is elected directly by the people every four years and cannot serve more than two terms. </a:t>
            </a:r>
            <a:endParaRPr lang="ru-RU" sz="2200" b="1">
              <a:solidFill>
                <a:srgbClr val="FFCC00"/>
              </a:solidFill>
              <a:latin typeface="Bookman Old Style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rgbClr val="FFCC00"/>
                </a:solidFill>
                <a:latin typeface="Bookman Old Style" pitchFamily="18" charset="0"/>
              </a:rPr>
              <a:t>The President is commander in chief of the armed forces; he makes treaties, enforces laws, and appoints ministers. </a:t>
            </a:r>
            <a:endParaRPr lang="ru-RU" sz="2200" b="1">
              <a:solidFill>
                <a:srgbClr val="FFCC00"/>
              </a:solidFill>
              <a:latin typeface="Bookman Old Style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rgbClr val="FFCC00"/>
                </a:solidFill>
                <a:latin typeface="Bookman Old Style" pitchFamily="18" charset="0"/>
              </a:rPr>
              <a:t>In fact he has much power.</a:t>
            </a:r>
            <a:endParaRPr lang="ru-RU" sz="2200" b="1">
              <a:solidFill>
                <a:srgbClr val="FFCC00"/>
              </a:solidFill>
              <a:latin typeface="Bookman Old Style" pitchFamily="18" charset="0"/>
            </a:endParaRPr>
          </a:p>
        </p:txBody>
      </p:sp>
      <p:pic>
        <p:nvPicPr>
          <p:cNvPr id="4106" name="Picture 10" descr="ross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4437063"/>
            <a:ext cx="4321175" cy="22129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8678" name="WordArt 11"/>
          <p:cNvSpPr>
            <a:spLocks noChangeArrowheads="1" noChangeShapeType="1" noTextEdit="1"/>
          </p:cNvSpPr>
          <p:nvPr/>
        </p:nvSpPr>
        <p:spPr bwMode="auto">
          <a:xfrm>
            <a:off x="2627313" y="188913"/>
            <a:ext cx="6108700" cy="863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Russia is a presidential republic.</a:t>
            </a:r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8000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95288" y="5084763"/>
            <a:ext cx="2160587" cy="376237"/>
          </a:xfrm>
          <a:prstGeom prst="rect">
            <a:avLst/>
          </a:prstGeom>
          <a:solidFill>
            <a:srgbClr val="80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V.V. Putin</a:t>
            </a:r>
            <a:endParaRPr lang="ru-RU" b="1" dirty="0"/>
          </a:p>
        </p:txBody>
      </p:sp>
      <p:pic>
        <p:nvPicPr>
          <p:cNvPr id="28683" name="Picture 11" descr="http://www.tulapressa.ru/wp-content/uploads/2012/01/Put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928802"/>
            <a:ext cx="20002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 autoUpdateAnimBg="0"/>
      <p:bldP spid="411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117600" indent="-1117600" eaLnBrk="1" hangingPunct="1">
              <a:defRPr/>
            </a:pPr>
            <a:r>
              <a:rPr lang="en-US" sz="3200" b="1" smtClean="0">
                <a:solidFill>
                  <a:srgbClr val="000099"/>
                </a:solidFill>
              </a:rPr>
              <a:t>Now I want you to match the words, read them and translate, Will you:</a:t>
            </a:r>
            <a:endParaRPr lang="ru-RU" sz="3200" b="1" smtClean="0">
              <a:solidFill>
                <a:srgbClr val="000099"/>
              </a:solidFill>
            </a:endParaRPr>
          </a:p>
        </p:txBody>
      </p:sp>
      <p:graphicFrame>
        <p:nvGraphicFramePr>
          <p:cNvPr id="73731" name="Group 3"/>
          <p:cNvGraphicFramePr>
            <a:graphicFrameLocks noGrp="1"/>
          </p:cNvGraphicFramePr>
          <p:nvPr>
            <p:ph type="tbl" idx="1"/>
          </p:nvPr>
        </p:nvGraphicFramePr>
        <p:xfrm>
          <a:off x="755650" y="1412875"/>
          <a:ext cx="7345363" cy="5181600"/>
        </p:xfrm>
        <a:graphic>
          <a:graphicData uri="http://schemas.openxmlformats.org/drawingml/2006/table">
            <a:tbl>
              <a:tblPr/>
              <a:tblGrid>
                <a:gridCol w="3668713"/>
                <a:gridCol w="3676650"/>
              </a:tblGrid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sign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government policy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rule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laws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delay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country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be elected by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bills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make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people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appoint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justices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impeach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bills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 give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President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approve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Prime minister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determine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royal assent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877050" y="1916113"/>
            <a:ext cx="64770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2339975" y="1916113"/>
            <a:ext cx="5762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H="1">
            <a:off x="4787900" y="1916113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00113" y="188913"/>
            <a:ext cx="7345362" cy="82232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CC00"/>
                </a:solidFill>
              </a:rPr>
              <a:t>The Federal government consists of three branches: legislative, executive and judicial. </a:t>
            </a:r>
            <a:endParaRPr lang="ru-RU" sz="2400" b="1">
              <a:solidFill>
                <a:srgbClr val="FFCC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313615">
            <a:off x="684213" y="2420938"/>
            <a:ext cx="2087562" cy="2052637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3200"/>
          </a:p>
          <a:p>
            <a:pPr algn="ctr">
              <a:spcBef>
                <a:spcPct val="50000"/>
              </a:spcBef>
            </a:pPr>
            <a:r>
              <a:rPr lang="en-US" sz="3200">
                <a:solidFill>
                  <a:srgbClr val="000099"/>
                </a:solidFill>
                <a:hlinkClick r:id="rId2" action="ppaction://hlinksldjump"/>
              </a:rPr>
              <a:t>legislative</a:t>
            </a:r>
            <a:endParaRPr lang="en-US" sz="3200">
              <a:solidFill>
                <a:srgbClr val="000099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3200">
              <a:solidFill>
                <a:srgbClr val="000099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708400" y="2420938"/>
            <a:ext cx="2303463" cy="2052637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200"/>
          </a:p>
          <a:p>
            <a:pPr algn="ctr">
              <a:spcBef>
                <a:spcPct val="50000"/>
              </a:spcBef>
            </a:pPr>
            <a:r>
              <a:rPr lang="en-US" sz="3200">
                <a:hlinkClick r:id="rId3" action="ppaction://hlinksldjump"/>
              </a:rPr>
              <a:t>executive</a:t>
            </a:r>
            <a:endParaRPr lang="en-US" sz="3200"/>
          </a:p>
          <a:p>
            <a:pPr>
              <a:spcBef>
                <a:spcPct val="50000"/>
              </a:spcBef>
            </a:pPr>
            <a:endParaRPr lang="ru-RU" sz="320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 rot="-340521">
            <a:off x="6659563" y="2492375"/>
            <a:ext cx="1800225" cy="2052638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3200"/>
          </a:p>
          <a:p>
            <a:pPr algn="ctr">
              <a:spcBef>
                <a:spcPct val="50000"/>
              </a:spcBef>
            </a:pPr>
            <a:r>
              <a:rPr lang="en-US" sz="3200">
                <a:hlinkClick r:id="rId4" action="ppaction://hlinksldjump"/>
              </a:rPr>
              <a:t>judicial</a:t>
            </a:r>
            <a:endParaRPr lang="en-US" sz="3200"/>
          </a:p>
          <a:p>
            <a:pPr algn="ctr">
              <a:spcBef>
                <a:spcPct val="50000"/>
              </a:spcBef>
            </a:pPr>
            <a:endParaRPr lang="ru-RU" sz="32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00113" y="4941888"/>
            <a:ext cx="7559675" cy="1076325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Bookman Old Style" pitchFamily="18" charset="0"/>
              </a:rPr>
              <a:t>Each of them is checked and balanced by the President.</a:t>
            </a:r>
            <a:endParaRPr lang="ru-RU" sz="3200">
              <a:latin typeface="Bookman Old Style" pitchFamily="18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979613" y="1341438"/>
            <a:ext cx="5616575" cy="588962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The Federal government</a:t>
            </a:r>
            <a:endParaRPr lang="ru-RU" sz="3200" b="1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5661025"/>
            <a:ext cx="900113" cy="960438"/>
            <a:chOff x="476" y="3249"/>
            <a:chExt cx="974" cy="742"/>
          </a:xfrm>
        </p:grpSpPr>
        <p:sp>
          <p:nvSpPr>
            <p:cNvPr id="29708" name="AutoShape 6">
              <a:hlinkClick r:id="rId5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76" y="3430"/>
              <a:ext cx="974" cy="430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29709" name="WordArt 5">
              <a:hlinkClick r:id="rId6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 rot="1980266">
              <a:off x="703" y="3249"/>
              <a:ext cx="594" cy="742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Next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nimBg="1"/>
      <p:bldP spid="6155" grpId="0" animBg="1"/>
      <p:bldP spid="6157" grpId="0" animBg="1"/>
      <p:bldP spid="6148" grpId="0" animBg="1"/>
      <p:bldP spid="6150" grpId="0" animBg="1"/>
      <p:bldP spid="6151" grpId="0" animBg="1"/>
      <p:bldP spid="6152" grpId="0" animBg="1"/>
      <p:bldP spid="6153" grpId="0" animBg="1"/>
      <p:bldP spid="61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987675" y="2565400"/>
            <a:ext cx="3024188" cy="2031325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/>
              <a:t>Each chamber is headed by the Speaker:</a:t>
            </a:r>
          </a:p>
          <a:p>
            <a:pPr algn="ctr"/>
            <a:r>
              <a:rPr lang="en-US" b="1" dirty="0"/>
              <a:t> the Council of Federation – </a:t>
            </a:r>
            <a:br>
              <a:rPr lang="en-US" b="1" dirty="0"/>
            </a:br>
            <a:r>
              <a:rPr lang="en-US" b="1" dirty="0"/>
              <a:t>by </a:t>
            </a:r>
            <a:r>
              <a:rPr lang="en-US" b="1" dirty="0" err="1" smtClean="0"/>
              <a:t>Valentina</a:t>
            </a:r>
            <a:r>
              <a:rPr lang="en-US" b="1" dirty="0" smtClean="0"/>
              <a:t> </a:t>
            </a:r>
            <a:r>
              <a:rPr lang="en-US" b="1" dirty="0" err="1" smtClean="0"/>
              <a:t>Matviyenko</a:t>
            </a:r>
            <a:r>
              <a:rPr lang="en-US" b="1" dirty="0" smtClean="0"/>
              <a:t>, </a:t>
            </a:r>
            <a:endParaRPr lang="en-US" b="1" dirty="0"/>
          </a:p>
          <a:p>
            <a:pPr algn="ctr"/>
            <a:r>
              <a:rPr lang="en-US" b="1" dirty="0"/>
              <a:t>the State  </a:t>
            </a:r>
            <a:r>
              <a:rPr lang="en-US" b="1" dirty="0" err="1"/>
              <a:t>Duma</a:t>
            </a:r>
            <a:r>
              <a:rPr lang="en-US" b="1" dirty="0"/>
              <a:t> – by</a:t>
            </a:r>
            <a:br>
              <a:rPr lang="en-US" b="1" dirty="0"/>
            </a:br>
            <a:r>
              <a:rPr lang="en-US" b="1" dirty="0"/>
              <a:t> Boris </a:t>
            </a:r>
            <a:r>
              <a:rPr lang="en-US" b="1" dirty="0" err="1"/>
              <a:t>Grizlov</a:t>
            </a:r>
            <a:r>
              <a:rPr lang="en-US" b="1" dirty="0"/>
              <a:t>. 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55650" y="188913"/>
            <a:ext cx="8101013" cy="94615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FFCC00"/>
                </a:solidFill>
              </a:rPr>
              <a:t>The legislative power is vested in the Federal Assembly. It consists of 2 chambers:</a:t>
            </a:r>
            <a:endParaRPr lang="ru-RU" sz="2800">
              <a:solidFill>
                <a:srgbClr val="FFCC00"/>
              </a:solidFill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95288" y="1268413"/>
            <a:ext cx="2230437" cy="82232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</a:rPr>
              <a:t>The Council of Federation</a:t>
            </a:r>
            <a:endParaRPr lang="ru-RU" sz="2400">
              <a:solidFill>
                <a:srgbClr val="FFCC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372225" y="1268413"/>
            <a:ext cx="2232025" cy="82232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</a:rPr>
              <a:t>The State Duma</a:t>
            </a:r>
            <a:endParaRPr lang="ru-RU" sz="2400">
              <a:solidFill>
                <a:srgbClr val="FFCC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331913" y="5589588"/>
            <a:ext cx="6624637" cy="650875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A bill becomes a law if it is approved by both chambers</a:t>
            </a:r>
            <a:br>
              <a:rPr lang="en-US" b="1"/>
            </a:br>
            <a:r>
              <a:rPr lang="en-US" b="1"/>
              <a:t> and signed by the President.</a:t>
            </a:r>
            <a:endParaRPr lang="ru-RU" b="1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443663" y="4941888"/>
            <a:ext cx="2087562" cy="369332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Sergey </a:t>
            </a:r>
            <a:r>
              <a:rPr lang="en-US" dirty="0" err="1" smtClean="0"/>
              <a:t>Naryshkin</a:t>
            </a:r>
            <a:endParaRPr lang="en-US" dirty="0" smtClean="0"/>
          </a:p>
        </p:txBody>
      </p:sp>
      <p:pic>
        <p:nvPicPr>
          <p:cNvPr id="5135" name="Picture 15" descr="grizlov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95857" y="2133600"/>
            <a:ext cx="1784762" cy="266382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0731" name="AutoShape 1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308725"/>
            <a:ext cx="576262" cy="21590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3" name="AutoShape 13" descr="Валентина Ивановна Матвиенк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5" name="AutoShape 15" descr="Валентина Ивановна Матвиенк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7" name="Picture 17" descr="http://upload.wikimedia.org/wikipedia/commons/thumb/3/36/Valentina_Matviyenko.jpg/280px-Valentina_Matviyenk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71678"/>
            <a:ext cx="2190764" cy="3286148"/>
          </a:xfrm>
          <a:prstGeom prst="rect">
            <a:avLst/>
          </a:prstGeom>
          <a:noFill/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28596" y="4714884"/>
            <a:ext cx="2214578" cy="646331"/>
          </a:xfrm>
          <a:prstGeom prst="rect">
            <a:avLst/>
          </a:prstGeom>
          <a:solidFill>
            <a:srgbClr val="8000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err="1" smtClean="0"/>
              <a:t>Valentina</a:t>
            </a:r>
            <a:r>
              <a:rPr lang="en-US" b="1" dirty="0" smtClean="0"/>
              <a:t> </a:t>
            </a:r>
            <a:r>
              <a:rPr lang="en-US" b="1" dirty="0" err="1" smtClean="0"/>
              <a:t>Matviyenko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 autoUpdateAnimBg="0"/>
      <p:bldP spid="5126" grpId="0" animBg="1" autoUpdateAnimBg="0"/>
      <p:bldP spid="5127" grpId="0" animBg="1" autoUpdateAnimBg="0"/>
      <p:bldP spid="5128" grpId="0" animBg="1" autoUpdateAnimBg="0"/>
      <p:bldP spid="5129" grpId="0" animBg="1" autoUpdateAnimBg="0"/>
      <p:bldP spid="5131" grpId="0" animBg="1" autoUpdateAnimBg="0"/>
      <p:bldP spid="5132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__________ _____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916113"/>
            <a:ext cx="48260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8713787" cy="148113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 </a:t>
            </a:r>
            <a:r>
              <a:rPr lang="en-US" sz="2600" b="1"/>
              <a:t>The executive power in Russia belongs </a:t>
            </a:r>
            <a:br>
              <a:rPr lang="en-US" sz="2600" b="1"/>
            </a:br>
            <a:r>
              <a:rPr lang="en-US" sz="2600" b="1"/>
              <a:t>to the Government. </a:t>
            </a:r>
          </a:p>
          <a:p>
            <a:pPr algn="ctr">
              <a:spcBef>
                <a:spcPct val="50000"/>
              </a:spcBef>
            </a:pPr>
            <a:r>
              <a:rPr lang="en-US" sz="2600" b="1"/>
              <a:t>The president appoints it’s head - the Prime minister</a:t>
            </a:r>
            <a:r>
              <a:rPr lang="en-US" sz="2600"/>
              <a:t>. </a:t>
            </a:r>
            <a:endParaRPr lang="ru-RU" sz="2600"/>
          </a:p>
        </p:txBody>
      </p:sp>
      <p:pic>
        <p:nvPicPr>
          <p:cNvPr id="7177" name="Picture 9" descr="DSCF11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73238"/>
            <a:ext cx="648017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1209727061_tass_514373_690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39750" y="2072283"/>
            <a:ext cx="4392613" cy="329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39175" y="6669088"/>
            <a:ext cx="504825" cy="188912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50825" y="5229225"/>
            <a:ext cx="3097213" cy="146526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There are many political parties in our country: The Democratic, the Communist, the Liberal and many others.  </a:t>
            </a:r>
            <a:endParaRPr lang="ru-RU" b="1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715140" y="5786454"/>
            <a:ext cx="1944687" cy="92333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D.A. </a:t>
            </a:r>
            <a:r>
              <a:rPr lang="en-US" b="1" dirty="0" err="1" smtClean="0"/>
              <a:t>Medvedev</a:t>
            </a:r>
            <a:r>
              <a:rPr lang="en-US" b="1" dirty="0" smtClean="0"/>
              <a:t> - </a:t>
            </a:r>
            <a:r>
              <a:rPr lang="en-US" b="1" dirty="0"/>
              <a:t>the Prime minister.</a:t>
            </a:r>
            <a:r>
              <a:rPr lang="en-US" dirty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434 0.01019 C 0.11198 0.01065 0.18108 0.01134 0.2408 0.01783 C 0.30035 0.02408 0.3691 0.04329 0.40156 0.04815 C 0.43386 0.05232 0.43438 0.04838 0.43542 0.04468 " pathEditMode="relative" rAng="0" ptsTypes="aaaA">
                                      <p:cBhvr>
                                        <p:cTn id="17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2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  <a:solidFill>
            <a:srgbClr val="800000"/>
          </a:solidFill>
        </p:spPr>
        <p:txBody>
          <a:bodyPr anchorCtr="0"/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800" b="1" smtClean="0"/>
              <a:t>The main law of our country is the Constitution which was adopted in 1993.</a:t>
            </a:r>
            <a:r>
              <a:rPr lang="en-US" sz="4000" smtClean="0"/>
              <a:t> </a:t>
            </a:r>
            <a:endParaRPr lang="ru-RU" sz="4000" smtClean="0"/>
          </a:p>
        </p:txBody>
      </p:sp>
      <p:pic>
        <p:nvPicPr>
          <p:cNvPr id="13320" name="Picture 8" descr="P10004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84313"/>
            <a:ext cx="25384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КОНСТИТУЦИЯ подарочный в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933825"/>
            <a:ext cx="16906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КОНСТИТУЦ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2781300"/>
            <a:ext cx="20859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3492500" y="1628775"/>
            <a:ext cx="5040313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 Black"/>
              </a:rPr>
              <a:t>DECEMBER, 12 </a:t>
            </a:r>
          </a:p>
          <a:p>
            <a:pPr algn="ctr"/>
            <a:r>
              <a:rPr lang="en-US" sz="3600" b="1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 Black"/>
              </a:rPr>
              <a:t>IS THE DAY OF CONSTITUTION</a:t>
            </a:r>
            <a:endParaRPr lang="ru-RU" sz="3600" b="1" kern="10">
              <a:ln w="9525">
                <a:solidFill>
                  <a:schemeClr val="accent1"/>
                </a:solidFill>
                <a:round/>
                <a:headEnd/>
                <a:tailEnd/>
              </a:ln>
              <a:solidFill>
                <a:srgbClr val="CC0000"/>
              </a:solidFill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7037 C 0.02066 -0.04398 0.03958 -0.01736 0.07326 -0.05185 C 0.10694 -0.08634 0.15625 -0.26134 0.20382 -0.27778 C 0.25139 -0.29421 0.30486 -0.22222 0.35851 -0.15 " pathEditMode="relative" rAng="0" ptsTypes="aaaA">
                                      <p:cBhvr>
                                        <p:cTn id="31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-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C 0.09045 0.09444 0.18108 0.18912 0.21667 0.2259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9933"/>
            </a:gs>
            <a:gs pos="50000">
              <a:srgbClr val="FFEAD5"/>
            </a:gs>
            <a:gs pos="100000">
              <a:srgbClr val="FF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979613" y="260350"/>
            <a:ext cx="6553200" cy="1562100"/>
          </a:xfrm>
          <a:prstGeom prst="rect">
            <a:avLst/>
          </a:prstGeom>
          <a:solidFill>
            <a:srgbClr val="80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The national symbol of Russian is a white-blue-red flag, the hymn, a two-headed eagle-the coat of arms. The Kremlin, a lot of ancient Cathedrals and many others. </a:t>
            </a:r>
            <a:endParaRPr lang="ru-RU" sz="2400" b="1"/>
          </a:p>
        </p:txBody>
      </p:sp>
      <p:pic>
        <p:nvPicPr>
          <p:cNvPr id="9222" name="Picture 6" descr="Безымянный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1343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креамль и Соьры Оружейная палата алмазный фон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88729">
            <a:off x="755650" y="1844675"/>
            <a:ext cx="1881188" cy="28082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224" name="Picture 8" descr="крем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89012">
            <a:off x="6443663" y="1844675"/>
            <a:ext cx="1944687" cy="28082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225" name="Picture 9" descr="курант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16939">
            <a:off x="6227763" y="4652963"/>
            <a:ext cx="2663825" cy="19034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226" name="Picture 10" descr="царь буш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20516">
            <a:off x="250825" y="4652963"/>
            <a:ext cx="2665413" cy="1924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227" name="Picture 11" descr="царь колокол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1773238"/>
            <a:ext cx="1943100" cy="28082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228" name="Picture 12" descr="царь пушка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8038" y="4724400"/>
            <a:ext cx="2374900" cy="1927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44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44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44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44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44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44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440"/>
                            </p:stCondLst>
                            <p:childTnLst>
                              <p:par>
                                <p:cTn id="5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00364" y="2571744"/>
            <a:ext cx="3328982" cy="150811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6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Quiz.</a:t>
            </a:r>
            <a:endParaRPr lang="ru-RU" sz="6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285984" y="2357430"/>
            <a:ext cx="47863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 first round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"The political system of the USA".</a:t>
            </a:r>
            <a:endParaRPr kumimoji="0" lang="en-US" sz="4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440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42976" y="1142984"/>
            <a:ext cx="7072362" cy="4143404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1) How is the US President elected in America?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ru-RU" i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by all men and women over 18;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only by white men over 18;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only by white men with property;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by women over 18.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428736"/>
            <a:ext cx="8229600" cy="3794129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2) Does the Congress in the USA consist of: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the House of Commons and Lords;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Supreme Court and the Federal Assembly;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the House of Representatives and the Senate;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The House of Lords and the Cabinet.      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643050"/>
            <a:ext cx="8229600" cy="357981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3) Who was the first President of the USA?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Theodore Roosevelt;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Benjamin Franklin;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Thomas Jefferson;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George Washington.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14348" y="1571612"/>
            <a:ext cx="7901014" cy="3508377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4) Who is the head of the executive branch in the USA?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the President;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Vice President;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Minister;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Prime-Minister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50912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99"/>
                </a:solidFill>
              </a:rPr>
              <a:t>Check up yourself</a:t>
            </a:r>
            <a:endParaRPr lang="ru-RU" smtClean="0"/>
          </a:p>
        </p:txBody>
      </p:sp>
      <p:graphicFrame>
        <p:nvGraphicFramePr>
          <p:cNvPr id="74755" name="Group 3"/>
          <p:cNvGraphicFramePr>
            <a:graphicFrameLocks noGrp="1"/>
          </p:cNvGraphicFramePr>
          <p:nvPr>
            <p:ph type="tbl" idx="1"/>
          </p:nvPr>
        </p:nvGraphicFramePr>
        <p:xfrm>
          <a:off x="468313" y="1341438"/>
          <a:ext cx="8362950" cy="5181600"/>
        </p:xfrm>
        <a:graphic>
          <a:graphicData uri="http://schemas.openxmlformats.org/drawingml/2006/table">
            <a:tbl>
              <a:tblPr/>
              <a:tblGrid>
                <a:gridCol w="4178300"/>
                <a:gridCol w="4184650"/>
              </a:tblGrid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sign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bills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rule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country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delay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bills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be elected by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people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make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laws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appoint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Prime minister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impeach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President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 give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royal assent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approve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justices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determine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government policy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14348" y="1571612"/>
            <a:ext cx="7758138" cy="315118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5) Where was the Constitution of the USA worked out?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in Washington;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in New York;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in Philadelphia;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in Atlanta.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71472" y="1500174"/>
            <a:ext cx="7901014" cy="3436939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6) Which institution represents the judicial branch of government?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Congress;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Senate;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the Supreme Court;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the Cabinet.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42910" y="1714488"/>
            <a:ext cx="7858180" cy="3429024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7) Which officials in the USA are appointed?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Secretaries and federal judges;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secretaries;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federal judges;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members of the House of Representatives.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2428868"/>
            <a:ext cx="8229600" cy="1722427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second round "The Political system of the United Kingdom of Great Britain and Northern Ireland".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357298"/>
            <a:ext cx="8229600" cy="429419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1) Who is the official head of the state in the UK?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President;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Vice President;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Prime-Minister;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Queen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1214422"/>
            <a:ext cx="8229600" cy="4151319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2) What are the main functions of the House of Lords in the UK?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 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makes laws;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rules the country;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examines bills;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examines and revises bills.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357298"/>
            <a:ext cx="8229600" cy="429419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3) Who is the second important person in the Kingdom after the Prime Minister?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a) Queen;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Prince Charles;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Speaker;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the elder son of Prince Charles.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571612"/>
            <a:ext cx="8229600" cy="4151319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4) When was a woman appointed Speaker for the first time?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in 1990;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 c) in 1997;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in 1992;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d) in 2000,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1285860"/>
            <a:ext cx="8229600" cy="4437071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5) How are the first two rows of seats in the House of Commons called?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en-US" i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front chairs; c) front-benches;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b)front seats; d) front sofas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1214422"/>
            <a:ext cx="8229600" cy="4294195"/>
          </a:xfrm>
        </p:spPr>
        <p:txBody>
          <a:bodyPr/>
          <a:lstStyle/>
          <a:p>
            <a:r>
              <a:rPr lang="ru-RU" b="1" i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6) What are the duties of the Queen?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takes part in many traditional ceremonies, in the work </a:t>
            </a:r>
            <a:r>
              <a:rPr lang="en-US" b="1" i="1" dirty="0" smtClean="0">
                <a:solidFill>
                  <a:schemeClr val="bg1"/>
                </a:solidFill>
              </a:rPr>
              <a:t>of </a:t>
            </a:r>
            <a:r>
              <a:rPr lang="en-US" i="1" dirty="0" smtClean="0">
                <a:solidFill>
                  <a:schemeClr val="bg1"/>
                </a:solidFill>
              </a:rPr>
              <a:t>many charities, appoints important state offices.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rules the country in fact;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makes laws;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appoints important state offices.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69020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Hous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6911975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11188" y="5373688"/>
            <a:ext cx="7705725" cy="11906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theme of our project is </a:t>
            </a:r>
          </a:p>
          <a:p>
            <a:pPr algn="ctr"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“Great Britain. Political system”</a:t>
            </a:r>
            <a:endParaRPr lang="ru-RU" sz="36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3326" name="Picture 14" descr="GBRIT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981075"/>
            <a:ext cx="2252662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214422"/>
            <a:ext cx="8229600" cy="4079881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7) What are the duties of the Cabinet?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examines and revises bills;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</a:t>
            </a:r>
            <a:r>
              <a:rPr lang="en-US" b="1" i="1" dirty="0" smtClean="0">
                <a:solidFill>
                  <a:schemeClr val="bg1"/>
                </a:solidFill>
              </a:rPr>
              <a:t>) </a:t>
            </a:r>
            <a:r>
              <a:rPr lang="en-US" i="1" dirty="0" smtClean="0">
                <a:solidFill>
                  <a:schemeClr val="bg1"/>
                </a:solidFill>
              </a:rPr>
              <a:t>determines government policies and coordinates government departments;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c) makes laws;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d) discusses political problems.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71472" y="2786058"/>
            <a:ext cx="8229600" cy="1293799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next round "The Political system of the Russian Federation".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500174"/>
            <a:ext cx="8229600" cy="3722691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1.Who guarantees the basic rights of the people?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the President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Chairman of the Government.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1643050"/>
            <a:ext cx="8229600" cy="365125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2.Who elects the members of the Federal Assembly?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the Federal Government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people.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0034" y="1785926"/>
            <a:ext cx="8229600" cy="286543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3.Who appoints the Chairman of the Government?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a). the President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b)the Federal Assembly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1714488"/>
            <a:ext cx="8229600" cy="286543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4. Who approves the Chairmen of the Government?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</a:t>
            </a:r>
            <a:r>
              <a:rPr lang="en-US" i="1" dirty="0" err="1" smtClean="0">
                <a:solidFill>
                  <a:schemeClr val="bg1"/>
                </a:solidFill>
              </a:rPr>
              <a:t>Duma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Constitutional Court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2285992"/>
            <a:ext cx="8229600" cy="2365369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5.Who elects the President?</a:t>
            </a:r>
          </a:p>
          <a:p>
            <a:endParaRPr lang="en-US" i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the Federal Assembly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people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596" y="2071678"/>
            <a:ext cx="8229600" cy="250824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6.Who can dissolve the </a:t>
            </a:r>
            <a:r>
              <a:rPr lang="en-US" b="1" dirty="0" err="1" smtClean="0">
                <a:solidFill>
                  <a:schemeClr val="bg1"/>
                </a:solidFill>
              </a:rPr>
              <a:t>Duma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a) the President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Chairman of the Government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71472" y="2000240"/>
            <a:ext cx="8229600" cy="286543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7.Whom does legislative branch belong to in our country?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r>
              <a:rPr lang="en-US" i="1" dirty="0" smtClean="0">
                <a:solidFill>
                  <a:schemeClr val="bg1"/>
                </a:solidFill>
              </a:rPr>
              <a:t>) the President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i="1" dirty="0" smtClean="0">
                <a:solidFill>
                  <a:schemeClr val="bg1"/>
                </a:solidFill>
              </a:rPr>
              <a:t>b) the Federal Assembly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8" name="Group 2"/>
          <p:cNvGraphicFramePr>
            <a:graphicFrameLocks noGrp="1"/>
          </p:cNvGraphicFramePr>
          <p:nvPr>
            <p:ph/>
          </p:nvPr>
        </p:nvGraphicFramePr>
        <p:xfrm>
          <a:off x="250825" y="188913"/>
          <a:ext cx="8435975" cy="6505894"/>
        </p:xfrm>
        <a:graphic>
          <a:graphicData uri="http://schemas.openxmlformats.org/drawingml/2006/table">
            <a:tbl>
              <a:tblPr/>
              <a:tblGrid>
                <a:gridCol w="1584325"/>
                <a:gridCol w="2305050"/>
                <a:gridCol w="2327275"/>
                <a:gridCol w="2219325"/>
              </a:tblGrid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Russian Federation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USA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political system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head of state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Legislative Branch of power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6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Executive Branch of power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Judicial Branch of power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political parties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71373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4608513" cy="6048375"/>
          </a:xfrm>
          <a:solidFill>
            <a:srgbClr val="000099"/>
          </a:solidFill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>
                <a:latin typeface="Times New Roman" pitchFamily="18" charset="0"/>
              </a:rPr>
              <a:t>The United Kingdom of Great Britain and Northern Ireland is a parliamentary democracy with a constitutional monarchy.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000" b="1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>
                <a:latin typeface="Times New Roman" pitchFamily="18" charset="0"/>
              </a:rPr>
              <a:t>This means that Great Britain is governed by the Parliament and the Queen is the Head of State. She has mostly representative functions.</a:t>
            </a:r>
            <a:endParaRPr lang="ru-RU" b="1" smtClean="0">
              <a:latin typeface="Times New Roman" pitchFamily="18" charset="0"/>
            </a:endParaRPr>
          </a:p>
        </p:txBody>
      </p:sp>
      <p:pic>
        <p:nvPicPr>
          <p:cNvPr id="75780" name="Picture 4" descr="0309245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60350"/>
            <a:ext cx="3024188" cy="2752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5781" name="Picture 5" descr="030111_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357563"/>
            <a:ext cx="3889375" cy="291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02" name="Group 2"/>
          <p:cNvGraphicFramePr>
            <a:graphicFrameLocks noGrp="1"/>
          </p:cNvGraphicFramePr>
          <p:nvPr>
            <p:ph/>
          </p:nvPr>
        </p:nvGraphicFramePr>
        <p:xfrm>
          <a:off x="250825" y="120650"/>
          <a:ext cx="8569325" cy="6665278"/>
        </p:xfrm>
        <a:graphic>
          <a:graphicData uri="http://schemas.openxmlformats.org/drawingml/2006/table">
            <a:tbl>
              <a:tblPr/>
              <a:tblGrid>
                <a:gridCol w="1085850"/>
                <a:gridCol w="2562225"/>
                <a:gridCol w="2667000"/>
                <a:gridCol w="2254250"/>
              </a:tblGrid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Russian Federation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USA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UK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political system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presidential  republic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presidential  republic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Parliamentary democracy with a constitutional monarch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head of state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president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president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Queen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Legislative Branch of power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Federal assembly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Federation           the State  Duma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council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60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Congress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60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House of                    The Senate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603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representatives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Parliament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House of         The House of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Commons                    Lords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Executive Branch of power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Government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(the Chairman of the Government,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the Ministers)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Administration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(the president, the vice president, the cabinet, the secretaries)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Government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(the Prime  Minister, the cabinet)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Judicial Branch of power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Supreme Court,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Constitutional  Court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Supreme Court.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House of Lords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Judicial committee of Privy Council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Court of Appeal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Supreme Court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political parties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Communist Party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Democratic Party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Liberal Party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Republican Party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Democratic Party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Conservative Party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Labour Party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71373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975"/>
            <a:ext cx="8229600" cy="3413125"/>
          </a:xfrm>
        </p:spPr>
        <p:txBody>
          <a:bodyPr/>
          <a:lstStyle/>
          <a:p>
            <a:pPr marL="722313" indent="-722313" defTabSz="250825" eaLnBrk="1" hangingPunct="1">
              <a:buFont typeface="Wingdings" pitchFamily="2" charset="2"/>
              <a:buNone/>
              <a:defRPr/>
            </a:pPr>
            <a:endParaRPr lang="en-US" sz="3600" b="1" smtClean="0"/>
          </a:p>
          <a:p>
            <a:pPr marL="722313" indent="-722313" defTabSz="250825" eaLnBrk="1" hangingPunct="1">
              <a:defRPr/>
            </a:pPr>
            <a:r>
              <a:rPr lang="en-US" sz="3600" b="1" smtClean="0">
                <a:hlinkClick r:id="rId2" action="ppaction://hlinksldjump"/>
              </a:rPr>
              <a:t>legislative, </a:t>
            </a:r>
            <a:endParaRPr lang="en-US" sz="3600" b="1" smtClean="0"/>
          </a:p>
          <a:p>
            <a:pPr marL="722313" indent="-722313" defTabSz="250825" eaLnBrk="1" hangingPunct="1">
              <a:defRPr/>
            </a:pPr>
            <a:r>
              <a:rPr lang="en-US" sz="3600" b="1" smtClean="0">
                <a:hlinkClick r:id="rId3" action="ppaction://hlinksldjump"/>
              </a:rPr>
              <a:t>executive, </a:t>
            </a:r>
            <a:endParaRPr lang="en-US" sz="3600" b="1" smtClean="0"/>
          </a:p>
          <a:p>
            <a:pPr marL="722313" indent="-722313" defTabSz="250825" eaLnBrk="1" hangingPunct="1">
              <a:defRPr/>
            </a:pPr>
            <a:r>
              <a:rPr lang="en-US" sz="3600" b="1" smtClean="0">
                <a:hlinkClick r:id="rId4" action="ppaction://hlinksldjump"/>
              </a:rPr>
              <a:t>judicial.</a:t>
            </a:r>
            <a:endParaRPr lang="ru-RU" sz="3600" b="1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55650" y="5157788"/>
            <a:ext cx="1546225" cy="1177925"/>
            <a:chOff x="476" y="3249"/>
            <a:chExt cx="974" cy="742"/>
          </a:xfrm>
        </p:grpSpPr>
        <p:sp>
          <p:nvSpPr>
            <p:cNvPr id="8201" name="AutoShape 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76" y="3430"/>
              <a:ext cx="974" cy="430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8202" name="WordArt 5">
              <a:hlinkClick r:id="rId5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 rot="1980266">
              <a:off x="703" y="3249"/>
              <a:ext cx="594" cy="742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Next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77832" name="Picture 8" descr="англия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2420938"/>
            <a:ext cx="25908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3" name="Picture 9" descr="англия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532773">
            <a:off x="6300788" y="4292600"/>
            <a:ext cx="19431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4" name="Picture 10" descr="англия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1726410">
            <a:off x="4211638" y="4581525"/>
            <a:ext cx="186055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5" name="Picture 11" descr="англия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490658">
            <a:off x="7019925" y="2133600"/>
            <a:ext cx="16129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395288" y="260350"/>
            <a:ext cx="8243887" cy="1465263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There are three branches of power </a:t>
            </a:r>
            <a:endParaRPr lang="ru-RU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 Great Britain:</a:t>
            </a:r>
            <a:endParaRPr lang="ru-RU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71373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420938"/>
            <a:ext cx="8229600" cy="1439862"/>
          </a:xfrm>
          <a:solidFill>
            <a:srgbClr val="000099"/>
          </a:solidFill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800" b="1" smtClean="0">
                <a:latin typeface="Times New (W1)" pitchFamily="18" charset="0"/>
              </a:rPr>
              <a:t>The legislative branch of power is exercised by the Houses of Parliament which consists of two chambers:</a:t>
            </a:r>
            <a:endParaRPr lang="ru-RU" sz="2800" b="1" smtClean="0">
              <a:latin typeface="Times New (W1)" pitchFamily="18" charset="0"/>
            </a:endParaRPr>
          </a:p>
        </p:txBody>
      </p:sp>
      <p:pic>
        <p:nvPicPr>
          <p:cNvPr id="76804" name="Picture 4" descr="b_448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89363"/>
            <a:ext cx="3311525" cy="2484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6805" name="Picture 5" descr="3768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716338"/>
            <a:ext cx="3311525" cy="2484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539750" y="6308725"/>
            <a:ext cx="3168650" cy="366713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the House of Lords</a:t>
            </a:r>
            <a:endParaRPr lang="ru-RU" b="1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5219700" y="6237288"/>
            <a:ext cx="3240088" cy="366712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the House of Commons</a:t>
            </a:r>
            <a:endParaRPr lang="ru-RU">
              <a:latin typeface="Verdana" pitchFamily="34" charset="0"/>
            </a:endParaRPr>
          </a:p>
        </p:txBody>
      </p:sp>
      <p:pic>
        <p:nvPicPr>
          <p:cNvPr id="76809" name="Picture 9" descr="parlament10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88913"/>
            <a:ext cx="4621213" cy="2289175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4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640763" y="6497638"/>
            <a:ext cx="5032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8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nimBg="1"/>
      <p:bldP spid="76806" grpId="0" animBg="1"/>
      <p:bldP spid="768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71373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4933950" cy="6383338"/>
          </a:xfrm>
          <a:solidFill>
            <a:srgbClr val="000099"/>
          </a:solidFill>
        </p:spPr>
        <p:txBody>
          <a:bodyPr>
            <a:normAutofit lnSpcReduction="10000"/>
          </a:bodyPr>
          <a:lstStyle/>
          <a:p>
            <a:pPr indent="11113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r>
              <a:rPr lang="en-US" sz="2800" b="1" dirty="0" smtClean="0">
                <a:latin typeface="Times New (W1)" pitchFamily="18" charset="0"/>
              </a:rPr>
              <a:t>The executive power is exercised by Prime Minister and his Cabinet. </a:t>
            </a:r>
          </a:p>
          <a:p>
            <a:pPr indent="11113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900" b="1" dirty="0" smtClean="0">
              <a:latin typeface="Times New (W1)" pitchFamily="18" charset="0"/>
            </a:endParaRPr>
          </a:p>
          <a:p>
            <a:pPr indent="11113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(W1)" pitchFamily="18" charset="0"/>
              </a:rPr>
              <a:t>The Government is usually formed by the political party which is supported by the majority in the House of Commons. </a:t>
            </a:r>
          </a:p>
          <a:p>
            <a:pPr indent="11113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900" b="1" dirty="0" smtClean="0">
              <a:latin typeface="Times New (W1)" pitchFamily="18" charset="0"/>
            </a:endParaRPr>
          </a:p>
          <a:p>
            <a:pPr indent="11113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(W1)" pitchFamily="18" charset="0"/>
              </a:rPr>
              <a:t>The Prime Minister chooses ministers and forms Cabinet. </a:t>
            </a:r>
            <a:endParaRPr lang="ru-RU" sz="2800" b="1" dirty="0" smtClean="0">
              <a:latin typeface="Times New (W1)" pitchFamily="18" charset="0"/>
            </a:endParaRPr>
          </a:p>
          <a:p>
            <a:pPr indent="11113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Times New (W1)" pitchFamily="18" charset="0"/>
              </a:rPr>
              <a:t>There are two political parties in Great Britain: the Conservative and the Labor Party.</a:t>
            </a:r>
            <a:endParaRPr lang="ru-RU" sz="2800" b="1" dirty="0" smtClean="0">
              <a:latin typeface="Times New (W1)" pitchFamily="18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651500" y="4941888"/>
            <a:ext cx="2808288" cy="369332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latin typeface="Verdana" pitchFamily="34" charset="0"/>
              </a:rPr>
              <a:t>David  Cameron</a:t>
            </a:r>
            <a:endParaRPr lang="ru-RU" b="1" dirty="0">
              <a:latin typeface="Verdana" pitchFamily="34" charset="0"/>
            </a:endParaRPr>
          </a:p>
        </p:txBody>
      </p:sp>
      <p:sp>
        <p:nvSpPr>
          <p:cNvPr id="1024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6" name="Picture 26" descr="F:\политика велик\Давид Камер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643050"/>
            <a:ext cx="21288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shade val="71373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8" name="Picture 6" descr="феми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171700" cy="35004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98750" y="887413"/>
            <a:ext cx="6445250" cy="4989512"/>
          </a:xfrm>
          <a:solidFill>
            <a:srgbClr val="000099"/>
          </a:solidFill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b="1" smtClean="0">
                <a:latin typeface="Times New Roman" pitchFamily="18" charset="0"/>
              </a:rPr>
              <a:t>The judicial branch of power determines common law and is independent of both the legislative and the executive branches.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en-US" sz="1000" b="1" smtClean="0">
              <a:latin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b="1" smtClean="0">
                <a:latin typeface="Times New Roman" pitchFamily="18" charset="0"/>
              </a:rPr>
              <a:t>There is no written Constitution in the United Kingdom of Great Britain </a:t>
            </a:r>
            <a:br>
              <a:rPr lang="en-US" b="1" smtClean="0">
                <a:latin typeface="Times New Roman" pitchFamily="18" charset="0"/>
              </a:rPr>
            </a:br>
            <a:r>
              <a:rPr lang="en-US" b="1" smtClean="0">
                <a:latin typeface="Times New Roman" pitchFamily="18" charset="0"/>
              </a:rPr>
              <a:t>and Northern Ireland.</a:t>
            </a:r>
            <a:endParaRPr lang="ru-RU" b="1" smtClean="0">
              <a:latin typeface="Times New Roman" pitchFamily="18" charset="0"/>
            </a:endParaRPr>
          </a:p>
        </p:txBody>
      </p:sp>
      <p:sp>
        <p:nvSpPr>
          <p:cNvPr id="1126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98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601</TotalTime>
  <Words>1652</Words>
  <Application>Microsoft Office PowerPoint</Application>
  <PresentationFormat>Экран (4:3)</PresentationFormat>
  <Paragraphs>300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Апекс</vt:lpstr>
      <vt:lpstr>Topic:  “The political system  of the Russian Federation,  The United States of America and  the United Kingdom of Great Britain and Northern Ireland” </vt:lpstr>
      <vt:lpstr>Now I want you to match the words, read them and translate, Will you:</vt:lpstr>
      <vt:lpstr>Check up yourself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The Political system  of the USA</vt:lpstr>
      <vt:lpstr>Слайд 12</vt:lpstr>
      <vt:lpstr>There are 3 branches of power in this country:</vt:lpstr>
      <vt:lpstr>the House of  Representatives (435 members),  and Senate (100 members-two from each state).   The job of the Congress is to make laws.  It  can also impeach  the President.      </vt:lpstr>
      <vt:lpstr>The president can  veto a bill, can ask the Congress to declare war, he also appoints the  justices  to the Supreme Court and do his job according to the Constitution.              </vt:lpstr>
      <vt:lpstr>The judicial branch.</vt:lpstr>
      <vt:lpstr>  </vt:lpstr>
      <vt:lpstr>Слайд 18</vt:lpstr>
      <vt:lpstr>Слайд 19</vt:lpstr>
      <vt:lpstr>Слайд 20</vt:lpstr>
      <vt:lpstr>Слайд 21</vt:lpstr>
      <vt:lpstr>Слайд 22</vt:lpstr>
      <vt:lpstr>The main law of our country is the Constitution which was adopted in 1993.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Company>Школа №9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 I want you to match the words, read them and translate, Will you:</dc:title>
  <dc:creator>Наталья Боясовна</dc:creator>
  <cp:lastModifiedBy>Мама</cp:lastModifiedBy>
  <cp:revision>25</cp:revision>
  <dcterms:created xsi:type="dcterms:W3CDTF">2008-12-01T12:27:58Z</dcterms:created>
  <dcterms:modified xsi:type="dcterms:W3CDTF">2014-10-20T15:02:23Z</dcterms:modified>
</cp:coreProperties>
</file>