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85" r:id="rId4"/>
    <p:sldId id="289" r:id="rId5"/>
    <p:sldId id="275" r:id="rId6"/>
    <p:sldId id="296" r:id="rId7"/>
    <p:sldId id="286" r:id="rId8"/>
    <p:sldId id="260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290D"/>
    <a:srgbClr val="FF3399"/>
    <a:srgbClr val="6600FF"/>
    <a:srgbClr val="FE6D00"/>
    <a:srgbClr val="D64ED9"/>
    <a:srgbClr val="128A6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7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501008"/>
            <a:ext cx="4563616" cy="193089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Музыкальный руководитель первой квалификационной категории Свинарева                 Елена Петровна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МБДОУ 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ДС №7 «Солнышко»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48" y="44624"/>
            <a:ext cx="9102055" cy="2736304"/>
          </a:xfrm>
        </p:spPr>
        <p:txBody>
          <a:bodyPr>
            <a:noAutofit/>
          </a:bodyPr>
          <a:lstStyle/>
          <a:p>
            <a:pPr marL="182880" indent="0">
              <a:buNone/>
            </a:pPr>
            <a:r>
              <a:rPr lang="ru-RU" sz="4800" dirty="0" smtClean="0">
                <a:solidFill>
                  <a:srgbClr val="FF3399"/>
                </a:solidFill>
                <a:effectLst>
                  <a:reflection blurRad="6350" stA="55000" endA="300" endPos="0" dir="5400000" sy="-100000" algn="bl" rotWithShape="0"/>
                </a:effectLst>
                <a:latin typeface="Comic Sans MS" pitchFamily="66" charset="0"/>
              </a:rPr>
              <a:t>Развитие творческих способностей дошкольников на музыкальных занятиях.</a:t>
            </a:r>
            <a:endParaRPr lang="ru-RU" sz="4800" dirty="0">
              <a:solidFill>
                <a:srgbClr val="6600FF"/>
              </a:solidFill>
              <a:effectLst>
                <a:reflection blurRad="6350" stA="55000" endA="300" endPos="2000" dir="5400000" sy="-100000" algn="bl" rotWithShape="0"/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624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23728" y="0"/>
            <a:ext cx="4906888" cy="20022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stA="73000" endPos="0" dir="5400000" sy="-100000" algn="bl" rotWithShape="0"/>
                </a:effectLst>
                <a:latin typeface="Times New Roman" pitchFamily="18" charset="0"/>
                <a:ea typeface="Gungsuh" panose="02030600000101010101" pitchFamily="18" charset="-127"/>
                <a:cs typeface="Times New Roman" pitchFamily="18" charset="0"/>
              </a:rPr>
              <a:t>ФГОС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effectLst>
                <a:reflection blurRad="6350" stA="73000" endPos="0" dir="5400000" sy="-100000" algn="bl" rotWithShape="0"/>
              </a:effectLst>
              <a:latin typeface="Times New Roman" pitchFamily="18" charset="0"/>
              <a:ea typeface="Gungsuh" panose="02030600000101010101" pitchFamily="18" charset="-127"/>
              <a:cs typeface="Times New Roman" pitchFamily="18" charset="0"/>
            </a:endParaRPr>
          </a:p>
        </p:txBody>
      </p:sp>
      <p:pic>
        <p:nvPicPr>
          <p:cNvPr id="4" name="Picture 4" descr="C:\Users\TLobanova\Desktop\Рисунок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217024" cy="5805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91762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27550" y="3992727"/>
            <a:ext cx="3816449" cy="286527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154" y="0"/>
            <a:ext cx="6400800" cy="464169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Развитие интеллектуально-творческих способностей подрастающего поколения является актуальной проблемой</a:t>
            </a: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.</a:t>
            </a:r>
          </a:p>
          <a:p>
            <a:pPr marL="45720" indent="0" algn="ctr">
              <a:buNone/>
            </a:pPr>
            <a:endParaRPr lang="ru-RU" sz="36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4572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547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88640"/>
            <a:ext cx="8064896" cy="6026442"/>
          </a:xfrm>
        </p:spPr>
        <p:txBody>
          <a:bodyPr>
            <a:normAutofit fontScale="92500" lnSpcReduction="20000"/>
          </a:bodyPr>
          <a:lstStyle/>
          <a:p>
            <a:pPr marL="109728" indent="0" algn="ctr">
              <a:spcAft>
                <a:spcPts val="600"/>
              </a:spcAft>
              <a:buNone/>
            </a:pPr>
            <a:r>
              <a:rPr lang="ru-RU" sz="4300" b="1" dirty="0" smtClean="0">
                <a:latin typeface="Comic Sans MS" panose="030F0702030302020204" pitchFamily="66" charset="0"/>
              </a:rPr>
              <a:t>Реализация </a:t>
            </a:r>
            <a:r>
              <a:rPr lang="ru-RU" sz="4300" b="1" dirty="0">
                <a:latin typeface="Comic Sans MS" panose="030F0702030302020204" pitchFamily="66" charset="0"/>
              </a:rPr>
              <a:t>программы в формах, специфических для детей данной возрастной группы, прежде всего в форме игры, познавательной</a:t>
            </a:r>
            <a:br>
              <a:rPr lang="ru-RU" sz="4300" b="1" dirty="0">
                <a:latin typeface="Comic Sans MS" panose="030F0702030302020204" pitchFamily="66" charset="0"/>
              </a:rPr>
            </a:br>
            <a:r>
              <a:rPr lang="ru-RU" sz="4300" b="1" dirty="0">
                <a:latin typeface="Comic Sans MS" panose="030F0702030302020204" pitchFamily="66" charset="0"/>
              </a:rPr>
              <a:t>и исследовательской деятельности, в форме творческой активности, обеспечивающей художественно-эстетическое развитие ребёнка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647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7776864" cy="4320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i="1" dirty="0" smtClean="0">
                <a:solidFill>
                  <a:schemeClr val="tx2">
                    <a:lumMod val="90000"/>
                  </a:schemeClr>
                </a:solidFill>
                <a:effectLst>
                  <a:reflection blurRad="6350" stA="0" endPos="65000" dir="5400000" sy="-100000" algn="bl" rotWithShape="0"/>
                </a:effectLst>
                <a:latin typeface="Georgia" panose="02040502050405020303" pitchFamily="18" charset="0"/>
              </a:rPr>
              <a:t/>
            </a:r>
            <a:br>
              <a:rPr lang="ru-RU" sz="3600" i="1" dirty="0" smtClean="0">
                <a:solidFill>
                  <a:schemeClr val="tx2">
                    <a:lumMod val="90000"/>
                  </a:schemeClr>
                </a:solidFill>
                <a:effectLst>
                  <a:reflection blurRad="6350" stA="0" endPos="65000" dir="5400000" sy="-100000" algn="bl" rotWithShape="0"/>
                </a:effectLst>
                <a:latin typeface="Georgia" panose="02040502050405020303" pitchFamily="18" charset="0"/>
              </a:rPr>
            </a:br>
            <a:r>
              <a:rPr lang="ru-RU" sz="4800" i="1" dirty="0" smtClean="0">
                <a:solidFill>
                  <a:schemeClr val="accent1">
                    <a:lumMod val="50000"/>
                  </a:schemeClr>
                </a:solidFill>
                <a:effectLst>
                  <a:reflection blurRad="6350" stA="0" endPos="65000" dir="5400000" sy="-100000" algn="bl" rotWithShape="0"/>
                </a:effectLst>
                <a:latin typeface="Monotype Corsiva" pitchFamily="66" charset="0"/>
              </a:rPr>
              <a:t/>
            </a:r>
            <a:br>
              <a:rPr lang="ru-RU" sz="4800" i="1" dirty="0" smtClean="0">
                <a:solidFill>
                  <a:schemeClr val="accent1">
                    <a:lumMod val="50000"/>
                  </a:schemeClr>
                </a:solidFill>
                <a:effectLst>
                  <a:reflection blurRad="6350" stA="0" endPos="65000" dir="5400000" sy="-100000" algn="bl" rotWithShape="0"/>
                </a:effectLst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5156002"/>
            <a:ext cx="3482144" cy="1371600"/>
          </a:xfrm>
        </p:spPr>
        <p:txBody>
          <a:bodyPr>
            <a:normAutofit/>
          </a:bodyPr>
          <a:lstStyle/>
          <a:p>
            <a:endParaRPr lang="ru-RU" sz="2400" i="1" dirty="0" smtClean="0"/>
          </a:p>
          <a:p>
            <a:endParaRPr lang="ru-RU" sz="3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80283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>
              <a:latin typeface="Bookman Old Style" pitchFamily="18" charset="0"/>
            </a:endParaRPr>
          </a:p>
        </p:txBody>
      </p:sp>
      <p:pic>
        <p:nvPicPr>
          <p:cNvPr id="8" name="Рисунок 7" descr="38127ef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4786298"/>
            <a:ext cx="2714612" cy="207170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260648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Этапы развития музыкально-творческой деятельности дошкольника 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3528" y="764704"/>
          <a:ext cx="8640960" cy="439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728192"/>
                <a:gridCol w="1728192"/>
                <a:gridCol w="1728192"/>
                <a:gridCol w="172819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Вид деятельности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4-ый год жизни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5-й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год жизни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6-й год жизни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7-й год жизни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Слушание музыки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(характер произведения, жанр)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Восприятие и запоминание контрастных, образных музыкальных произведений</a:t>
                      </a:r>
                    </a:p>
                    <a:p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м-д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/и «Зайцы»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Знакомство с музыкальными жанрами (песня, танец, марш, колыбельная), способность подбирать нужный образ к определенному музыкальному жанру и наоборот </a:t>
                      </a:r>
                    </a:p>
                    <a:p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м-д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/и «Что делают в домике»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Самостоятельное различение близких по содержанию образов, улавливая тонкости музыкально-изобразительных средств использованных композитором</a:t>
                      </a:r>
                    </a:p>
                    <a:p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м-д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/и «Три танца», «Определи характер»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Придумывание содержания на основе прослушанного и осмысленного музыкального  произведения </a:t>
                      </a:r>
                    </a:p>
                    <a:p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м-д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/и «Музыкальный критик»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Пение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звуковысотный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слух)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Различение контрастных по высоте звуков</a:t>
                      </a:r>
                    </a:p>
                    <a:p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М-д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/и «Качели», «Где мои детки?», «Угадай-ка»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Самостоятельное определение направления движения мелодии </a:t>
                      </a:r>
                    </a:p>
                    <a:p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М-д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/и «Лесенка»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Придумывание окончания песенок,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попевок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 возвращением к тонике</a:t>
                      </a:r>
                    </a:p>
                    <a:p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М-д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/и «Допой песенку»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Сочинение собственных песенок, музыкальных зарисовок</a:t>
                      </a:r>
                    </a:p>
                    <a:p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М-д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/и «Юный композитор»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9051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88640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Этапы развития музыкально – творческой деятельности дошкольников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0" y="692696"/>
          <a:ext cx="8784980" cy="543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996"/>
                <a:gridCol w="1756996"/>
                <a:gridCol w="1756996"/>
                <a:gridCol w="1756996"/>
                <a:gridCol w="17569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4-й год жизни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5-й год жизни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6-й год жизни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7-й год жизни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Музыкально-ритмические движения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Подражательные движения с использованием знакомых ребенку игрушек</a:t>
                      </a:r>
                    </a:p>
                    <a:p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М-д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/и «Мячики», «Ладушки»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Активность ребенка в подборе выразительных движений в соответствии с образом знакомого персонажа (заяц, мишка, лиса и т.д.)</a:t>
                      </a:r>
                    </a:p>
                    <a:p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М-д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/и «К нам гости пришли»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Введение более сложных образов требующих пластического выражения (клоун, баба-яга, робот, кукла, принцесса и т.д.)</a:t>
                      </a:r>
                    </a:p>
                    <a:p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М-д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/и «Послушай и покажи»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Придумывание собственной небольшой танцевальной композиции по предложенным музыкальным произведениям различных жанров</a:t>
                      </a:r>
                    </a:p>
                    <a:p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М-д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/и «Балет»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Игра на музыкальных инструментах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Выстукивание метрической пульсации по показу взрослого на шумовых музыкальных инструментах (барабан, бубен, маракас)</a:t>
                      </a:r>
                    </a:p>
                    <a:p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М-д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/и «Прогулка», «Веселые музыканты»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Самостоятельное выстукивание ритмического рисунка по предложенному музыкальному произведению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Самостоятельное звукоподражание различным природным явлениям с выбором  наиболее подходящего музыкального инструмента</a:t>
                      </a:r>
                    </a:p>
                    <a:p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м-д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/и «Кто как идет», «Веселые дудочки».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Самостоятельный подбор по слуху знакомых песенок на металлофоне, придумывание ритмических рисунков</a:t>
                      </a:r>
                    </a:p>
                    <a:p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м-д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/и «Ритмическое лото», «Узнай и сложи песенку»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Придумывание собственных мелодий на предложенный текст на любом выбранном ребенком инструменте.</a:t>
                      </a:r>
                    </a:p>
                    <a:p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М-д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/и «Сочини песенку», «Повтори песенку»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0"/>
            <a:ext cx="8424936" cy="6741368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Воспитание детских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творческих проявлений должны начинаться с того, чтобы привить детям любовь к самому процессу творения, ведь в ребенке от природы заложена чуткость к звуку, звучанию, музыке.</a:t>
            </a:r>
          </a:p>
        </p:txBody>
      </p:sp>
      <p:pic>
        <p:nvPicPr>
          <p:cNvPr id="3074" name="Picture 2" descr="C:\Users\Lexus\Desktop\Л-Свинарева\День музыки\DSCN0423.JPG"/>
          <p:cNvPicPr>
            <a:picLocks noChangeAspect="1" noChangeArrowheads="1"/>
          </p:cNvPicPr>
          <p:nvPr/>
        </p:nvPicPr>
        <p:blipFill>
          <a:blip r:embed="rId2" cstate="print"/>
          <a:srcRect t="26316" r="6123"/>
          <a:stretch>
            <a:fillRect/>
          </a:stretch>
        </p:blipFill>
        <p:spPr bwMode="auto">
          <a:xfrm>
            <a:off x="2627784" y="3068960"/>
            <a:ext cx="3456384" cy="36724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7029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79716" y="188640"/>
            <a:ext cx="51764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Сказка-подражалка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Users\Lexus\Desktop\Фото занятий\IMG_02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32638" y="-5348232"/>
            <a:ext cx="3840181" cy="2880000"/>
          </a:xfrm>
          <a:prstGeom prst="rect">
            <a:avLst/>
          </a:prstGeom>
          <a:noFill/>
        </p:spPr>
      </p:pic>
      <p:pic>
        <p:nvPicPr>
          <p:cNvPr id="2051" name="Picture 3" descr="C:\Users\Lexus\Desktop\Фото занятий\IMG_02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52736"/>
            <a:ext cx="5087995" cy="3815824"/>
          </a:xfrm>
          <a:prstGeom prst="rect">
            <a:avLst/>
          </a:prstGeom>
          <a:noFill/>
        </p:spPr>
      </p:pic>
      <p:pic>
        <p:nvPicPr>
          <p:cNvPr id="2052" name="Picture 4" descr="C:\Users\Lexus\Desktop\Фото занятий\IMG_0297.JPG"/>
          <p:cNvPicPr>
            <a:picLocks noChangeAspect="1" noChangeArrowheads="1"/>
          </p:cNvPicPr>
          <p:nvPr/>
        </p:nvPicPr>
        <p:blipFill>
          <a:blip r:embed="rId4" cstate="print"/>
          <a:srcRect l="9525" t="28575" r="9516"/>
          <a:stretch>
            <a:fillRect/>
          </a:stretch>
        </p:blipFill>
        <p:spPr bwMode="auto">
          <a:xfrm>
            <a:off x="3995936" y="3429000"/>
            <a:ext cx="4896544" cy="3239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7603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effectLst>
                  <a:reflection blurRad="6350" stA="0" endPos="0" dir="5400000" sy="-100000" algn="bl" rotWithShape="0"/>
                </a:effectLst>
                <a:latin typeface="Comic Sans MS" panose="030F0702030302020204" pitchFamily="66" charset="0"/>
              </a:rPr>
              <a:t>Хор рук</a:t>
            </a:r>
            <a:endParaRPr lang="ru-RU" b="1" dirty="0">
              <a:solidFill>
                <a:schemeClr val="bg2">
                  <a:lumMod val="75000"/>
                </a:schemeClr>
              </a:solidFill>
              <a:effectLst>
                <a:reflection blurRad="6350" stA="0" endPos="0" dir="5400000" sy="-100000" algn="bl" rotWithShape="0"/>
              </a:effectLst>
              <a:latin typeface="Comic Sans MS" panose="030F0702030302020204" pitchFamily="66" charset="0"/>
            </a:endParaRPr>
          </a:p>
        </p:txBody>
      </p:sp>
      <p:pic>
        <p:nvPicPr>
          <p:cNvPr id="2050" name="Picture 2" descr="C:\Users\Lexus\Desktop\Фото занятий\IMG_03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8720"/>
            <a:ext cx="4800215" cy="3600000"/>
          </a:xfrm>
          <a:prstGeom prst="rect">
            <a:avLst/>
          </a:prstGeom>
          <a:noFill/>
        </p:spPr>
      </p:pic>
      <p:pic>
        <p:nvPicPr>
          <p:cNvPr id="2051" name="Picture 3" descr="C:\Users\Lexus\Desktop\Фото занятий\IMG_03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068960"/>
            <a:ext cx="4800217" cy="360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3455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1542</TotalTime>
  <Words>457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Развитие творческих способностей дошкольников на музыкальных занятиях.</vt:lpstr>
      <vt:lpstr>ФГОС</vt:lpstr>
      <vt:lpstr>Слайд 3</vt:lpstr>
      <vt:lpstr>Слайд 4</vt:lpstr>
      <vt:lpstr>    </vt:lpstr>
      <vt:lpstr>Слайд 6</vt:lpstr>
      <vt:lpstr>Слайд 7</vt:lpstr>
      <vt:lpstr>Слайд 8</vt:lpstr>
      <vt:lpstr>Хор рук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мир ярких красок</dc:title>
  <dc:creator>Пользователь</dc:creator>
  <cp:lastModifiedBy>wanes</cp:lastModifiedBy>
  <cp:revision>119</cp:revision>
  <dcterms:created xsi:type="dcterms:W3CDTF">2013-11-08T07:02:05Z</dcterms:created>
  <dcterms:modified xsi:type="dcterms:W3CDTF">2014-11-06T05:50:25Z</dcterms:modified>
</cp:coreProperties>
</file>