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58" r:id="rId5"/>
    <p:sldId id="273" r:id="rId6"/>
    <p:sldId id="275" r:id="rId7"/>
    <p:sldId id="260" r:id="rId8"/>
    <p:sldId id="257" r:id="rId9"/>
    <p:sldId id="263" r:id="rId10"/>
    <p:sldId id="261" r:id="rId11"/>
    <p:sldId id="264" r:id="rId12"/>
    <p:sldId id="265" r:id="rId13"/>
    <p:sldId id="267" r:id="rId14"/>
    <p:sldId id="268" r:id="rId15"/>
    <p:sldId id="276" r:id="rId16"/>
    <p:sldId id="277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</a:t>
            </a:r>
            <a:r>
              <a:rPr lang="ru-RU" baseline="0" dirty="0" smtClean="0"/>
              <a:t> детей</a:t>
            </a:r>
          </a:p>
          <a:p>
            <a:pPr>
              <a:defRPr/>
            </a:pPr>
            <a:r>
              <a:rPr lang="ru-RU" baseline="0" dirty="0" smtClean="0"/>
              <a:t> </a:t>
            </a:r>
            <a:r>
              <a:rPr lang="ru-RU" baseline="0" dirty="0" err="1" smtClean="0"/>
              <a:t>ХМАО-Югры</a:t>
            </a:r>
            <a:endParaRPr lang="ru-RU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человек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коренное население</c:v>
                </c:pt>
                <c:pt idx="1">
                  <c:v>аборигены проживающие в городе</c:v>
                </c:pt>
                <c:pt idx="2">
                  <c:v>мигранты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500</c:v>
                </c:pt>
                <c:pt idx="1">
                  <c:v>450</c:v>
                </c:pt>
                <c:pt idx="2">
                  <c:v>3400</c:v>
                </c:pt>
              </c:numCache>
            </c:numRef>
          </c:val>
        </c:ser>
        <c:axId val="60438784"/>
        <c:axId val="60437248"/>
      </c:barChart>
      <c:valAx>
        <c:axId val="60437248"/>
        <c:scaling>
          <c:orientation val="minMax"/>
        </c:scaling>
        <c:axPos val="l"/>
        <c:majorGridlines/>
        <c:numFmt formatCode="General" sourceLinked="1"/>
        <c:tickLblPos val="nextTo"/>
        <c:crossAx val="60438784"/>
        <c:crosses val="autoZero"/>
        <c:crossBetween val="between"/>
      </c:valAx>
      <c:catAx>
        <c:axId val="60438784"/>
        <c:scaling>
          <c:orientation val="minMax"/>
        </c:scaling>
        <c:axPos val="b"/>
        <c:tickLblPos val="nextTo"/>
        <c:crossAx val="6043724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 болеющих сколиозом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коренное население</c:v>
                </c:pt>
                <c:pt idx="1">
                  <c:v>аборигены проживающие в городе</c:v>
                </c:pt>
                <c:pt idx="2">
                  <c:v>мигранты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4.3</c:v>
                </c:pt>
                <c:pt idx="1">
                  <c:v>5.0999999999999996</c:v>
                </c:pt>
                <c:pt idx="2">
                  <c:v>9.3000000000000007</c:v>
                </c:pt>
              </c:numCache>
            </c:numRef>
          </c:val>
        </c:ser>
        <c:axId val="60484992"/>
        <c:axId val="60483456"/>
      </c:barChart>
      <c:valAx>
        <c:axId val="60483456"/>
        <c:scaling>
          <c:orientation val="minMax"/>
        </c:scaling>
        <c:axPos val="l"/>
        <c:majorGridlines/>
        <c:numFmt formatCode="General" sourceLinked="1"/>
        <c:tickLblPos val="nextTo"/>
        <c:crossAx val="60484992"/>
        <c:crosses val="autoZero"/>
        <c:crossBetween val="between"/>
      </c:valAx>
      <c:catAx>
        <c:axId val="60484992"/>
        <c:scaling>
          <c:orientation val="minMax"/>
        </c:scaling>
        <c:axPos val="b"/>
        <c:tickLblPos val="nextTo"/>
        <c:crossAx val="60483456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 школы №9 г.Нижневартовска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всего учеников</c:v>
                </c:pt>
                <c:pt idx="1">
                  <c:v>болеющих сколиозом</c:v>
                </c:pt>
                <c:pt idx="2">
                  <c:v>нарушение осанки</c:v>
                </c:pt>
                <c:pt idx="3">
                  <c:v>плоскостопие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805</c:v>
                </c:pt>
                <c:pt idx="1">
                  <c:v>30</c:v>
                </c:pt>
                <c:pt idx="2">
                  <c:v>352</c:v>
                </c:pt>
                <c:pt idx="3">
                  <c:v>118</c:v>
                </c:pt>
              </c:numCache>
            </c:numRef>
          </c:val>
        </c:ser>
        <c:axId val="77723520"/>
        <c:axId val="77721984"/>
      </c:barChart>
      <c:valAx>
        <c:axId val="77721984"/>
        <c:scaling>
          <c:orientation val="minMax"/>
        </c:scaling>
        <c:axPos val="l"/>
        <c:majorGridlines/>
        <c:numFmt formatCode="General" sourceLinked="1"/>
        <c:tickLblPos val="nextTo"/>
        <c:crossAx val="77723520"/>
        <c:crosses val="autoZero"/>
        <c:crossBetween val="between"/>
      </c:valAx>
      <c:catAx>
        <c:axId val="77723520"/>
        <c:scaling>
          <c:orientation val="minMax"/>
        </c:scaling>
        <c:axPos val="b"/>
        <c:tickLblPos val="nextTo"/>
        <c:crossAx val="77721984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8248E3-F88D-4A26-9EFC-5F84F7736208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0C1F79-A9DF-4647-B8B2-AE071776FF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643998" cy="27432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влияния на деформацию позвоночника у детей Севера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71488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pozvonochnik.org/images/orthopaedy/41dbdsbfs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643182"/>
            <a:ext cx="50405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Боковое искривление (Сколиоз 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36"/>
            <a:ext cx="86868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— это стойкое искривление позвоночника 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.ADMIN-LI9OPFLL1\Desktop\ПАПКА\для проекта\kifo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35868"/>
            <a:ext cx="3714744" cy="47221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Искривление кзади (Кифоз) 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7786742" cy="5572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-</a:t>
            </a:r>
            <a:r>
              <a:rPr lang="ru-RU" dirty="0" smtClean="0"/>
              <a:t>это изгиб позвоночного столба кзади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.ADMIN-LI9OPFLL1\Desktop\ПАПКА\для проекта\33615892-lordoz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714620"/>
            <a:ext cx="5328592" cy="39786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Искривление лордоз это (Изгиб кпереди)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500726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en-US" dirty="0" smtClean="0"/>
              <a:t>-</a:t>
            </a:r>
            <a:r>
              <a:rPr lang="ru-RU" dirty="0" smtClean="0"/>
              <a:t>это выпуклость позвоночника, обращённая вперёд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89058"/>
          </a:xfrm>
        </p:spPr>
        <p:txBody>
          <a:bodyPr/>
          <a:lstStyle/>
          <a:p>
            <a:pPr algn="ctr"/>
            <a:r>
              <a:rPr lang="ru-RU" dirty="0" smtClean="0"/>
              <a:t>Причины деформаций у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74"/>
            <a:ext cx="9144000" cy="5500726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Причины сколиоза у детей</a:t>
            </a:r>
            <a:r>
              <a:rPr lang="ru-RU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/>
              <a:t>ношение сумки с учебниками постоянно на одном и том же плече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/>
              <a:t>неправильная поза во время занятий в школе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 smtClean="0"/>
              <a:t>Возникновение сколиоза как следствие перенесенного рахита в тяжелой форме;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 smtClean="0"/>
              <a:t>Перелом позвонка.</a:t>
            </a:r>
          </a:p>
          <a:p>
            <a:pPr marL="514350" indent="-51435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Причины кифоза у детей</a:t>
            </a:r>
            <a:r>
              <a:rPr lang="ru-RU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слабость мышц спины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разрушения позвонков грудного отдела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генетика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различные заболевания (туберкулез, рахит)</a:t>
            </a:r>
          </a:p>
          <a:p>
            <a:pPr marL="514350" indent="-514350" algn="ctr">
              <a:buNone/>
            </a:pPr>
            <a:r>
              <a:rPr lang="ru-RU" u="sng" dirty="0" smtClean="0"/>
              <a:t>Причины лордоза у детей</a:t>
            </a:r>
            <a:r>
              <a:rPr lang="ru-RU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наличие у ребенка врожденного вывиха в тазобедренном суставе</a:t>
            </a:r>
          </a:p>
          <a:p>
            <a:pPr marL="514350" indent="-514350"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500174"/>
          <a:ext cx="4643438" cy="3714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38646" y="1428736"/>
          <a:ext cx="4405354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Меры профилактики деформации  позвоночника у детей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35785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dirty="0" smtClean="0"/>
              <a:t>Лечебная гимнастика;</a:t>
            </a:r>
          </a:p>
          <a:p>
            <a:pPr lvl="0"/>
            <a:r>
              <a:rPr lang="ru-RU" sz="2400" dirty="0" smtClean="0"/>
              <a:t>Массаж;</a:t>
            </a:r>
          </a:p>
          <a:p>
            <a:pPr lvl="0"/>
            <a:r>
              <a:rPr lang="ru-RU" sz="2400" dirty="0" smtClean="0"/>
              <a:t>Упражнения в водной среде;</a:t>
            </a:r>
          </a:p>
          <a:p>
            <a:pPr lvl="0"/>
            <a:r>
              <a:rPr lang="ru-RU" sz="2400" dirty="0" smtClean="0"/>
              <a:t>Коррекция положением.</a:t>
            </a:r>
          </a:p>
          <a:p>
            <a:r>
              <a:rPr lang="ru-RU" sz="2200" dirty="0" smtClean="0"/>
              <a:t>Следить за тем чтобы ребенок не сидел за столом неподвижно более 20 минут;</a:t>
            </a:r>
          </a:p>
          <a:p>
            <a:pPr lvl="0"/>
            <a:r>
              <a:rPr lang="ru-RU" sz="2200" dirty="0" smtClean="0"/>
              <a:t>При длительном сидении ребенка делать небольшие перерывы – походить, наклониться влево, вправо, вперед назад, поднять руки вверх и потянуться как можно выше. Продолжительность таких упражнений - 15-20 секунд.</a:t>
            </a:r>
          </a:p>
          <a:p>
            <a:pPr lvl="0"/>
            <a:r>
              <a:rPr lang="ru-RU" sz="2200" dirty="0" smtClean="0"/>
              <a:t>Следить за осанкой ребенка во время сидения за столом;</a:t>
            </a:r>
          </a:p>
          <a:p>
            <a:pPr lvl="0"/>
            <a:r>
              <a:rPr lang="ru-RU" sz="2200" dirty="0" smtClean="0"/>
              <a:t>Физические упражнения, подвижные игры, утренняя гимнастика – все это укрепляет мышцы спины, вследствие чего мышцы держат позвоночник более надежно, что значительно снижает вероятность появления у ребенка искривлений.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Проблема и 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dirty="0" smtClean="0"/>
              <a:t> В настоящее время </a:t>
            </a:r>
            <a:r>
              <a:rPr lang="ru-RU" b="1" dirty="0" smtClean="0"/>
              <a:t>актуальна проблема </a:t>
            </a:r>
            <a:r>
              <a:rPr lang="ru-RU" dirty="0" smtClean="0"/>
              <a:t>того, что у большинства детей имеются нарушения осанки, в том числе и различные виды деформации позвоночника, которые влияют на полноценную жизнедеятельность.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 решение поставленной проблемы. Представить пути предотвращения  и лечения деформаций позвоночника.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Задачи 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изучить виды деформаций позвоночника</a:t>
            </a:r>
          </a:p>
          <a:p>
            <a:r>
              <a:rPr lang="ru-RU" dirty="0" smtClean="0"/>
              <a:t> выявить причину деформации  позвоночника у детей</a:t>
            </a:r>
          </a:p>
          <a:p>
            <a:r>
              <a:rPr lang="ru-RU" dirty="0" smtClean="0"/>
              <a:t>определить количество детей с деформацией позвоночника в </a:t>
            </a:r>
            <a:r>
              <a:rPr lang="ru-RU" dirty="0" err="1" smtClean="0"/>
              <a:t>ХМАО-Югре</a:t>
            </a:r>
            <a:r>
              <a:rPr lang="ru-RU" dirty="0" smtClean="0"/>
              <a:t> и школы №9 г. Нижневартовска</a:t>
            </a:r>
          </a:p>
          <a:p>
            <a:r>
              <a:rPr lang="ru-RU" dirty="0" smtClean="0"/>
              <a:t>меры профилактики деформации  позвоночника у детей</a:t>
            </a:r>
          </a:p>
          <a:p>
            <a:pPr>
              <a:buNone/>
            </a:pP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Объект исследования-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221457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Деформация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307181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Предмет исследования-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4357694"/>
            <a:ext cx="8229600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Деформация позвоночника у детей Севера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r>
              <a:rPr lang="ru-RU" dirty="0" smtClean="0"/>
              <a:t>В результате исследования мы сможем сократить кол-во детей с деформацией позвоночника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Искривление позвоночника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258204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– это изменение правильной конфигурации позвоночного столба. Такая патология возникает вследствие нарушений развития скелета, причем причины могут быть как врожденными, так и приобретенными.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san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330307"/>
            <a:ext cx="6072230" cy="624196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Виды искривления позвоночника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12"/>
            <a:ext cx="8643998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В официальной медицине искривление позвоночника которого редко оставляет сомнения об имеющемся диагнозе, принято подразделять на три вида: </a:t>
            </a:r>
          </a:p>
          <a:p>
            <a:endParaRPr lang="ru-RU" sz="2400" u="sng" dirty="0" smtClean="0"/>
          </a:p>
          <a:p>
            <a:r>
              <a:rPr lang="ru-RU" sz="2400" u="sng" dirty="0" smtClean="0"/>
              <a:t>Боковые - </a:t>
            </a:r>
            <a:r>
              <a:rPr lang="ru-RU" sz="2400" dirty="0" smtClean="0"/>
              <a:t>называются сколиоз, </a:t>
            </a:r>
          </a:p>
          <a:p>
            <a:endParaRPr lang="ru-RU" sz="2400" u="sng" dirty="0" smtClean="0"/>
          </a:p>
          <a:p>
            <a:r>
              <a:rPr lang="ru-RU" sz="2400" u="sng" dirty="0" smtClean="0"/>
              <a:t>Кзади </a:t>
            </a:r>
            <a:r>
              <a:rPr lang="ru-RU" sz="2400" dirty="0" smtClean="0"/>
              <a:t>– кифоз </a:t>
            </a:r>
          </a:p>
          <a:p>
            <a:endParaRPr lang="ru-RU" sz="2400" u="sng" dirty="0" smtClean="0"/>
          </a:p>
          <a:p>
            <a:r>
              <a:rPr lang="ru-RU" sz="2400" u="sng" dirty="0" smtClean="0"/>
              <a:t>Лордоз </a:t>
            </a:r>
            <a:r>
              <a:rPr lang="ru-RU" sz="2400" dirty="0" smtClean="0"/>
              <a:t>– это изгиб кпереди. 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836</TotalTime>
  <Words>365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Факторы влияния на деформацию позвоночника у детей Севера</vt:lpstr>
      <vt:lpstr>Проблема и актуальность</vt:lpstr>
      <vt:lpstr>Цель </vt:lpstr>
      <vt:lpstr>Задачи :</vt:lpstr>
      <vt:lpstr>Объект исследования- </vt:lpstr>
      <vt:lpstr>Гипотеза </vt:lpstr>
      <vt:lpstr>Искривление позвоночника</vt:lpstr>
      <vt:lpstr>Слайд 8</vt:lpstr>
      <vt:lpstr>Виды искривления позвоночника </vt:lpstr>
      <vt:lpstr>Боковое искривление (Сколиоз )</vt:lpstr>
      <vt:lpstr>Искривление кзади (Кифоз)  </vt:lpstr>
      <vt:lpstr>Искривление лордоз это (Изгиб кпереди)</vt:lpstr>
      <vt:lpstr>Причины деформаций у детей</vt:lpstr>
      <vt:lpstr>Слайд 14</vt:lpstr>
      <vt:lpstr>Слайд 15</vt:lpstr>
      <vt:lpstr>Слайд 16</vt:lpstr>
      <vt:lpstr> Меры профилактики деформации  позвоночника у детей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Причина деформации позвоночника у детей Севера.</dc:title>
  <dc:creator>Admin</dc:creator>
  <cp:lastModifiedBy>ольга</cp:lastModifiedBy>
  <cp:revision>90</cp:revision>
  <dcterms:created xsi:type="dcterms:W3CDTF">2014-02-25T13:08:42Z</dcterms:created>
  <dcterms:modified xsi:type="dcterms:W3CDTF">2014-11-05T19:51:56Z</dcterms:modified>
</cp:coreProperties>
</file>