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9" r:id="rId3"/>
  </p:sldIdLst>
  <p:sldSz cx="6858000" cy="9144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0" d="100"/>
          <a:sy n="60" d="100"/>
        </p:scale>
        <p:origin x="-2045" y="-8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376F98-E275-497E-834C-48CB2165981E}" type="datetimeFigureOut">
              <a:rPr lang="ru-RU" smtClean="0"/>
              <a:t>08.12.2013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9EECC9-4785-4098-A2EC-D1ABA8209B2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376F98-E275-497E-834C-48CB2165981E}" type="datetimeFigureOut">
              <a:rPr lang="ru-RU" smtClean="0"/>
              <a:t>08.12.2013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9EECC9-4785-4098-A2EC-D1ABA8209B2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376F98-E275-497E-834C-48CB2165981E}" type="datetimeFigureOut">
              <a:rPr lang="ru-RU" smtClean="0"/>
              <a:t>08.12.2013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9EECC9-4785-4098-A2EC-D1ABA8209B2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376F98-E275-497E-834C-48CB2165981E}" type="datetimeFigureOut">
              <a:rPr lang="ru-RU" smtClean="0"/>
              <a:t>08.12.2013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9EECC9-4785-4098-A2EC-D1ABA8209B2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376F98-E275-497E-834C-48CB2165981E}" type="datetimeFigureOut">
              <a:rPr lang="ru-RU" smtClean="0"/>
              <a:t>08.12.2013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9EECC9-4785-4098-A2EC-D1ABA8209B2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376F98-E275-497E-834C-48CB2165981E}" type="datetimeFigureOut">
              <a:rPr lang="ru-RU" smtClean="0"/>
              <a:t>08.12.2013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9EECC9-4785-4098-A2EC-D1ABA8209B2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376F98-E275-497E-834C-48CB2165981E}" type="datetimeFigureOut">
              <a:rPr lang="ru-RU" smtClean="0"/>
              <a:t>08.12.2013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9EECC9-4785-4098-A2EC-D1ABA8209B2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376F98-E275-497E-834C-48CB2165981E}" type="datetimeFigureOut">
              <a:rPr lang="ru-RU" smtClean="0"/>
              <a:t>08.12.2013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9EECC9-4785-4098-A2EC-D1ABA8209B2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376F98-E275-497E-834C-48CB2165981E}" type="datetimeFigureOut">
              <a:rPr lang="ru-RU" smtClean="0"/>
              <a:t>08.12.2013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9EECC9-4785-4098-A2EC-D1ABA8209B2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376F98-E275-497E-834C-48CB2165981E}" type="datetimeFigureOut">
              <a:rPr lang="ru-RU" smtClean="0"/>
              <a:t>08.12.2013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9EECC9-4785-4098-A2EC-D1ABA8209B2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376F98-E275-497E-834C-48CB2165981E}" type="datetimeFigureOut">
              <a:rPr lang="ru-RU" smtClean="0"/>
              <a:t>08.12.2013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9EECC9-4785-4098-A2EC-D1ABA8209B2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376F98-E275-497E-834C-48CB2165981E}" type="datetimeFigureOut">
              <a:rPr lang="ru-RU" smtClean="0"/>
              <a:t>08.12.2013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9EECC9-4785-4098-A2EC-D1ABA8209B24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3399"/>
            </a:gs>
            <a:gs pos="25000">
              <a:srgbClr val="FFFF00"/>
            </a:gs>
            <a:gs pos="50000">
              <a:srgbClr val="FFC000"/>
            </a:gs>
            <a:gs pos="75000">
              <a:schemeClr val="tx2">
                <a:lumMod val="60000"/>
                <a:lumOff val="40000"/>
              </a:schemeClr>
            </a:gs>
            <a:gs pos="100000">
              <a:schemeClr val="accent5">
                <a:lumMod val="60000"/>
                <a:lumOff val="4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6" name="Picture 6" descr="http://www.rtlyrics.com/rtlyricsnet/photos/bell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42900" y="-214346"/>
            <a:ext cx="2667143" cy="285752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0" y="0"/>
            <a:ext cx="6858000" cy="96949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4400" b="1" i="0" u="none" strike="noStrike" cap="none" normalizeH="0" baseline="0" dirty="0" smtClean="0">
                <a:ln>
                  <a:solidFill>
                    <a:schemeClr val="tx1"/>
                  </a:solidFill>
                </a:ln>
                <a:solidFill>
                  <a:srgbClr val="0099FF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Рекомендации родителям</a:t>
            </a:r>
            <a:r>
              <a:rPr kumimoji="0" lang="ru-RU" sz="4400" b="1" i="0" u="none" strike="noStrike" cap="none" normalizeH="0" dirty="0" smtClean="0">
                <a:ln>
                  <a:solidFill>
                    <a:schemeClr val="tx1"/>
                  </a:solidFill>
                </a:ln>
                <a:solidFill>
                  <a:srgbClr val="0099FF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по подготовке ребенка к школе</a:t>
            </a:r>
            <a:endParaRPr lang="ru-RU" sz="4400" b="1" dirty="0">
              <a:ln>
                <a:solidFill>
                  <a:schemeClr val="tx1"/>
                </a:solidFill>
              </a:ln>
              <a:solidFill>
                <a:srgbClr val="0099FF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kumimoji="0" lang="ru-RU" sz="2000" b="1" i="0" u="none" strike="noStrike" cap="none" normalizeH="0" baseline="0" dirty="0" smtClean="0">
              <a:ln>
                <a:solidFill>
                  <a:schemeClr val="tx1"/>
                </a:solidFill>
              </a:ln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000" b="1" i="1" u="none" strike="noStrike" cap="none" normalizeH="0" baseline="0" dirty="0" smtClean="0">
                <a:ln>
                  <a:solidFill>
                    <a:schemeClr val="tx1"/>
                  </a:solidFill>
                </a:ln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Чтобы ваш ребенок с радостью пошел в первый класс и был подготовлен к обучению в школе, чтобы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000" b="1" i="1" u="none" strike="noStrike" cap="none" normalizeH="0" baseline="0" dirty="0" smtClean="0">
                <a:ln>
                  <a:solidFill>
                    <a:schemeClr val="tx1"/>
                  </a:solidFill>
                </a:ln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его учеба была успешной и продуктивной, прислушайтесь к следующим рекомендациям психологов и педагогов.</a:t>
            </a:r>
            <a:endParaRPr lang="ru-RU" sz="2000" b="1" i="1" dirty="0">
              <a:ln>
                <a:solidFill>
                  <a:schemeClr val="tx1"/>
                </a:solidFill>
              </a:ln>
              <a:latin typeface="Times New Roman" pitchFamily="18" charset="0"/>
              <a:cs typeface="Times New Roman" pitchFamily="18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000" b="1" i="0" u="none" strike="noStrike" cap="none" normalizeH="0" baseline="0" dirty="0" smtClean="0">
                <a:ln>
                  <a:solidFill>
                    <a:schemeClr val="tx1"/>
                  </a:solidFill>
                </a:ln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1. Не будьте слишком требовательны к ребенку.</a:t>
            </a:r>
            <a:br>
              <a:rPr kumimoji="0" lang="ru-RU" sz="2000" b="1" i="0" u="none" strike="noStrike" cap="none" normalizeH="0" baseline="0" dirty="0" smtClean="0">
                <a:ln>
                  <a:solidFill>
                    <a:schemeClr val="tx1"/>
                  </a:solidFill>
                </a:ln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2000" b="1" i="0" u="none" strike="noStrike" cap="none" normalizeH="0" baseline="0" dirty="0" smtClean="0">
                <a:ln>
                  <a:solidFill>
                    <a:schemeClr val="tx1"/>
                  </a:solidFill>
                </a:ln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2. Ребенок имеет право на ошибку, ведь ошибаться свойственно всем людям, в том числе и взрослым.</a:t>
            </a:r>
            <a:br>
              <a:rPr kumimoji="0" lang="ru-RU" sz="2000" b="1" i="0" u="none" strike="noStrike" cap="none" normalizeH="0" baseline="0" dirty="0" smtClean="0">
                <a:ln>
                  <a:solidFill>
                    <a:schemeClr val="tx1"/>
                  </a:solidFill>
                </a:ln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2000" b="1" i="0" u="none" strike="noStrike" cap="none" normalizeH="0" baseline="0" dirty="0" smtClean="0">
                <a:ln>
                  <a:solidFill>
                    <a:schemeClr val="tx1"/>
                  </a:solidFill>
                </a:ln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3. Следите, чтобы нагрузка не была для ребенка чрезмерной.</a:t>
            </a:r>
            <a:br>
              <a:rPr kumimoji="0" lang="ru-RU" sz="2000" b="1" i="0" u="none" strike="noStrike" cap="none" normalizeH="0" baseline="0" dirty="0" smtClean="0">
                <a:ln>
                  <a:solidFill>
                    <a:schemeClr val="tx1"/>
                  </a:solidFill>
                </a:ln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2000" b="1" i="0" u="none" strike="noStrike" cap="none" normalizeH="0" baseline="0" dirty="0" smtClean="0">
                <a:ln>
                  <a:solidFill>
                    <a:schemeClr val="tx1"/>
                  </a:solidFill>
                </a:ln>
                <a:latin typeface="Times New Roman" pitchFamily="18" charset="0"/>
                <a:ea typeface="Calibri" pitchFamily="34" charset="0"/>
                <a:cs typeface="Times New Roman" pitchFamily="18" charset="0"/>
              </a:rPr>
              <a:t>4. Если вы видите, что у ребенка есть проблемы, то не бойтесь обращаться за помощью к специалистам: логопеду, психологу и т. д.</a:t>
            </a:r>
            <a:br>
              <a:rPr kumimoji="0" lang="ru-RU" sz="2000" b="1" i="0" u="none" strike="noStrike" cap="none" normalizeH="0" baseline="0" dirty="0" smtClean="0">
                <a:ln>
                  <a:solidFill>
                    <a:schemeClr val="tx1"/>
                  </a:solidFill>
                </a:ln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2000" b="1" i="0" u="none" strike="noStrike" cap="none" normalizeH="0" baseline="0" dirty="0" smtClean="0">
                <a:ln>
                  <a:solidFill>
                    <a:schemeClr val="tx1"/>
                  </a:solidFill>
                </a:ln>
                <a:latin typeface="Times New Roman" pitchFamily="18" charset="0"/>
                <a:ea typeface="Calibri" pitchFamily="34" charset="0"/>
                <a:cs typeface="Times New Roman" pitchFamily="18" charset="0"/>
              </a:rPr>
              <a:t>5. Учеба должна гармонично совмещаться с отдыхом, поэтому устраивайте ребенку небольшие праздники и сюрпризы, например, отправьтесь в выходные дни в цирк, музей, парк и т. д.</a:t>
            </a:r>
            <a:br>
              <a:rPr kumimoji="0" lang="ru-RU" sz="2000" b="1" i="0" u="none" strike="noStrike" cap="none" normalizeH="0" baseline="0" dirty="0" smtClean="0">
                <a:ln>
                  <a:solidFill>
                    <a:schemeClr val="tx1"/>
                  </a:solidFill>
                </a:ln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2000" b="1" i="0" u="none" strike="noStrike" cap="none" normalizeH="0" baseline="0" dirty="0" smtClean="0">
                <a:ln>
                  <a:solidFill>
                    <a:schemeClr val="tx1"/>
                  </a:solidFill>
                </a:ln>
                <a:latin typeface="Times New Roman" pitchFamily="18" charset="0"/>
                <a:ea typeface="Calibri" pitchFamily="34" charset="0"/>
                <a:cs typeface="Times New Roman" pitchFamily="18" charset="0"/>
              </a:rPr>
              <a:t>6. Следите за распорядком дня, чтобы ребенок просыпался и ложился спать в одно и то же время, чтобы он достаточно времени проводил на свежем воздухе, чтобы его сон был спокойным и полноценным. Исключите перед сном подвижные игры и другую активную деятельность. </a:t>
            </a:r>
            <a:r>
              <a:rPr kumimoji="0" lang="ru-RU" sz="1200" b="1" i="0" u="none" strike="noStrike" cap="none" normalizeH="0" baseline="0" dirty="0" smtClean="0">
                <a:ln>
                  <a:solidFill>
                    <a:srgbClr val="FFFF00"/>
                  </a:solidFill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/>
            </a:r>
            <a:br>
              <a:rPr kumimoji="0" lang="ru-RU" sz="1200" b="1" i="0" u="none" strike="noStrike" cap="none" normalizeH="0" baseline="0" dirty="0" smtClean="0">
                <a:ln>
                  <a:solidFill>
                    <a:srgbClr val="FFFF00"/>
                  </a:solidFill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endParaRPr kumimoji="0" lang="ru-RU" sz="1200" b="1" i="0" u="none" strike="noStrike" cap="none" normalizeH="0" baseline="0" dirty="0" smtClean="0">
              <a:ln>
                <a:solidFill>
                  <a:srgbClr val="FFFF00"/>
                </a:solidFill>
              </a:ln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5-конечная звезда 6"/>
          <p:cNvSpPr/>
          <p:nvPr/>
        </p:nvSpPr>
        <p:spPr>
          <a:xfrm>
            <a:off x="6286496" y="4071934"/>
            <a:ext cx="571504" cy="571504"/>
          </a:xfrm>
          <a:prstGeom prst="star5">
            <a:avLst/>
          </a:prstGeom>
          <a:solidFill>
            <a:srgbClr val="FFFF0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5-конечная звезда 7"/>
          <p:cNvSpPr/>
          <p:nvPr/>
        </p:nvSpPr>
        <p:spPr>
          <a:xfrm>
            <a:off x="0" y="4000496"/>
            <a:ext cx="571504" cy="571504"/>
          </a:xfrm>
          <a:prstGeom prst="star5">
            <a:avLst/>
          </a:prstGeom>
          <a:solidFill>
            <a:srgbClr val="FFFF0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5-конечная звезда 9"/>
          <p:cNvSpPr/>
          <p:nvPr/>
        </p:nvSpPr>
        <p:spPr>
          <a:xfrm>
            <a:off x="6286496" y="6858016"/>
            <a:ext cx="571504" cy="571504"/>
          </a:xfrm>
          <a:prstGeom prst="star5">
            <a:avLst/>
          </a:prstGeom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5-конечная звезда 10"/>
          <p:cNvSpPr/>
          <p:nvPr/>
        </p:nvSpPr>
        <p:spPr>
          <a:xfrm>
            <a:off x="0" y="8429652"/>
            <a:ext cx="428628" cy="357158"/>
          </a:xfrm>
          <a:prstGeom prst="star5">
            <a:avLst/>
          </a:prstGeom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5-конечная звезда 11"/>
          <p:cNvSpPr/>
          <p:nvPr/>
        </p:nvSpPr>
        <p:spPr>
          <a:xfrm>
            <a:off x="6286520" y="8572528"/>
            <a:ext cx="428628" cy="428628"/>
          </a:xfrm>
          <a:prstGeom prst="star5">
            <a:avLst/>
          </a:prstGeom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5-конечная звезда 12"/>
          <p:cNvSpPr/>
          <p:nvPr/>
        </p:nvSpPr>
        <p:spPr>
          <a:xfrm>
            <a:off x="0" y="6858016"/>
            <a:ext cx="571504" cy="571504"/>
          </a:xfrm>
          <a:prstGeom prst="star5">
            <a:avLst/>
          </a:prstGeom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5" name="Picture 4" descr="http://storage1.static.itmages.ru/i/11/1117/h_1321557452_5894793_9fa2ea4dc1.jpe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00702" y="1071538"/>
            <a:ext cx="1059191" cy="135024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3399"/>
            </a:gs>
            <a:gs pos="25000">
              <a:srgbClr val="FFFF00"/>
            </a:gs>
            <a:gs pos="50000">
              <a:srgbClr val="FFC000"/>
            </a:gs>
            <a:gs pos="75000">
              <a:schemeClr val="tx2">
                <a:lumMod val="60000"/>
                <a:lumOff val="40000"/>
              </a:schemeClr>
            </a:gs>
            <a:gs pos="100000">
              <a:schemeClr val="accent5">
                <a:lumMod val="60000"/>
                <a:lumOff val="4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00042" y="5929322"/>
            <a:ext cx="3643338" cy="286232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6000" b="1" i="1" cap="none" spc="50" dirty="0" smtClean="0">
                <a:ln w="11430">
                  <a:solidFill>
                    <a:schemeClr val="accent1">
                      <a:lumMod val="60000"/>
                      <a:lumOff val="40000"/>
                    </a:schemeClr>
                  </a:solidFill>
                </a:ln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Скоро </a:t>
            </a:r>
          </a:p>
          <a:p>
            <a:pPr algn="ctr"/>
            <a:r>
              <a:rPr lang="ru-RU" sz="6000" b="1" i="1" cap="none" spc="50" dirty="0" smtClean="0">
                <a:ln w="11430">
                  <a:solidFill>
                    <a:schemeClr val="accent1">
                      <a:lumMod val="60000"/>
                      <a:lumOff val="40000"/>
                    </a:schemeClr>
                  </a:solidFill>
                </a:ln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 </a:t>
            </a:r>
          </a:p>
          <a:p>
            <a:pPr algn="ctr"/>
            <a:r>
              <a:rPr lang="ru-RU" sz="6000" b="1" i="1" cap="none" spc="50" dirty="0" smtClean="0">
                <a:ln w="11430">
                  <a:solidFill>
                    <a:schemeClr val="accent1">
                      <a:lumMod val="60000"/>
                      <a:lumOff val="40000"/>
                    </a:schemeClr>
                  </a:solidFill>
                </a:ln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школу!</a:t>
            </a:r>
            <a:endParaRPr lang="ru-RU" sz="6000" b="1" i="1" cap="none" spc="50" dirty="0">
              <a:ln w="11430">
                <a:solidFill>
                  <a:schemeClr val="accent1">
                    <a:lumMod val="60000"/>
                    <a:lumOff val="40000"/>
                  </a:schemeClr>
                </a:solidFill>
              </a:ln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0" y="0"/>
            <a:ext cx="6715148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000" b="1" i="0" u="none" strike="noStrike" cap="none" normalizeH="0" baseline="0" dirty="0" smtClean="0">
                <a:ln>
                  <a:solidFill>
                    <a:schemeClr val="tx1"/>
                  </a:solidFill>
                </a:ln>
                <a:latin typeface="Times New Roman" pitchFamily="18" charset="0"/>
                <a:ea typeface="Calibri" pitchFamily="34" charset="0"/>
                <a:cs typeface="Times New Roman" pitchFamily="18" charset="0"/>
              </a:rPr>
              <a:t>7. Наблюдайте, как ребенок реагирует на различные ситуации, как выражает свои эмоции, как себя ведет в общественных местах. </a:t>
            </a:r>
            <a:endParaRPr kumimoji="0" lang="ru-RU" sz="2000" b="1" i="0" u="none" strike="noStrike" cap="none" normalizeH="0" baseline="0" dirty="0" smtClean="0">
              <a:ln>
                <a:solidFill>
                  <a:schemeClr val="tx1"/>
                </a:solidFill>
              </a:ln>
              <a:latin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000" b="1" i="0" u="none" strike="noStrike" cap="none" normalizeH="0" baseline="0" dirty="0" smtClean="0">
                <a:ln>
                  <a:solidFill>
                    <a:schemeClr val="tx1"/>
                  </a:solidFill>
                </a:ln>
                <a:latin typeface="Times New Roman" pitchFamily="18" charset="0"/>
                <a:ea typeface="Calibri" pitchFamily="34" charset="0"/>
                <a:cs typeface="Times New Roman" pitchFamily="18" charset="0"/>
              </a:rPr>
              <a:t>9. Обеспечьте для домашних занятий ребенку все необходимые материалы, чтобы в любое время он мог взять пластилин и начать лепить, взять альбом и краски и порисовать и т. д. </a:t>
            </a:r>
            <a:endParaRPr kumimoji="0" lang="ru-RU" sz="2000" b="1" i="0" u="none" strike="noStrike" cap="none" normalizeH="0" baseline="0" dirty="0" smtClean="0">
              <a:ln>
                <a:solidFill>
                  <a:schemeClr val="tx1"/>
                </a:solidFill>
              </a:ln>
              <a:latin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000" b="1" i="0" u="none" strike="noStrike" cap="none" normalizeH="0" baseline="0" dirty="0" smtClean="0">
                <a:ln>
                  <a:solidFill>
                    <a:schemeClr val="tx1"/>
                  </a:solidFill>
                </a:ln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10. Обеспечьте ребенку развивающее пространство, то есть стремитесь, чтобы вашего малыша окружало как можно меньше бесполезных вещей, игр, предметов. </a:t>
            </a:r>
            <a:br>
              <a:rPr kumimoji="0" lang="ru-RU" sz="2000" b="1" i="0" u="none" strike="noStrike" cap="none" normalizeH="0" baseline="0" dirty="0" smtClean="0">
                <a:ln>
                  <a:solidFill>
                    <a:schemeClr val="tx1"/>
                  </a:solidFill>
                </a:ln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2000" b="1" i="0" u="none" strike="noStrike" cap="none" normalizeH="0" baseline="0" dirty="0" smtClean="0">
                <a:ln>
                  <a:solidFill>
                    <a:schemeClr val="tx1"/>
                  </a:solidFill>
                </a:ln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11. Рассказывайте ребенку, как вы учились в школе, как вы пошли в первый класс, просматривайте вместе свои школьные фотографии.</a:t>
            </a:r>
            <a:br>
              <a:rPr kumimoji="0" lang="ru-RU" sz="2000" b="1" i="0" u="none" strike="noStrike" cap="none" normalizeH="0" baseline="0" dirty="0" smtClean="0">
                <a:ln>
                  <a:solidFill>
                    <a:schemeClr val="tx1"/>
                  </a:solidFill>
                </a:ln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2000" b="1" i="0" u="none" strike="noStrike" cap="none" normalizeH="0" baseline="0" dirty="0" smtClean="0">
                <a:ln>
                  <a:solidFill>
                    <a:schemeClr val="tx1"/>
                  </a:solidFill>
                </a:ln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12. Формируйте у ребенка положительное отношение к школе.</a:t>
            </a:r>
            <a:endParaRPr kumimoji="0" lang="ru-RU" sz="2000" b="1" i="0" u="none" strike="noStrike" cap="none" normalizeH="0" baseline="0" dirty="0" smtClean="0">
              <a:ln>
                <a:solidFill>
                  <a:schemeClr val="tx1"/>
                </a:solidFill>
              </a:ln>
              <a:latin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000" b="1" i="0" u="none" strike="noStrike" cap="none" normalizeH="0" baseline="0" dirty="0" smtClean="0">
                <a:ln>
                  <a:solidFill>
                    <a:schemeClr val="tx1"/>
                  </a:solidFill>
                </a:ln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13. Обратите внимание, знает и использует ли ваш ребенок «волшебные» слова: здравствуйте, до свидания, извините, спасибо и т. п. </a:t>
            </a:r>
            <a:endParaRPr kumimoji="0" lang="ru-RU" sz="2000" b="1" i="0" u="none" strike="noStrike" cap="none" normalizeH="0" baseline="0" dirty="0" smtClean="0">
              <a:ln>
                <a:solidFill>
                  <a:schemeClr val="tx1"/>
                </a:solidFill>
              </a:ln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6386" name="Picture 2" descr="http://portal.etherway.ru/uploads/images/00/00/72/2011/09/01/556d35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86190" y="5357818"/>
            <a:ext cx="3500438" cy="3393282"/>
          </a:xfrm>
          <a:prstGeom prst="rect">
            <a:avLst/>
          </a:prstGeom>
          <a:noFill/>
        </p:spPr>
      </p:pic>
      <p:sp>
        <p:nvSpPr>
          <p:cNvPr id="6" name="5-конечная звезда 5"/>
          <p:cNvSpPr/>
          <p:nvPr/>
        </p:nvSpPr>
        <p:spPr>
          <a:xfrm>
            <a:off x="5429264" y="4214810"/>
            <a:ext cx="428628" cy="428628"/>
          </a:xfrm>
          <a:prstGeom prst="star5">
            <a:avLst/>
          </a:prstGeom>
          <a:solidFill>
            <a:srgbClr val="FFFF0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5-конечная звезда 6"/>
          <p:cNvSpPr/>
          <p:nvPr/>
        </p:nvSpPr>
        <p:spPr>
          <a:xfrm>
            <a:off x="0" y="642910"/>
            <a:ext cx="500042" cy="500066"/>
          </a:xfrm>
          <a:prstGeom prst="star5">
            <a:avLst/>
          </a:prstGeom>
          <a:solidFill>
            <a:srgbClr val="FFFF0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5-конечная звезда 7"/>
          <p:cNvSpPr/>
          <p:nvPr/>
        </p:nvSpPr>
        <p:spPr>
          <a:xfrm>
            <a:off x="6286496" y="642910"/>
            <a:ext cx="571504" cy="500066"/>
          </a:xfrm>
          <a:prstGeom prst="star5">
            <a:avLst/>
          </a:prstGeom>
          <a:solidFill>
            <a:srgbClr val="FFFF0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5-конечная звезда 8"/>
          <p:cNvSpPr/>
          <p:nvPr/>
        </p:nvSpPr>
        <p:spPr>
          <a:xfrm>
            <a:off x="928670" y="1785918"/>
            <a:ext cx="428628" cy="428628"/>
          </a:xfrm>
          <a:prstGeom prst="star5">
            <a:avLst/>
          </a:prstGeom>
          <a:solidFill>
            <a:srgbClr val="FFFF0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5-конечная звезда 9"/>
          <p:cNvSpPr/>
          <p:nvPr/>
        </p:nvSpPr>
        <p:spPr>
          <a:xfrm>
            <a:off x="1714488" y="4286248"/>
            <a:ext cx="428628" cy="428628"/>
          </a:xfrm>
          <a:prstGeom prst="star5">
            <a:avLst/>
          </a:prstGeom>
          <a:solidFill>
            <a:srgbClr val="FFFF0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5-конечная звезда 10"/>
          <p:cNvSpPr/>
          <p:nvPr/>
        </p:nvSpPr>
        <p:spPr>
          <a:xfrm>
            <a:off x="357166" y="8429652"/>
            <a:ext cx="571504" cy="571504"/>
          </a:xfrm>
          <a:prstGeom prst="star5">
            <a:avLst/>
          </a:prstGeom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5-конечная звезда 11"/>
          <p:cNvSpPr/>
          <p:nvPr/>
        </p:nvSpPr>
        <p:spPr>
          <a:xfrm>
            <a:off x="3429000" y="6643702"/>
            <a:ext cx="571504" cy="571504"/>
          </a:xfrm>
          <a:prstGeom prst="star5">
            <a:avLst/>
          </a:prstGeom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5-конечная звезда 12"/>
          <p:cNvSpPr/>
          <p:nvPr/>
        </p:nvSpPr>
        <p:spPr>
          <a:xfrm>
            <a:off x="0" y="7500958"/>
            <a:ext cx="571504" cy="571504"/>
          </a:xfrm>
          <a:prstGeom prst="star5">
            <a:avLst/>
          </a:prstGeom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5-конечная звезда 14"/>
          <p:cNvSpPr/>
          <p:nvPr/>
        </p:nvSpPr>
        <p:spPr>
          <a:xfrm>
            <a:off x="642918" y="6643702"/>
            <a:ext cx="571504" cy="571504"/>
          </a:xfrm>
          <a:prstGeom prst="star5">
            <a:avLst/>
          </a:prstGeom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5-конечная звезда 16"/>
          <p:cNvSpPr/>
          <p:nvPr/>
        </p:nvSpPr>
        <p:spPr>
          <a:xfrm>
            <a:off x="3857628" y="7500958"/>
            <a:ext cx="571504" cy="571504"/>
          </a:xfrm>
          <a:prstGeom prst="star5">
            <a:avLst/>
          </a:prstGeom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5-конечная звезда 19"/>
          <p:cNvSpPr/>
          <p:nvPr/>
        </p:nvSpPr>
        <p:spPr>
          <a:xfrm>
            <a:off x="3500438" y="8358214"/>
            <a:ext cx="571504" cy="571504"/>
          </a:xfrm>
          <a:prstGeom prst="star5">
            <a:avLst/>
          </a:prstGeom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51</TotalTime>
  <Words>135</Words>
  <Application>Microsoft Office PowerPoint</Application>
  <PresentationFormat>Экран (4:3)</PresentationFormat>
  <Paragraphs>12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Тема Office</vt:lpstr>
      <vt:lpstr>Слайд 1</vt:lpstr>
      <vt:lpstr>Слайд 2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6</cp:revision>
  <dcterms:created xsi:type="dcterms:W3CDTF">2013-12-08T13:33:53Z</dcterms:created>
  <dcterms:modified xsi:type="dcterms:W3CDTF">2013-12-08T14:25:06Z</dcterms:modified>
</cp:coreProperties>
</file>