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6" r:id="rId9"/>
    <p:sldId id="267" r:id="rId10"/>
    <p:sldId id="268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71" autoAdjust="0"/>
  </p:normalViewPr>
  <p:slideViewPr>
    <p:cSldViewPr>
      <p:cViewPr varScale="1">
        <p:scale>
          <a:sx n="68" d="100"/>
          <a:sy n="68" d="100"/>
        </p:scale>
        <p:origin x="-576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11" Type="http://schemas.openxmlformats.org/officeDocument/2006/relationships/image" Target="../media/image16.wmf"/><Relationship Id="rId5" Type="http://schemas.openxmlformats.org/officeDocument/2006/relationships/image" Target="../media/image10.wmf"/><Relationship Id="rId10" Type="http://schemas.openxmlformats.org/officeDocument/2006/relationships/image" Target="../media/image15.wmf"/><Relationship Id="rId4" Type="http://schemas.openxmlformats.org/officeDocument/2006/relationships/image" Target="../media/image9.wmf"/><Relationship Id="rId9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8.wmf"/><Relationship Id="rId7" Type="http://schemas.openxmlformats.org/officeDocument/2006/relationships/image" Target="../media/image19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8.wmf"/><Relationship Id="rId11" Type="http://schemas.openxmlformats.org/officeDocument/2006/relationships/image" Target="../media/image23.wmf"/><Relationship Id="rId5" Type="http://schemas.openxmlformats.org/officeDocument/2006/relationships/image" Target="../media/image10.wmf"/><Relationship Id="rId10" Type="http://schemas.openxmlformats.org/officeDocument/2006/relationships/image" Target="../media/image22.wmf"/><Relationship Id="rId4" Type="http://schemas.openxmlformats.org/officeDocument/2006/relationships/image" Target="../media/image9.wmf"/><Relationship Id="rId9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image" Target="../media/image8.wmf"/><Relationship Id="rId7" Type="http://schemas.openxmlformats.org/officeDocument/2006/relationships/image" Target="../media/image26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25.wmf"/><Relationship Id="rId11" Type="http://schemas.openxmlformats.org/officeDocument/2006/relationships/image" Target="../media/image30.wmf"/><Relationship Id="rId5" Type="http://schemas.openxmlformats.org/officeDocument/2006/relationships/image" Target="../media/image10.wmf"/><Relationship Id="rId10" Type="http://schemas.openxmlformats.org/officeDocument/2006/relationships/image" Target="../media/image29.wmf"/><Relationship Id="rId4" Type="http://schemas.openxmlformats.org/officeDocument/2006/relationships/image" Target="../media/image9.wmf"/><Relationship Id="rId9" Type="http://schemas.openxmlformats.org/officeDocument/2006/relationships/image" Target="../media/image2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image" Target="../media/image8.wmf"/><Relationship Id="rId7" Type="http://schemas.openxmlformats.org/officeDocument/2006/relationships/image" Target="../media/image33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32.wmf"/><Relationship Id="rId11" Type="http://schemas.openxmlformats.org/officeDocument/2006/relationships/image" Target="../media/image37.wmf"/><Relationship Id="rId5" Type="http://schemas.openxmlformats.org/officeDocument/2006/relationships/image" Target="../media/image10.wmf"/><Relationship Id="rId10" Type="http://schemas.openxmlformats.org/officeDocument/2006/relationships/image" Target="../media/image36.wmf"/><Relationship Id="rId4" Type="http://schemas.openxmlformats.org/officeDocument/2006/relationships/image" Target="../media/image9.wmf"/><Relationship Id="rId9" Type="http://schemas.openxmlformats.org/officeDocument/2006/relationships/image" Target="../media/image3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FA62AC-F4BD-4D34-9F2E-0B603975EB1B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AD96B9-F948-44F4-8494-2FC48736B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3F9FB4-E149-4A1B-8A04-D0505279D7A4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1945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8ED501-28FE-4359-B919-9F7392CE972A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F5560A-4087-437F-9FB1-6EC0261F23F6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6E7B50-10F5-4602-9ACA-19DA65E75356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93E97F-982A-4E9C-9A46-08ACB27CABE8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15F7B-A0FB-4784-8370-9A4F8EBA038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53F6-9188-429B-9E6E-7B64C9DC185A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4CB02C7-2E8D-4A0E-B9C9-9475006F3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53F6-9188-429B-9E6E-7B64C9DC185A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B02C7-2E8D-4A0E-B9C9-9475006F3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53F6-9188-429B-9E6E-7B64C9DC185A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B02C7-2E8D-4A0E-B9C9-9475006F3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53F6-9188-429B-9E6E-7B64C9DC185A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4CB02C7-2E8D-4A0E-B9C9-9475006F3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53F6-9188-429B-9E6E-7B64C9DC185A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B02C7-2E8D-4A0E-B9C9-9475006F32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53F6-9188-429B-9E6E-7B64C9DC185A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B02C7-2E8D-4A0E-B9C9-9475006F3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53F6-9188-429B-9E6E-7B64C9DC185A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4CB02C7-2E8D-4A0E-B9C9-9475006F32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53F6-9188-429B-9E6E-7B64C9DC185A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B02C7-2E8D-4A0E-B9C9-9475006F3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53F6-9188-429B-9E6E-7B64C9DC185A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B02C7-2E8D-4A0E-B9C9-9475006F3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53F6-9188-429B-9E6E-7B64C9DC185A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B02C7-2E8D-4A0E-B9C9-9475006F3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53F6-9188-429B-9E6E-7B64C9DC185A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B02C7-2E8D-4A0E-B9C9-9475006F32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E9653F6-9188-429B-9E6E-7B64C9DC185A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4CB02C7-2E8D-4A0E-B9C9-9475006F32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.bin"/><Relationship Id="rId13" Type="http://schemas.openxmlformats.org/officeDocument/2006/relationships/oleObject" Target="../embeddings/oleObject48.bin"/><Relationship Id="rId3" Type="http://schemas.openxmlformats.org/officeDocument/2006/relationships/oleObject" Target="../embeddings/oleObject38.bin"/><Relationship Id="rId7" Type="http://schemas.openxmlformats.org/officeDocument/2006/relationships/oleObject" Target="../embeddings/oleObject42.bin"/><Relationship Id="rId12" Type="http://schemas.openxmlformats.org/officeDocument/2006/relationships/oleObject" Target="../embeddings/oleObject4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41.bin"/><Relationship Id="rId11" Type="http://schemas.openxmlformats.org/officeDocument/2006/relationships/oleObject" Target="../embeddings/oleObject46.bin"/><Relationship Id="rId5" Type="http://schemas.openxmlformats.org/officeDocument/2006/relationships/oleObject" Target="../embeddings/oleObject40.bin"/><Relationship Id="rId10" Type="http://schemas.openxmlformats.org/officeDocument/2006/relationships/oleObject" Target="../embeddings/oleObject45.bin"/><Relationship Id="rId4" Type="http://schemas.openxmlformats.org/officeDocument/2006/relationships/oleObject" Target="../embeddings/oleObject39.bin"/><Relationship Id="rId9" Type="http://schemas.openxmlformats.org/officeDocument/2006/relationships/oleObject" Target="../embeddings/oleObject44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oleObject" Target="../embeddings/oleObject12.bin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6.bin"/><Relationship Id="rId12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4.bin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3.bin"/><Relationship Id="rId9" Type="http://schemas.openxmlformats.org/officeDocument/2006/relationships/oleObject" Target="../embeddings/oleObject8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hyperlink" Target="&#1056;&#1077;&#1096;&#1077;&#1085;&#1080;&#1077;%20&#1090;&#1088;&#1080;&#1075;&#1086;&#1085;&#1086;&#1084;&#1077;&#1090;&#1088;&#1080;&#1095;&#1077;&#1089;&#1082;&#1080;&#1093;%20&#1091;&#1088;&#1072;&#1074;&#1085;&#1077;&#1085;&#1080;&#1081;.ppt" TargetMode="External"/><Relationship Id="rId4" Type="http://schemas.openxmlformats.org/officeDocument/2006/relationships/oleObject" Target="../embeddings/oleObject13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13" Type="http://schemas.openxmlformats.org/officeDocument/2006/relationships/oleObject" Target="../embeddings/oleObject24.bin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8.bin"/><Relationship Id="rId12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7.bin"/><Relationship Id="rId11" Type="http://schemas.openxmlformats.org/officeDocument/2006/relationships/oleObject" Target="../embeddings/oleObject22.bin"/><Relationship Id="rId5" Type="http://schemas.openxmlformats.org/officeDocument/2006/relationships/oleObject" Target="../embeddings/oleObject16.bin"/><Relationship Id="rId10" Type="http://schemas.openxmlformats.org/officeDocument/2006/relationships/oleObject" Target="../embeddings/oleObject21.bin"/><Relationship Id="rId4" Type="http://schemas.openxmlformats.org/officeDocument/2006/relationships/oleObject" Target="../embeddings/oleObject15.bin"/><Relationship Id="rId9" Type="http://schemas.openxmlformats.org/officeDocument/2006/relationships/oleObject" Target="../embeddings/oleObject20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25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13" Type="http://schemas.openxmlformats.org/officeDocument/2006/relationships/oleObject" Target="../embeddings/oleObject36.bin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30.bin"/><Relationship Id="rId12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9.bin"/><Relationship Id="rId11" Type="http://schemas.openxmlformats.org/officeDocument/2006/relationships/oleObject" Target="../embeddings/oleObject34.bin"/><Relationship Id="rId5" Type="http://schemas.openxmlformats.org/officeDocument/2006/relationships/oleObject" Target="../embeddings/oleObject28.bin"/><Relationship Id="rId10" Type="http://schemas.openxmlformats.org/officeDocument/2006/relationships/oleObject" Target="../embeddings/oleObject33.bin"/><Relationship Id="rId4" Type="http://schemas.openxmlformats.org/officeDocument/2006/relationships/oleObject" Target="../embeddings/oleObject27.bin"/><Relationship Id="rId9" Type="http://schemas.openxmlformats.org/officeDocument/2006/relationships/oleObject" Target="../embeddings/oleObject3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3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>
          <a:xfrm>
            <a:off x="714375" y="2348881"/>
            <a:ext cx="7772400" cy="180019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800" b="1" i="1" dirty="0" smtClean="0">
                <a:solidFill>
                  <a:srgbClr val="C00000"/>
                </a:solidFill>
                <a:latin typeface="Constantia" pitchFamily="18" charset="0"/>
                <a:cs typeface="Arial" charset="0"/>
              </a:rPr>
              <a:t>Решение простейших тригонометрических неравенств.</a:t>
            </a:r>
          </a:p>
        </p:txBody>
      </p:sp>
      <p:pic>
        <p:nvPicPr>
          <p:cNvPr id="8196" name="Picture 5" descr="H:\Documents and Settings\Aida\Рабочий стол\текстуры и фоны, клипарты\idpenc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193082">
            <a:off x="3452813" y="1793875"/>
            <a:ext cx="2598737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7" descr="H:\Documents and Settings\Aida\Рабочий стол\текстуры и фоны, клипарты\новеньки картинки\pencil rolling h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500" y="2143125"/>
            <a:ext cx="2697163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Line 15"/>
          <p:cNvSpPr>
            <a:spLocks noChangeShapeType="1"/>
          </p:cNvSpPr>
          <p:nvPr/>
        </p:nvSpPr>
        <p:spPr bwMode="auto">
          <a:xfrm rot="120000">
            <a:off x="5724525" y="1501775"/>
            <a:ext cx="144463" cy="4211638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CEB9AD2-60E7-4B57-AB27-289519AF1288}" type="datetime1">
              <a:rPr lang="ru-RU" smtClean="0"/>
              <a:pPr>
                <a:defRPr/>
              </a:pPr>
              <a:t>05.12.2013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0652F4-7961-41FD-AF42-753F38AE02B2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4112" name="Line 2"/>
          <p:cNvSpPr>
            <a:spLocks noChangeShapeType="1"/>
          </p:cNvSpPr>
          <p:nvPr/>
        </p:nvSpPr>
        <p:spPr bwMode="auto">
          <a:xfrm flipV="1">
            <a:off x="5076825" y="476250"/>
            <a:ext cx="0" cy="604837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13" name="Line 3"/>
          <p:cNvSpPr>
            <a:spLocks noChangeShapeType="1"/>
          </p:cNvSpPr>
          <p:nvPr/>
        </p:nvSpPr>
        <p:spPr bwMode="auto">
          <a:xfrm>
            <a:off x="1908175" y="3644900"/>
            <a:ext cx="69850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8532813" y="3789363"/>
          <a:ext cx="360362" cy="360362"/>
        </p:xfrm>
        <a:graphic>
          <a:graphicData uri="http://schemas.openxmlformats.org/presentationml/2006/ole">
            <p:oleObj spid="_x0000_s10242" name="Формула" r:id="rId3" imgW="139680" imgH="139680" progId="Equation.3">
              <p:embed/>
            </p:oleObj>
          </a:graphicData>
        </a:graphic>
      </p:graphicFrame>
      <p:graphicFrame>
        <p:nvGraphicFramePr>
          <p:cNvPr id="4099" name="Object 5"/>
          <p:cNvGraphicFramePr>
            <a:graphicFrameLocks noChangeAspect="1"/>
          </p:cNvGraphicFramePr>
          <p:nvPr/>
        </p:nvGraphicFramePr>
        <p:xfrm>
          <a:off x="5148263" y="476250"/>
          <a:ext cx="431800" cy="382588"/>
        </p:xfrm>
        <a:graphic>
          <a:graphicData uri="http://schemas.openxmlformats.org/presentationml/2006/ole">
            <p:oleObj spid="_x0000_s10243" name="Формула" r:id="rId4" imgW="139680" imgH="164880" progId="Equation.3">
              <p:embed/>
            </p:oleObj>
          </a:graphicData>
        </a:graphic>
      </p:graphicFrame>
      <p:graphicFrame>
        <p:nvGraphicFramePr>
          <p:cNvPr id="20501" name="Object 4"/>
          <p:cNvGraphicFramePr>
            <a:graphicFrameLocks noChangeAspect="1"/>
          </p:cNvGraphicFramePr>
          <p:nvPr/>
        </p:nvGraphicFramePr>
        <p:xfrm>
          <a:off x="4857750" y="1428750"/>
          <a:ext cx="414338" cy="711200"/>
        </p:xfrm>
        <a:graphic>
          <a:graphicData uri="http://schemas.openxmlformats.org/presentationml/2006/ole">
            <p:oleObj spid="_x0000_s10244" name="Формула" r:id="rId5" imgW="177480" imgH="406080" progId="Equation.3">
              <p:embed/>
            </p:oleObj>
          </a:graphicData>
        </a:graphic>
      </p:graphicFrame>
      <p:graphicFrame>
        <p:nvGraphicFramePr>
          <p:cNvPr id="20504" name="Object 24"/>
          <p:cNvGraphicFramePr>
            <a:graphicFrameLocks noChangeAspect="1"/>
          </p:cNvGraphicFramePr>
          <p:nvPr/>
        </p:nvGraphicFramePr>
        <p:xfrm>
          <a:off x="3214688" y="3429000"/>
          <a:ext cx="355600" cy="244475"/>
        </p:xfrm>
        <a:graphic>
          <a:graphicData uri="http://schemas.openxmlformats.org/presentationml/2006/ole">
            <p:oleObj spid="_x0000_s10245" name="Формула" r:id="rId6" imgW="152280" imgH="139680" progId="Equation.3">
              <p:embed/>
            </p:oleObj>
          </a:graphicData>
        </a:graphic>
      </p:graphicFrame>
      <p:graphicFrame>
        <p:nvGraphicFramePr>
          <p:cNvPr id="20511" name="Object 31"/>
          <p:cNvGraphicFramePr>
            <a:graphicFrameLocks noChangeAspect="1"/>
          </p:cNvGraphicFramePr>
          <p:nvPr/>
        </p:nvGraphicFramePr>
        <p:xfrm>
          <a:off x="6454775" y="3357563"/>
          <a:ext cx="533400" cy="311150"/>
        </p:xfrm>
        <a:graphic>
          <a:graphicData uri="http://schemas.openxmlformats.org/presentationml/2006/ole">
            <p:oleObj spid="_x0000_s10246" name="Формула" r:id="rId7" imgW="228600" imgH="177480" progId="Equation.3">
              <p:embed/>
            </p:oleObj>
          </a:graphicData>
        </a:graphic>
      </p:graphicFrame>
      <p:sp>
        <p:nvSpPr>
          <p:cNvPr id="14" name="Дуга 13"/>
          <p:cNvSpPr/>
          <p:nvPr/>
        </p:nvSpPr>
        <p:spPr>
          <a:xfrm>
            <a:off x="3600450" y="2160588"/>
            <a:ext cx="2928938" cy="2928937"/>
          </a:xfrm>
          <a:prstGeom prst="arc">
            <a:avLst>
              <a:gd name="adj1" fmla="val 16200000"/>
              <a:gd name="adj2" fmla="val 16065951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20" name="Object 21"/>
          <p:cNvGraphicFramePr>
            <a:graphicFrameLocks noChangeAspect="1"/>
          </p:cNvGraphicFramePr>
          <p:nvPr/>
        </p:nvGraphicFramePr>
        <p:xfrm>
          <a:off x="3602038" y="25400"/>
          <a:ext cx="1268412" cy="806450"/>
        </p:xfrm>
        <a:graphic>
          <a:graphicData uri="http://schemas.openxmlformats.org/presentationml/2006/ole">
            <p:oleObj spid="_x0000_s10247" name="Формула" r:id="rId8" imgW="634680" imgH="406080" progId="Equation.3">
              <p:embed/>
            </p:oleObj>
          </a:graphicData>
        </a:graphic>
      </p:graphicFrame>
      <p:graphicFrame>
        <p:nvGraphicFramePr>
          <p:cNvPr id="16" name="Object 8"/>
          <p:cNvGraphicFramePr>
            <a:graphicFrameLocks noChangeAspect="1"/>
          </p:cNvGraphicFramePr>
          <p:nvPr/>
        </p:nvGraphicFramePr>
        <p:xfrm>
          <a:off x="5929313" y="3000375"/>
          <a:ext cx="244475" cy="647700"/>
        </p:xfrm>
        <a:graphic>
          <a:graphicData uri="http://schemas.openxmlformats.org/presentationml/2006/ole">
            <p:oleObj spid="_x0000_s10248" name="Формула" r:id="rId9" imgW="152280" imgH="406080" progId="Equation.3">
              <p:embed/>
            </p:oleObj>
          </a:graphicData>
        </a:graphic>
      </p:graphicFrame>
      <p:sp>
        <p:nvSpPr>
          <p:cNvPr id="18" name="Oval 9"/>
          <p:cNvSpPr>
            <a:spLocks noChangeAspect="1" noChangeArrowheads="1"/>
          </p:cNvSpPr>
          <p:nvPr/>
        </p:nvSpPr>
        <p:spPr bwMode="auto">
          <a:xfrm>
            <a:off x="5724525" y="3581400"/>
            <a:ext cx="107950" cy="1079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" name="Oval 9"/>
          <p:cNvSpPr>
            <a:spLocks noChangeAspect="1" noChangeArrowheads="1"/>
          </p:cNvSpPr>
          <p:nvPr/>
        </p:nvSpPr>
        <p:spPr bwMode="auto">
          <a:xfrm>
            <a:off x="5715000" y="4857750"/>
            <a:ext cx="107950" cy="107950"/>
          </a:xfrm>
          <a:prstGeom prst="ellipse">
            <a:avLst/>
          </a:prstGeom>
          <a:solidFill>
            <a:srgbClr val="C00000"/>
          </a:solidFill>
          <a:ln w="952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" name="Oval 9"/>
          <p:cNvSpPr>
            <a:spLocks noChangeAspect="1" noChangeArrowheads="1"/>
          </p:cNvSpPr>
          <p:nvPr/>
        </p:nvSpPr>
        <p:spPr bwMode="auto">
          <a:xfrm>
            <a:off x="5715000" y="2286000"/>
            <a:ext cx="107950" cy="107950"/>
          </a:xfrm>
          <a:prstGeom prst="ellipse">
            <a:avLst/>
          </a:prstGeom>
          <a:solidFill>
            <a:srgbClr val="C00000"/>
          </a:solidFill>
          <a:ln w="952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" name="Дуга 14"/>
          <p:cNvSpPr/>
          <p:nvPr/>
        </p:nvSpPr>
        <p:spPr>
          <a:xfrm rot="5400000">
            <a:off x="3581400" y="2160588"/>
            <a:ext cx="2928937" cy="2916238"/>
          </a:xfrm>
          <a:prstGeom prst="arc">
            <a:avLst>
              <a:gd name="adj1" fmla="val 19960410"/>
              <a:gd name="adj2" fmla="val 12535377"/>
            </a:avLst>
          </a:prstGeom>
          <a:ln w="31750">
            <a:solidFill>
              <a:srgbClr val="C00000"/>
            </a:solidFill>
            <a:head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19477" name="Object 9"/>
          <p:cNvGraphicFramePr>
            <a:graphicFrameLocks noChangeAspect="1"/>
          </p:cNvGraphicFramePr>
          <p:nvPr/>
        </p:nvGraphicFramePr>
        <p:xfrm>
          <a:off x="5991225" y="4572000"/>
          <a:ext cx="590550" cy="711200"/>
        </p:xfrm>
        <a:graphic>
          <a:graphicData uri="http://schemas.openxmlformats.org/presentationml/2006/ole">
            <p:oleObj spid="_x0000_s10249" name="Формула" r:id="rId10" imgW="253800" imgH="406080" progId="Equation.3">
              <p:embed/>
            </p:oleObj>
          </a:graphicData>
        </a:graphic>
      </p:graphicFrame>
      <p:graphicFrame>
        <p:nvGraphicFramePr>
          <p:cNvPr id="19475" name="Object 10"/>
          <p:cNvGraphicFramePr>
            <a:graphicFrameLocks noChangeAspect="1"/>
          </p:cNvGraphicFramePr>
          <p:nvPr/>
        </p:nvGraphicFramePr>
        <p:xfrm>
          <a:off x="5929313" y="1785938"/>
          <a:ext cx="414337" cy="711200"/>
        </p:xfrm>
        <a:graphic>
          <a:graphicData uri="http://schemas.openxmlformats.org/presentationml/2006/ole">
            <p:oleObj spid="_x0000_s10250" name="Формула" r:id="rId11" imgW="177480" imgH="406080" progId="Equation.3">
              <p:embed/>
            </p:oleObj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0" y="1000125"/>
            <a:ext cx="4429125" cy="1292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000" b="1" i="1" dirty="0">
                <a:latin typeface="+mn-lt"/>
                <a:cs typeface="+mn-cs"/>
              </a:rPr>
              <a:t>На О</a:t>
            </a:r>
            <a:r>
              <a:rPr lang="en-US" sz="2000" b="1" i="1" dirty="0">
                <a:latin typeface="+mn-lt"/>
                <a:cs typeface="+mn-cs"/>
              </a:rPr>
              <a:t>x</a:t>
            </a:r>
            <a:r>
              <a:rPr lang="ru-RU" sz="2000" b="1" i="1" dirty="0">
                <a:latin typeface="+mn-lt"/>
                <a:cs typeface="+mn-cs"/>
              </a:rPr>
              <a:t> отмечаем значение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2000" b="1" i="1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atin typeface="+mn-lt"/>
                <a:cs typeface="+mn-cs"/>
              </a:rPr>
              <a:t>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graphicFrame>
        <p:nvGraphicFramePr>
          <p:cNvPr id="17" name="Object 11"/>
          <p:cNvGraphicFramePr>
            <a:graphicFrameLocks noChangeAspect="1"/>
          </p:cNvGraphicFramePr>
          <p:nvPr/>
        </p:nvGraphicFramePr>
        <p:xfrm>
          <a:off x="3948113" y="949325"/>
          <a:ext cx="244475" cy="646113"/>
        </p:xfrm>
        <a:graphic>
          <a:graphicData uri="http://schemas.openxmlformats.org/presentationml/2006/ole">
            <p:oleObj spid="_x0000_s10251" name="Формула" r:id="rId12" imgW="152280" imgH="406080" progId="Equation.3">
              <p:embed/>
            </p:oleObj>
          </a:graphicData>
        </a:graphic>
      </p:graphicFrame>
      <p:sp>
        <p:nvSpPr>
          <p:cNvPr id="4120" name="TextBox 26"/>
          <p:cNvSpPr txBox="1">
            <a:spLocks noChangeArrowheads="1"/>
          </p:cNvSpPr>
          <p:nvPr/>
        </p:nvSpPr>
        <p:spPr bwMode="auto">
          <a:xfrm>
            <a:off x="0" y="18573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357188" y="1428750"/>
            <a:ext cx="38147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latin typeface="Calibri" pitchFamily="34" charset="0"/>
              </a:rPr>
              <a:t>и соответствующие точки на </a:t>
            </a:r>
          </a:p>
          <a:p>
            <a:r>
              <a:rPr lang="ru-RU" sz="2000" b="1" i="1">
                <a:latin typeface="Calibri" pitchFamily="34" charset="0"/>
              </a:rPr>
              <a:t>окружности.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0" y="3857625"/>
            <a:ext cx="4429125" cy="1908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i="1" dirty="0">
                <a:latin typeface="+mn-lt"/>
                <a:cs typeface="+mn-cs"/>
              </a:rPr>
              <a:t>Выделяем левую часть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atin typeface="+mn-lt"/>
                <a:cs typeface="+mn-cs"/>
              </a:rPr>
              <a:t>        окружности (обход совершаем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atin typeface="+mn-lt"/>
                <a:cs typeface="+mn-cs"/>
              </a:rPr>
              <a:t>        против часовой стрелки).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2000" b="1" i="1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atin typeface="+mn-lt"/>
                <a:cs typeface="+mn-cs"/>
              </a:rPr>
              <a:t>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43063" y="5143500"/>
            <a:ext cx="7215187" cy="1908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 startAt="3"/>
              <a:defRPr/>
            </a:pPr>
            <a:r>
              <a:rPr lang="ru-RU" sz="2000" b="1" i="1" dirty="0">
                <a:latin typeface="+mn-lt"/>
                <a:cs typeface="+mn-cs"/>
              </a:rPr>
              <a:t>Подписываем полученные точки. Обязательно учитываем, что начало дуги – меньшее значение.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i="1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2000" b="1" i="1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atin typeface="+mn-lt"/>
                <a:cs typeface="+mn-cs"/>
              </a:rPr>
              <a:t>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55988" y="5975350"/>
            <a:ext cx="7215187" cy="1585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/>
            <a:r>
              <a:rPr lang="ru-RU" sz="2000" b="1" i="1"/>
              <a:t>4.  </a:t>
            </a:r>
            <a:r>
              <a:rPr lang="ru-RU" sz="2000" b="1" i="1">
                <a:latin typeface="Calibri" pitchFamily="34" charset="0"/>
              </a:rPr>
              <a:t>Ответ</a:t>
            </a:r>
            <a:r>
              <a:rPr lang="en-US" sz="2000" b="1" i="1">
                <a:latin typeface="Calibri" pitchFamily="34" charset="0"/>
              </a:rPr>
              <a:t>:</a:t>
            </a:r>
            <a:r>
              <a:rPr lang="ru-RU" sz="2000" b="1" i="1">
                <a:latin typeface="Calibri" pitchFamily="34" charset="0"/>
              </a:rPr>
              <a:t> </a:t>
            </a:r>
          </a:p>
          <a:p>
            <a:pPr marL="457200" indent="-457200"/>
            <a:endParaRPr lang="ru-RU" sz="2000" b="1" i="1">
              <a:latin typeface="Calibri" pitchFamily="34" charset="0"/>
            </a:endParaRPr>
          </a:p>
          <a:p>
            <a:pPr marL="457200" indent="-457200">
              <a:buFontTx/>
              <a:buAutoNum type="arabicPeriod"/>
            </a:pPr>
            <a:endParaRPr lang="ru-RU" sz="2000" b="1" i="1">
              <a:latin typeface="Calibri" pitchFamily="34" charset="0"/>
            </a:endParaRPr>
          </a:p>
          <a:p>
            <a:pPr marL="457200" indent="-457200"/>
            <a:r>
              <a:rPr lang="ru-RU" sz="2000" b="1" i="1">
                <a:latin typeface="Calibri" pitchFamily="34" charset="0"/>
              </a:rPr>
              <a:t>        </a:t>
            </a:r>
          </a:p>
          <a:p>
            <a:pPr marL="457200" indent="-457200"/>
            <a:endParaRPr lang="ru-RU">
              <a:latin typeface="Calibri" pitchFamily="34" charset="0"/>
            </a:endParaRPr>
          </a:p>
        </p:txBody>
      </p:sp>
      <p:graphicFrame>
        <p:nvGraphicFramePr>
          <p:cNvPr id="24" name="Object 12"/>
          <p:cNvGraphicFramePr>
            <a:graphicFrameLocks noChangeAspect="1"/>
          </p:cNvGraphicFramePr>
          <p:nvPr/>
        </p:nvGraphicFramePr>
        <p:xfrm>
          <a:off x="5062538" y="5786438"/>
          <a:ext cx="3759200" cy="777875"/>
        </p:xfrm>
        <a:graphic>
          <a:graphicData uri="http://schemas.openxmlformats.org/presentationml/2006/ole">
            <p:oleObj spid="_x0000_s10252" name="Формула" r:id="rId13" imgW="161280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7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0" dur="5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21" grpId="0" animBg="1"/>
      <p:bldP spid="22" grpId="0" animBg="1"/>
      <p:bldP spid="15" grpId="0" animBg="1"/>
      <p:bldP spid="25" grpId="0"/>
      <p:bldP spid="29" grpId="0"/>
      <p:bldP spid="30" grpId="0"/>
      <p:bldP spid="31" grpId="0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nstantia" pitchFamily="18" charset="0"/>
              </a:rPr>
              <a:t>Литература</a:t>
            </a:r>
            <a:endParaRPr lang="ru-RU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FF0000"/>
                </a:solidFill>
                <a:latin typeface="Constantia" pitchFamily="18" charset="0"/>
              </a:rPr>
              <a:t>1.Бородуля И.Т. Тригонометрические уравнения и неравенства –М.Просвещение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Constantia" pitchFamily="18" charset="0"/>
              </a:rPr>
              <a:t>2.</a:t>
            </a:r>
            <a:r>
              <a:rPr lang="en-US" sz="2400" dirty="0" smtClean="0">
                <a:solidFill>
                  <a:srgbClr val="FF0000"/>
                </a:solidFill>
                <a:latin typeface="Constantia" pitchFamily="18" charset="0"/>
              </a:rPr>
              <a:t> http://edu-teacherzv.ucoz.ru</a:t>
            </a:r>
            <a:endParaRPr lang="ru-RU" sz="2400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296B9B-25AE-4C04-AD63-2D2922122408}" type="datetime1">
              <a:rPr lang="ru-RU" smtClean="0"/>
              <a:pPr>
                <a:defRPr/>
              </a:pPr>
              <a:t>05.12.2013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16216" y="6492875"/>
            <a:ext cx="2133600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2625" y="285750"/>
            <a:ext cx="7772400" cy="15716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800" b="1" i="1" dirty="0" smtClean="0">
                <a:latin typeface="Constantia" pitchFamily="18" charset="0"/>
              </a:rPr>
              <a:t>Тригонометрические неравенства</a:t>
            </a: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682625" y="1981200"/>
            <a:ext cx="8383588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2562" tIns="46038" rIns="182562" bIns="46038"/>
          <a:lstStyle/>
          <a:p>
            <a:pPr algn="l">
              <a:lnSpc>
                <a:spcPct val="7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kumimoji="0" lang="ru-RU" sz="2800" dirty="0"/>
          </a:p>
          <a:p>
            <a:pPr algn="l">
              <a:lnSpc>
                <a:spcPct val="7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/>
            </a:pPr>
            <a:r>
              <a:rPr kumimoji="0"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kumimoji="0"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неравенства</a:t>
            </a:r>
            <a:r>
              <a:rPr kumimoji="0" lang="ru-RU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kumimoji="0" lang="en-US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cost &gt;a</a:t>
            </a:r>
            <a:r>
              <a:rPr kumimoji="0" lang="en-US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, </a:t>
            </a:r>
            <a:endParaRPr kumimoji="0" lang="ru-RU" sz="4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l">
              <a:lnSpc>
                <a:spcPct val="70000"/>
              </a:lnSpc>
              <a:spcBef>
                <a:spcPct val="20000"/>
              </a:spcBef>
              <a:buClr>
                <a:schemeClr val="tx2"/>
              </a:buClr>
              <a:buSzPct val="75000"/>
              <a:defRPr/>
            </a:pPr>
            <a:r>
              <a:rPr kumimoji="0" lang="en-US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cost</a:t>
            </a:r>
            <a:r>
              <a:rPr kumimoji="0" lang="en-US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cs typeface="Times New Roman" pitchFamily="18" charset="0"/>
              </a:rPr>
              <a:t> </a:t>
            </a:r>
            <a:r>
              <a:rPr kumimoji="0" lang="en-US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≥</a:t>
            </a:r>
            <a:r>
              <a:rPr kumimoji="0" lang="en-US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cs typeface="Times New Roman" pitchFamily="18" charset="0"/>
                <a:sym typeface="Math1" pitchFamily="2" charset="2"/>
              </a:rPr>
              <a:t> </a:t>
            </a:r>
            <a:r>
              <a:rPr kumimoji="0" lang="en-US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a</a:t>
            </a:r>
            <a:r>
              <a:rPr kumimoji="0" lang="en-US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, </a:t>
            </a:r>
            <a:r>
              <a:rPr kumimoji="0" lang="en-US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cost &lt;a</a:t>
            </a:r>
            <a:r>
              <a:rPr kumimoji="0" lang="en-US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, </a:t>
            </a:r>
            <a:r>
              <a:rPr kumimoji="0" lang="en-US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cost ≤</a:t>
            </a:r>
            <a:r>
              <a:rPr kumimoji="0" lang="en-US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sym typeface="Math1" pitchFamily="2" charset="2"/>
              </a:rPr>
              <a:t> </a:t>
            </a:r>
            <a:r>
              <a:rPr kumimoji="0" lang="en-US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a</a:t>
            </a:r>
          </a:p>
          <a:p>
            <a:pPr algn="l">
              <a:lnSpc>
                <a:spcPct val="70000"/>
              </a:lnSpc>
              <a:spcBef>
                <a:spcPct val="20000"/>
              </a:spcBef>
              <a:buClr>
                <a:schemeClr val="tx2"/>
              </a:buClr>
              <a:buSzPct val="75000"/>
              <a:defRPr/>
            </a:pPr>
            <a:r>
              <a:rPr kumimoji="0" lang="en-US" sz="4400" i="1" dirty="0">
                <a:latin typeface="Constantia" pitchFamily="18" charset="0"/>
              </a:rPr>
              <a:t> </a:t>
            </a:r>
            <a:endParaRPr kumimoji="0" lang="ru-RU" sz="4400" i="1" dirty="0">
              <a:latin typeface="Constantia" pitchFamily="18" charset="0"/>
            </a:endParaRPr>
          </a:p>
          <a:p>
            <a:pPr algn="l">
              <a:lnSpc>
                <a:spcPct val="7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/>
            </a:pPr>
            <a:r>
              <a:rPr kumimoji="0" lang="en-US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</a:t>
            </a:r>
            <a:r>
              <a:rPr kumimoji="0"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неравенства</a:t>
            </a:r>
            <a:r>
              <a:rPr kumimoji="0" lang="ru-RU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kumimoji="0" lang="en-US" sz="4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sint</a:t>
            </a:r>
            <a:r>
              <a:rPr kumimoji="0" lang="en-US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&gt;a</a:t>
            </a:r>
            <a:r>
              <a:rPr kumimoji="0" lang="en-US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,</a:t>
            </a:r>
            <a:endParaRPr kumimoji="0" lang="ru-RU" sz="4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l">
              <a:lnSpc>
                <a:spcPct val="70000"/>
              </a:lnSpc>
              <a:spcBef>
                <a:spcPct val="20000"/>
              </a:spcBef>
              <a:buClr>
                <a:schemeClr val="tx2"/>
              </a:buClr>
              <a:buSzPct val="75000"/>
              <a:defRPr/>
            </a:pPr>
            <a:r>
              <a:rPr kumimoji="0" lang="en-US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kumimoji="0" lang="en-US" sz="4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sint</a:t>
            </a:r>
            <a:r>
              <a:rPr kumimoji="0" lang="en-US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cs typeface="Times New Roman" pitchFamily="18" charset="0"/>
              </a:rPr>
              <a:t> </a:t>
            </a:r>
            <a:r>
              <a:rPr kumimoji="0" lang="en-US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≥</a:t>
            </a:r>
            <a:r>
              <a:rPr kumimoji="0" lang="en-US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cs typeface="Times New Roman" pitchFamily="18" charset="0"/>
                <a:sym typeface="Math1" pitchFamily="2" charset="2"/>
              </a:rPr>
              <a:t> </a:t>
            </a:r>
            <a:r>
              <a:rPr kumimoji="0" lang="en-US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a</a:t>
            </a:r>
            <a:r>
              <a:rPr kumimoji="0" lang="en-US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, </a:t>
            </a:r>
            <a:r>
              <a:rPr kumimoji="0" lang="en-US" sz="4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sint</a:t>
            </a:r>
            <a:r>
              <a:rPr kumimoji="0" lang="en-US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&lt;a</a:t>
            </a:r>
            <a:r>
              <a:rPr kumimoji="0" lang="en-US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, </a:t>
            </a:r>
            <a:r>
              <a:rPr kumimoji="0" lang="en-US" sz="4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sint</a:t>
            </a:r>
            <a:r>
              <a:rPr kumimoji="0" lang="en-US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≤</a:t>
            </a:r>
            <a:r>
              <a:rPr kumimoji="0" lang="en-US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sym typeface="Math1" pitchFamily="2" charset="2"/>
              </a:rPr>
              <a:t> </a:t>
            </a:r>
            <a:r>
              <a:rPr kumimoji="0" lang="en-US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a</a:t>
            </a:r>
            <a:endParaRPr kumimoji="0" lang="ru-RU" sz="4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9" name="Text Box 13"/>
          <p:cNvSpPr txBox="1">
            <a:spLocks noChangeArrowheads="1"/>
          </p:cNvSpPr>
          <p:nvPr/>
        </p:nvSpPr>
        <p:spPr bwMode="auto">
          <a:xfrm>
            <a:off x="2341563" y="3302000"/>
            <a:ext cx="381000" cy="3651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a</a:t>
            </a:r>
            <a:endParaRPr lang="ru-RU" i="1"/>
          </a:p>
        </p:txBody>
      </p:sp>
      <p:sp>
        <p:nvSpPr>
          <p:cNvPr id="45079" name="Rectangle 23" descr="Широкий диагональный 2"/>
          <p:cNvSpPr>
            <a:spLocks noChangeArrowheads="1"/>
          </p:cNvSpPr>
          <p:nvPr/>
        </p:nvSpPr>
        <p:spPr bwMode="auto">
          <a:xfrm rot="5400000">
            <a:off x="1638300" y="2628900"/>
            <a:ext cx="1371600" cy="76200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-171400"/>
            <a:ext cx="7128768" cy="1656184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b="1" i="1" dirty="0" smtClean="0">
                <a:solidFill>
                  <a:schemeClr val="tx1"/>
                </a:solidFill>
                <a:latin typeface="Constantia" pitchFamily="18" charset="0"/>
              </a:rPr>
              <a:t>Неравенство  </a:t>
            </a:r>
            <a:r>
              <a:rPr lang="en-US" b="1" i="1" dirty="0" err="1" smtClean="0">
                <a:solidFill>
                  <a:schemeClr val="tx1"/>
                </a:solidFill>
                <a:latin typeface="Constantia" pitchFamily="18" charset="0"/>
              </a:rPr>
              <a:t>sint</a:t>
            </a:r>
            <a:r>
              <a:rPr lang="en-US" b="1" i="1" dirty="0" smtClean="0">
                <a:solidFill>
                  <a:schemeClr val="tx1"/>
                </a:solidFill>
                <a:latin typeface="Constantia" pitchFamily="18" charset="0"/>
              </a:rPr>
              <a:t> &gt; a</a:t>
            </a:r>
            <a:r>
              <a:rPr lang="ru-RU" b="1" i="1" dirty="0" smtClean="0">
                <a:solidFill>
                  <a:schemeClr val="tx1"/>
                </a:solidFill>
                <a:latin typeface="Constantia" pitchFamily="18" charset="0"/>
              </a:rPr>
              <a:t/>
            </a:r>
            <a:br>
              <a:rPr lang="ru-RU" b="1" i="1" dirty="0" smtClean="0">
                <a:solidFill>
                  <a:schemeClr val="tx1"/>
                </a:solidFill>
                <a:latin typeface="Constantia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Constantia" pitchFamily="18" charset="0"/>
              </a:rPr>
              <a:t>Алгоритм решения</a:t>
            </a:r>
          </a:p>
        </p:txBody>
      </p:sp>
      <p:sp>
        <p:nvSpPr>
          <p:cNvPr id="3076" name="Oval 3"/>
          <p:cNvSpPr>
            <a:spLocks noChangeArrowheads="1"/>
          </p:cNvSpPr>
          <p:nvPr/>
        </p:nvSpPr>
        <p:spPr bwMode="auto">
          <a:xfrm>
            <a:off x="514350" y="2116138"/>
            <a:ext cx="3598863" cy="3598862"/>
          </a:xfrm>
          <a:prstGeom prst="ellipse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9" name="Line 4"/>
          <p:cNvSpPr>
            <a:spLocks noChangeShapeType="1"/>
          </p:cNvSpPr>
          <p:nvPr/>
        </p:nvSpPr>
        <p:spPr bwMode="auto">
          <a:xfrm>
            <a:off x="2274888" y="1917700"/>
            <a:ext cx="0" cy="426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3080" name="Line 5"/>
          <p:cNvSpPr>
            <a:spLocks noChangeShapeType="1"/>
          </p:cNvSpPr>
          <p:nvPr/>
        </p:nvSpPr>
        <p:spPr bwMode="auto">
          <a:xfrm>
            <a:off x="228600" y="3930650"/>
            <a:ext cx="426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3081" name="Text Box 6"/>
          <p:cNvSpPr txBox="1">
            <a:spLocks noChangeArrowheads="1"/>
          </p:cNvSpPr>
          <p:nvPr/>
        </p:nvSpPr>
        <p:spPr bwMode="auto">
          <a:xfrm>
            <a:off x="2362200" y="3960813"/>
            <a:ext cx="3810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/>
              <a:t>0</a:t>
            </a:r>
          </a:p>
        </p:txBody>
      </p:sp>
      <p:sp>
        <p:nvSpPr>
          <p:cNvPr id="3082" name="Text Box 7"/>
          <p:cNvSpPr txBox="1">
            <a:spLocks noChangeArrowheads="1"/>
          </p:cNvSpPr>
          <p:nvPr/>
        </p:nvSpPr>
        <p:spPr bwMode="auto">
          <a:xfrm>
            <a:off x="4277283" y="3935614"/>
            <a:ext cx="407737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x</a:t>
            </a:r>
            <a:endParaRPr lang="ru-RU" i="1"/>
          </a:p>
        </p:txBody>
      </p:sp>
      <p:sp>
        <p:nvSpPr>
          <p:cNvPr id="3083" name="Text Box 8"/>
          <p:cNvSpPr txBox="1">
            <a:spLocks noChangeArrowheads="1"/>
          </p:cNvSpPr>
          <p:nvPr/>
        </p:nvSpPr>
        <p:spPr bwMode="auto">
          <a:xfrm>
            <a:off x="1905000" y="1447800"/>
            <a:ext cx="381000" cy="438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72000" tIns="36000" rIns="36000" bIns="360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y</a:t>
            </a:r>
            <a:endParaRPr lang="ru-RU" i="1"/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>
            <a:off x="4114800" y="931863"/>
            <a:ext cx="4519613" cy="89255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Отметить на оси ординат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интервал  </a:t>
            </a: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 a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066" name="Text Box 10"/>
          <p:cNvSpPr txBox="1">
            <a:spLocks noChangeArrowheads="1"/>
          </p:cNvSpPr>
          <p:nvPr/>
        </p:nvSpPr>
        <p:spPr bwMode="auto">
          <a:xfrm>
            <a:off x="4139952" y="1772816"/>
            <a:ext cx="5004048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.Выделить дугу окружности, соответствующую интервалу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067" name="Text Box 11"/>
          <p:cNvSpPr txBox="1">
            <a:spLocks noChangeArrowheads="1"/>
          </p:cNvSpPr>
          <p:nvPr/>
        </p:nvSpPr>
        <p:spPr bwMode="auto">
          <a:xfrm>
            <a:off x="4572000" y="2564904"/>
            <a:ext cx="4392488" cy="273921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l">
              <a:spcBef>
                <a:spcPts val="0"/>
              </a:spcBef>
              <a:defRPr/>
            </a:pP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Выбрать положительный обход дуги ( против часовой стрелки)</a:t>
            </a:r>
          </a:p>
          <a:p>
            <a:pPr algn="l">
              <a:spcBef>
                <a:spcPts val="0"/>
              </a:spcBef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.Записать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числовые значения граничных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точек, при этом начало дуги-    меньшее значение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068" name="Text Box 12"/>
          <p:cNvSpPr txBox="1">
            <a:spLocks noChangeArrowheads="1"/>
          </p:cNvSpPr>
          <p:nvPr/>
        </p:nvSpPr>
        <p:spPr bwMode="auto">
          <a:xfrm>
            <a:off x="4283968" y="5301209"/>
            <a:ext cx="4572000" cy="95410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Записать общее решение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неравенства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070" name="Line 14"/>
          <p:cNvSpPr>
            <a:spLocks noChangeShapeType="1"/>
          </p:cNvSpPr>
          <p:nvPr/>
        </p:nvSpPr>
        <p:spPr bwMode="auto">
          <a:xfrm rot="5400000">
            <a:off x="2332832" y="1400968"/>
            <a:ext cx="0" cy="3903663"/>
          </a:xfrm>
          <a:prstGeom prst="line">
            <a:avLst/>
          </a:prstGeom>
          <a:noFill/>
          <a:ln w="12700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45071" name="AutoShape 15"/>
          <p:cNvSpPr>
            <a:spLocks noChangeArrowheads="1"/>
          </p:cNvSpPr>
          <p:nvPr/>
        </p:nvSpPr>
        <p:spPr bwMode="auto">
          <a:xfrm>
            <a:off x="3962400" y="3317875"/>
            <a:ext cx="111125" cy="111125"/>
          </a:xfrm>
          <a:prstGeom prst="flowChartConnector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5072" name="AutoShape 16"/>
          <p:cNvSpPr>
            <a:spLocks noChangeArrowheads="1"/>
          </p:cNvSpPr>
          <p:nvPr/>
        </p:nvSpPr>
        <p:spPr bwMode="auto">
          <a:xfrm>
            <a:off x="546100" y="3302000"/>
            <a:ext cx="111125" cy="142875"/>
          </a:xfrm>
          <a:prstGeom prst="flowChartConnector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5073" name="Text Box 17"/>
          <p:cNvSpPr txBox="1">
            <a:spLocks noChangeArrowheads="1"/>
          </p:cNvSpPr>
          <p:nvPr/>
        </p:nvSpPr>
        <p:spPr bwMode="auto">
          <a:xfrm>
            <a:off x="4114800" y="2895600"/>
            <a:ext cx="381000" cy="438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72000" tIns="36000" rIns="36000" bIns="360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t</a:t>
            </a:r>
            <a:r>
              <a:rPr lang="en-US" b="1" i="1" baseline="-25000"/>
              <a:t>1</a:t>
            </a:r>
            <a:endParaRPr lang="ru-RU" b="1" i="1" baseline="-25000"/>
          </a:p>
        </p:txBody>
      </p:sp>
      <p:sp>
        <p:nvSpPr>
          <p:cNvPr id="45074" name="Text Box 18"/>
          <p:cNvSpPr txBox="1">
            <a:spLocks noChangeArrowheads="1"/>
          </p:cNvSpPr>
          <p:nvPr/>
        </p:nvSpPr>
        <p:spPr bwMode="auto">
          <a:xfrm>
            <a:off x="0" y="2935288"/>
            <a:ext cx="852488" cy="438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72000" tIns="36000" rIns="36000" bIns="360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>
                <a:cs typeface="Times New Roman" pitchFamily="18" charset="0"/>
              </a:rPr>
              <a:t>π</a:t>
            </a:r>
            <a:r>
              <a:rPr lang="en-US" i="1"/>
              <a:t>-t</a:t>
            </a:r>
            <a:r>
              <a:rPr lang="en-US" b="1" i="1" baseline="-25000"/>
              <a:t>1</a:t>
            </a:r>
            <a:endParaRPr lang="ru-RU" b="1" i="1" baseline="-25000"/>
          </a:p>
        </p:txBody>
      </p:sp>
      <p:graphicFrame>
        <p:nvGraphicFramePr>
          <p:cNvPr id="45075" name="Object 19"/>
          <p:cNvGraphicFramePr>
            <a:graphicFrameLocks noChangeAspect="1"/>
          </p:cNvGraphicFramePr>
          <p:nvPr/>
        </p:nvGraphicFramePr>
        <p:xfrm>
          <a:off x="1468438" y="6096000"/>
          <a:ext cx="7581900" cy="762000"/>
        </p:xfrm>
        <a:graphic>
          <a:graphicData uri="http://schemas.openxmlformats.org/presentationml/2006/ole">
            <p:oleObj spid="_x0000_s1026" name="Equation" r:id="rId4" imgW="2425680" imgH="266400" progId="">
              <p:embed/>
            </p:oleObj>
          </a:graphicData>
        </a:graphic>
      </p:graphicFrame>
      <p:sp>
        <p:nvSpPr>
          <p:cNvPr id="3093" name="Text Box 20"/>
          <p:cNvSpPr txBox="1">
            <a:spLocks noChangeArrowheads="1"/>
          </p:cNvSpPr>
          <p:nvPr/>
        </p:nvSpPr>
        <p:spPr bwMode="auto">
          <a:xfrm>
            <a:off x="2362200" y="5775325"/>
            <a:ext cx="3810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/>
              <a:t>-1</a:t>
            </a:r>
            <a:endParaRPr lang="ru-RU" sz="1600"/>
          </a:p>
        </p:txBody>
      </p:sp>
      <p:sp>
        <p:nvSpPr>
          <p:cNvPr id="3094" name="Text Box 21"/>
          <p:cNvSpPr txBox="1">
            <a:spLocks noChangeArrowheads="1"/>
          </p:cNvSpPr>
          <p:nvPr/>
        </p:nvSpPr>
        <p:spPr bwMode="auto">
          <a:xfrm>
            <a:off x="2438400" y="1828800"/>
            <a:ext cx="3810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/>
              <a:t>1</a:t>
            </a:r>
            <a:endParaRPr lang="ru-RU" sz="1600"/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 rot="5400000">
            <a:off x="1407319" y="1242219"/>
            <a:ext cx="1800225" cy="3436937"/>
            <a:chOff x="324" y="1385"/>
            <a:chExt cx="1134" cy="2165"/>
          </a:xfrm>
        </p:grpSpPr>
        <p:sp>
          <p:nvSpPr>
            <p:cNvPr id="3098" name="Arc 25"/>
            <p:cNvSpPr>
              <a:spLocks/>
            </p:cNvSpPr>
            <p:nvPr/>
          </p:nvSpPr>
          <p:spPr bwMode="auto">
            <a:xfrm flipH="1" flipV="1">
              <a:off x="324" y="2458"/>
              <a:ext cx="1134" cy="1084"/>
            </a:xfrm>
            <a:custGeom>
              <a:avLst/>
              <a:gdLst>
                <a:gd name="T0" fmla="*/ 334 w 21600"/>
                <a:gd name="T1" fmla="*/ 0 h 20642"/>
                <a:gd name="T2" fmla="*/ 1134 w 21600"/>
                <a:gd name="T3" fmla="*/ 1084 h 20642"/>
                <a:gd name="T4" fmla="*/ 0 w 21600"/>
                <a:gd name="T5" fmla="*/ 1084 h 20642"/>
                <a:gd name="T6" fmla="*/ 0 60000 65536"/>
                <a:gd name="T7" fmla="*/ 0 60000 65536"/>
                <a:gd name="T8" fmla="*/ 0 60000 65536"/>
                <a:gd name="T9" fmla="*/ 0 w 21600"/>
                <a:gd name="T10" fmla="*/ 0 h 20642"/>
                <a:gd name="T11" fmla="*/ 21600 w 21600"/>
                <a:gd name="T12" fmla="*/ 20642 h 206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0642" fill="none" extrusionOk="0">
                  <a:moveTo>
                    <a:pt x="6361" y="0"/>
                  </a:moveTo>
                  <a:cubicBezTo>
                    <a:pt x="15420" y="2791"/>
                    <a:pt x="21600" y="11163"/>
                    <a:pt x="21600" y="20642"/>
                  </a:cubicBezTo>
                </a:path>
                <a:path w="21600" h="20642" stroke="0" extrusionOk="0">
                  <a:moveTo>
                    <a:pt x="6361" y="0"/>
                  </a:moveTo>
                  <a:cubicBezTo>
                    <a:pt x="15420" y="2791"/>
                    <a:pt x="21600" y="11163"/>
                    <a:pt x="21600" y="20642"/>
                  </a:cubicBezTo>
                  <a:lnTo>
                    <a:pt x="0" y="20642"/>
                  </a:lnTo>
                  <a:close/>
                </a:path>
              </a:pathLst>
            </a:custGeom>
            <a:noFill/>
            <a:ln w="104775">
              <a:solidFill>
                <a:schemeClr val="tx1">
                  <a:lumMod val="95000"/>
                  <a:lumOff val="5000"/>
                </a:schemeClr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99" name="Arc 26"/>
            <p:cNvSpPr>
              <a:spLocks/>
            </p:cNvSpPr>
            <p:nvPr/>
          </p:nvSpPr>
          <p:spPr bwMode="auto">
            <a:xfrm flipH="1">
              <a:off x="316" y="1385"/>
              <a:ext cx="1134" cy="1087"/>
            </a:xfrm>
            <a:custGeom>
              <a:avLst/>
              <a:gdLst>
                <a:gd name="T0" fmla="*/ 322 w 21600"/>
                <a:gd name="T1" fmla="*/ 0 h 20711"/>
                <a:gd name="T2" fmla="*/ 1134 w 21600"/>
                <a:gd name="T3" fmla="*/ 1087 h 20711"/>
                <a:gd name="T4" fmla="*/ 0 w 21600"/>
                <a:gd name="T5" fmla="*/ 1087 h 20711"/>
                <a:gd name="T6" fmla="*/ 0 60000 65536"/>
                <a:gd name="T7" fmla="*/ 0 60000 65536"/>
                <a:gd name="T8" fmla="*/ 0 60000 65536"/>
                <a:gd name="T9" fmla="*/ 0 w 21600"/>
                <a:gd name="T10" fmla="*/ 0 h 20711"/>
                <a:gd name="T11" fmla="*/ 21600 w 21600"/>
                <a:gd name="T12" fmla="*/ 20711 h 207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0711" fill="none" extrusionOk="0">
                  <a:moveTo>
                    <a:pt x="6133" y="-1"/>
                  </a:moveTo>
                  <a:cubicBezTo>
                    <a:pt x="15306" y="2716"/>
                    <a:pt x="21600" y="11143"/>
                    <a:pt x="21600" y="20711"/>
                  </a:cubicBezTo>
                </a:path>
                <a:path w="21600" h="20711" stroke="0" extrusionOk="0">
                  <a:moveTo>
                    <a:pt x="6133" y="-1"/>
                  </a:moveTo>
                  <a:cubicBezTo>
                    <a:pt x="15306" y="2716"/>
                    <a:pt x="21600" y="11143"/>
                    <a:pt x="21600" y="20711"/>
                  </a:cubicBezTo>
                  <a:lnTo>
                    <a:pt x="0" y="20711"/>
                  </a:lnTo>
                  <a:close/>
                </a:path>
              </a:pathLst>
            </a:custGeom>
            <a:noFill/>
            <a:ln w="104775">
              <a:solidFill>
                <a:schemeClr val="tx1">
                  <a:lumMod val="95000"/>
                  <a:lumOff val="5000"/>
                </a:schemeClr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5083" name="Arc 27"/>
          <p:cNvSpPr>
            <a:spLocks/>
          </p:cNvSpPr>
          <p:nvPr/>
        </p:nvSpPr>
        <p:spPr bwMode="auto">
          <a:xfrm rot="15555066" flipV="1">
            <a:off x="2080418" y="1805782"/>
            <a:ext cx="2043113" cy="1936750"/>
          </a:xfrm>
          <a:custGeom>
            <a:avLst/>
            <a:gdLst>
              <a:gd name="T0" fmla="*/ 2147483647 w 20446"/>
              <a:gd name="T1" fmla="*/ 0 h 19375"/>
              <a:gd name="T2" fmla="*/ 2147483647 w 20446"/>
              <a:gd name="T3" fmla="*/ 2147483647 h 19375"/>
              <a:gd name="T4" fmla="*/ 0 w 20446"/>
              <a:gd name="T5" fmla="*/ 2147483647 h 19375"/>
              <a:gd name="T6" fmla="*/ 0 60000 65536"/>
              <a:gd name="T7" fmla="*/ 0 60000 65536"/>
              <a:gd name="T8" fmla="*/ 0 60000 65536"/>
              <a:gd name="T9" fmla="*/ 0 w 20446"/>
              <a:gd name="T10" fmla="*/ 0 h 19375"/>
              <a:gd name="T11" fmla="*/ 20446 w 20446"/>
              <a:gd name="T12" fmla="*/ 19375 h 1937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446" h="19375" fill="none" extrusionOk="0">
                <a:moveTo>
                  <a:pt x="9548" y="0"/>
                </a:moveTo>
                <a:cubicBezTo>
                  <a:pt x="14681" y="2530"/>
                  <a:pt x="18600" y="6993"/>
                  <a:pt x="20446" y="12409"/>
                </a:cubicBezTo>
              </a:path>
              <a:path w="20446" h="19375" stroke="0" extrusionOk="0">
                <a:moveTo>
                  <a:pt x="9548" y="0"/>
                </a:moveTo>
                <a:cubicBezTo>
                  <a:pt x="14681" y="2530"/>
                  <a:pt x="18600" y="6993"/>
                  <a:pt x="20446" y="12409"/>
                </a:cubicBezTo>
                <a:lnTo>
                  <a:pt x="0" y="19375"/>
                </a:lnTo>
                <a:close/>
              </a:path>
            </a:pathLst>
          </a:custGeom>
          <a:noFill/>
          <a:ln w="12700">
            <a:solidFill>
              <a:srgbClr val="FF0000"/>
            </a:solidFill>
            <a:round/>
            <a:headEnd/>
            <a:tailEnd type="arrow" w="lg" len="lg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AutoShape 16"/>
          <p:cNvSpPr>
            <a:spLocks noChangeArrowheads="1"/>
          </p:cNvSpPr>
          <p:nvPr/>
        </p:nvSpPr>
        <p:spPr bwMode="auto">
          <a:xfrm>
            <a:off x="546100" y="3317875"/>
            <a:ext cx="111125" cy="142875"/>
          </a:xfrm>
          <a:prstGeom prst="flowChartConnector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AutoShape 16"/>
          <p:cNvSpPr>
            <a:spLocks noChangeArrowheads="1"/>
          </p:cNvSpPr>
          <p:nvPr/>
        </p:nvSpPr>
        <p:spPr bwMode="auto">
          <a:xfrm>
            <a:off x="2230438" y="3302000"/>
            <a:ext cx="80962" cy="117475"/>
          </a:xfrm>
          <a:prstGeom prst="flowChartConnector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50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50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5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5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45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5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5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9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45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9" grpId="0" autoUpdateAnimBg="0"/>
      <p:bldP spid="45079" grpId="0" animBg="1"/>
      <p:bldP spid="45065" grpId="0" autoUpdateAnimBg="0"/>
      <p:bldP spid="45066" grpId="0" autoUpdateAnimBg="0"/>
      <p:bldP spid="45067" grpId="0" autoUpdateAnimBg="0"/>
      <p:bldP spid="45068" grpId="0" autoUpdateAnimBg="0"/>
      <p:bldP spid="45070" grpId="0" animBg="1"/>
      <p:bldP spid="45071" grpId="0" animBg="1"/>
      <p:bldP spid="45072" grpId="0" animBg="1"/>
      <p:bldP spid="45073" grpId="0" autoUpdateAnimBg="0"/>
      <p:bldP spid="45074" grpId="0" autoUpdateAnimBg="0"/>
      <p:bldP spid="45083" grpId="0" animBg="1"/>
      <p:bldP spid="28" grpId="0" animBg="1"/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Line 15"/>
          <p:cNvSpPr>
            <a:spLocks noChangeShapeType="1"/>
          </p:cNvSpPr>
          <p:nvPr/>
        </p:nvSpPr>
        <p:spPr bwMode="auto">
          <a:xfrm rot="60000" flipV="1">
            <a:off x="3000375" y="4827588"/>
            <a:ext cx="4643438" cy="71437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CEB9AD2-60E7-4B57-AB27-289519AF1288}" type="datetime1">
              <a:rPr lang="ru-RU" smtClean="0"/>
              <a:pPr>
                <a:defRPr/>
              </a:pPr>
              <a:t>05.12.2013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7D3EC2-3657-4018-A8F7-7F580AA8C26B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3088" name="Line 2"/>
          <p:cNvSpPr>
            <a:spLocks noChangeShapeType="1"/>
          </p:cNvSpPr>
          <p:nvPr/>
        </p:nvSpPr>
        <p:spPr bwMode="auto">
          <a:xfrm flipV="1">
            <a:off x="5076825" y="476250"/>
            <a:ext cx="0" cy="604837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89" name="Line 3"/>
          <p:cNvSpPr>
            <a:spLocks noChangeShapeType="1"/>
          </p:cNvSpPr>
          <p:nvPr/>
        </p:nvSpPr>
        <p:spPr bwMode="auto">
          <a:xfrm>
            <a:off x="1908175" y="3644900"/>
            <a:ext cx="69850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8532813" y="3789363"/>
          <a:ext cx="360362" cy="360362"/>
        </p:xfrm>
        <a:graphic>
          <a:graphicData uri="http://schemas.openxmlformats.org/presentationml/2006/ole">
            <p:oleObj spid="_x0000_s2050" name="Формула" r:id="rId3" imgW="139680" imgH="139680" progId="Equation.3">
              <p:embed/>
            </p:oleObj>
          </a:graphicData>
        </a:graphic>
      </p:graphicFrame>
      <p:graphicFrame>
        <p:nvGraphicFramePr>
          <p:cNvPr id="3075" name="Object 5"/>
          <p:cNvGraphicFramePr>
            <a:graphicFrameLocks noChangeAspect="1"/>
          </p:cNvGraphicFramePr>
          <p:nvPr/>
        </p:nvGraphicFramePr>
        <p:xfrm>
          <a:off x="5148263" y="476250"/>
          <a:ext cx="431800" cy="382588"/>
        </p:xfrm>
        <a:graphic>
          <a:graphicData uri="http://schemas.openxmlformats.org/presentationml/2006/ole">
            <p:oleObj spid="_x0000_s2051" name="Формула" r:id="rId4" imgW="139680" imgH="164880" progId="Equation.3">
              <p:embed/>
            </p:oleObj>
          </a:graphicData>
        </a:graphic>
      </p:graphicFrame>
      <p:graphicFrame>
        <p:nvGraphicFramePr>
          <p:cNvPr id="20501" name="Object 4"/>
          <p:cNvGraphicFramePr>
            <a:graphicFrameLocks noChangeAspect="1"/>
          </p:cNvGraphicFramePr>
          <p:nvPr/>
        </p:nvGraphicFramePr>
        <p:xfrm>
          <a:off x="4857750" y="1428750"/>
          <a:ext cx="414338" cy="711200"/>
        </p:xfrm>
        <a:graphic>
          <a:graphicData uri="http://schemas.openxmlformats.org/presentationml/2006/ole">
            <p:oleObj spid="_x0000_s2052" name="Формула" r:id="rId5" imgW="177480" imgH="406080" progId="Equation.3">
              <p:embed/>
            </p:oleObj>
          </a:graphicData>
        </a:graphic>
      </p:graphicFrame>
      <p:graphicFrame>
        <p:nvGraphicFramePr>
          <p:cNvPr id="20504" name="Object 24"/>
          <p:cNvGraphicFramePr>
            <a:graphicFrameLocks noChangeAspect="1"/>
          </p:cNvGraphicFramePr>
          <p:nvPr/>
        </p:nvGraphicFramePr>
        <p:xfrm>
          <a:off x="3214688" y="3429000"/>
          <a:ext cx="355600" cy="244475"/>
        </p:xfrm>
        <a:graphic>
          <a:graphicData uri="http://schemas.openxmlformats.org/presentationml/2006/ole">
            <p:oleObj spid="_x0000_s2053" name="Формула" r:id="rId6" imgW="152280" imgH="139680" progId="Equation.3">
              <p:embed/>
            </p:oleObj>
          </a:graphicData>
        </a:graphic>
      </p:graphicFrame>
      <p:graphicFrame>
        <p:nvGraphicFramePr>
          <p:cNvPr id="20511" name="Object 31"/>
          <p:cNvGraphicFramePr>
            <a:graphicFrameLocks noChangeAspect="1"/>
          </p:cNvGraphicFramePr>
          <p:nvPr/>
        </p:nvGraphicFramePr>
        <p:xfrm>
          <a:off x="6454775" y="3357563"/>
          <a:ext cx="533400" cy="311150"/>
        </p:xfrm>
        <a:graphic>
          <a:graphicData uri="http://schemas.openxmlformats.org/presentationml/2006/ole">
            <p:oleObj spid="_x0000_s2054" name="Формула" r:id="rId7" imgW="228600" imgH="177480" progId="Equation.3">
              <p:embed/>
            </p:oleObj>
          </a:graphicData>
        </a:graphic>
      </p:graphicFrame>
      <p:sp>
        <p:nvSpPr>
          <p:cNvPr id="14" name="Дуга 13"/>
          <p:cNvSpPr/>
          <p:nvPr/>
        </p:nvSpPr>
        <p:spPr>
          <a:xfrm>
            <a:off x="3600450" y="2160588"/>
            <a:ext cx="2928938" cy="2928937"/>
          </a:xfrm>
          <a:prstGeom prst="arc">
            <a:avLst>
              <a:gd name="adj1" fmla="val 16200000"/>
              <a:gd name="adj2" fmla="val 16065951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20" name="Object 21"/>
          <p:cNvGraphicFramePr>
            <a:graphicFrameLocks noChangeAspect="1"/>
          </p:cNvGraphicFramePr>
          <p:nvPr/>
        </p:nvGraphicFramePr>
        <p:xfrm>
          <a:off x="3275856" y="0"/>
          <a:ext cx="1674812" cy="857250"/>
        </p:xfrm>
        <a:graphic>
          <a:graphicData uri="http://schemas.openxmlformats.org/presentationml/2006/ole">
            <p:oleObj spid="_x0000_s2055" name="Формула" r:id="rId8" imgW="838080" imgH="431640" progId="Equation.3">
              <p:embed/>
            </p:oleObj>
          </a:graphicData>
        </a:graphic>
      </p:graphicFrame>
      <p:graphicFrame>
        <p:nvGraphicFramePr>
          <p:cNvPr id="16" name="Object 9"/>
          <p:cNvGraphicFramePr>
            <a:graphicFrameLocks noChangeAspect="1"/>
          </p:cNvGraphicFramePr>
          <p:nvPr/>
        </p:nvGraphicFramePr>
        <p:xfrm>
          <a:off x="4429125" y="4143375"/>
          <a:ext cx="609600" cy="687388"/>
        </p:xfrm>
        <a:graphic>
          <a:graphicData uri="http://schemas.openxmlformats.org/presentationml/2006/ole">
            <p:oleObj spid="_x0000_s2056" name="Формула" r:id="rId9" imgW="380880" imgH="431640" progId="Equation.3">
              <p:embed/>
            </p:oleObj>
          </a:graphicData>
        </a:graphic>
      </p:graphicFrame>
      <p:sp>
        <p:nvSpPr>
          <p:cNvPr id="18" name="Oval 9"/>
          <p:cNvSpPr>
            <a:spLocks noChangeAspect="1" noChangeArrowheads="1"/>
          </p:cNvSpPr>
          <p:nvPr/>
        </p:nvSpPr>
        <p:spPr bwMode="auto">
          <a:xfrm>
            <a:off x="5021263" y="4786313"/>
            <a:ext cx="107950" cy="1079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" name="Oval 9"/>
          <p:cNvSpPr>
            <a:spLocks noChangeAspect="1" noChangeArrowheads="1"/>
          </p:cNvSpPr>
          <p:nvPr/>
        </p:nvSpPr>
        <p:spPr bwMode="auto">
          <a:xfrm>
            <a:off x="4214813" y="4786313"/>
            <a:ext cx="107950" cy="107950"/>
          </a:xfrm>
          <a:prstGeom prst="ellipse">
            <a:avLst/>
          </a:prstGeom>
          <a:solidFill>
            <a:srgbClr val="C00000"/>
          </a:solidFill>
          <a:ln w="952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" name="Oval 9"/>
          <p:cNvSpPr>
            <a:spLocks noChangeAspect="1" noChangeArrowheads="1"/>
          </p:cNvSpPr>
          <p:nvPr/>
        </p:nvSpPr>
        <p:spPr bwMode="auto">
          <a:xfrm>
            <a:off x="5786438" y="4786313"/>
            <a:ext cx="107950" cy="107950"/>
          </a:xfrm>
          <a:prstGeom prst="ellipse">
            <a:avLst/>
          </a:prstGeom>
          <a:solidFill>
            <a:srgbClr val="C00000"/>
          </a:solidFill>
          <a:ln w="952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" name="Дуга 14"/>
          <p:cNvSpPr/>
          <p:nvPr/>
        </p:nvSpPr>
        <p:spPr>
          <a:xfrm>
            <a:off x="3600450" y="2143125"/>
            <a:ext cx="2928938" cy="2928938"/>
          </a:xfrm>
          <a:prstGeom prst="arc">
            <a:avLst>
              <a:gd name="adj1" fmla="val 7516348"/>
              <a:gd name="adj2" fmla="val 3329768"/>
            </a:avLst>
          </a:prstGeom>
          <a:ln w="31750">
            <a:solidFill>
              <a:srgbClr val="C00000"/>
            </a:solidFill>
            <a:head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19477" name="Object 10"/>
          <p:cNvGraphicFramePr>
            <a:graphicFrameLocks noChangeAspect="1"/>
          </p:cNvGraphicFramePr>
          <p:nvPr/>
        </p:nvGraphicFramePr>
        <p:xfrm>
          <a:off x="3348038" y="4357688"/>
          <a:ext cx="590550" cy="711200"/>
        </p:xfrm>
        <a:graphic>
          <a:graphicData uri="http://schemas.openxmlformats.org/presentationml/2006/ole">
            <p:oleObj spid="_x0000_s2057" name="Формула" r:id="rId10" imgW="253800" imgH="406080" progId="Equation.3">
              <p:embed/>
            </p:oleObj>
          </a:graphicData>
        </a:graphic>
      </p:graphicFrame>
      <p:graphicFrame>
        <p:nvGraphicFramePr>
          <p:cNvPr id="19475" name="Object 11"/>
          <p:cNvGraphicFramePr>
            <a:graphicFrameLocks noChangeAspect="1"/>
          </p:cNvGraphicFramePr>
          <p:nvPr/>
        </p:nvGraphicFramePr>
        <p:xfrm>
          <a:off x="5938838" y="4286250"/>
          <a:ext cx="681037" cy="711200"/>
        </p:xfrm>
        <a:graphic>
          <a:graphicData uri="http://schemas.openxmlformats.org/presentationml/2006/ole">
            <p:oleObj spid="_x0000_s2058" name="Формула" r:id="rId11" imgW="291960" imgH="406080" progId="Equation.3">
              <p:embed/>
            </p:oleObj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0" y="1000125"/>
            <a:ext cx="4429125" cy="1292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000" b="1" i="1" dirty="0">
                <a:latin typeface="+mn-lt"/>
                <a:cs typeface="+mn-cs"/>
              </a:rPr>
              <a:t>На </a:t>
            </a:r>
            <a:r>
              <a:rPr lang="ru-RU" sz="2000" b="1" i="1" dirty="0" err="1">
                <a:latin typeface="+mn-lt"/>
                <a:cs typeface="+mn-cs"/>
              </a:rPr>
              <a:t>Оу</a:t>
            </a:r>
            <a:r>
              <a:rPr lang="ru-RU" sz="2000" b="1" i="1" dirty="0">
                <a:latin typeface="+mn-lt"/>
                <a:cs typeface="+mn-cs"/>
              </a:rPr>
              <a:t> отмечаем значение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2000" b="1" i="1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atin typeface="+mn-lt"/>
                <a:cs typeface="+mn-cs"/>
              </a:rPr>
              <a:t>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graphicFrame>
        <p:nvGraphicFramePr>
          <p:cNvPr id="17" name="Object 12"/>
          <p:cNvGraphicFramePr>
            <a:graphicFrameLocks noChangeAspect="1"/>
          </p:cNvGraphicFramePr>
          <p:nvPr/>
        </p:nvGraphicFramePr>
        <p:xfrm>
          <a:off x="3643313" y="857250"/>
          <a:ext cx="1181100" cy="687388"/>
        </p:xfrm>
        <a:graphic>
          <a:graphicData uri="http://schemas.openxmlformats.org/presentationml/2006/ole">
            <p:oleObj spid="_x0000_s2059" name="Формула" r:id="rId12" imgW="736560" imgH="431640" progId="Equation.3">
              <p:embed/>
            </p:oleObj>
          </a:graphicData>
        </a:graphic>
      </p:graphicFrame>
      <p:sp>
        <p:nvSpPr>
          <p:cNvPr id="3096" name="TextBox 26"/>
          <p:cNvSpPr txBox="1">
            <a:spLocks noChangeArrowheads="1"/>
          </p:cNvSpPr>
          <p:nvPr/>
        </p:nvSpPr>
        <p:spPr bwMode="auto">
          <a:xfrm>
            <a:off x="0" y="18573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357188" y="1428750"/>
            <a:ext cx="38147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latin typeface="Calibri" pitchFamily="34" charset="0"/>
              </a:rPr>
              <a:t>и соответствующие точки на </a:t>
            </a:r>
          </a:p>
          <a:p>
            <a:r>
              <a:rPr lang="ru-RU" sz="2000" b="1" i="1">
                <a:latin typeface="Calibri" pitchFamily="34" charset="0"/>
              </a:rPr>
              <a:t>окружности.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0" y="2071688"/>
            <a:ext cx="4429125" cy="1908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i="1" dirty="0">
                <a:latin typeface="+mn-lt"/>
                <a:cs typeface="+mn-cs"/>
              </a:rPr>
              <a:t>Выделяем верхнюю часть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atin typeface="+mn-lt"/>
                <a:cs typeface="+mn-cs"/>
              </a:rPr>
              <a:t>        окружности (обход совершаем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atin typeface="+mn-lt"/>
                <a:cs typeface="+mn-cs"/>
              </a:rPr>
              <a:t>        против часовой стрелки).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2000" b="1" i="1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atin typeface="+mn-lt"/>
                <a:cs typeface="+mn-cs"/>
              </a:rPr>
              <a:t>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43063" y="5143500"/>
            <a:ext cx="7215187" cy="1908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 startAt="3"/>
              <a:defRPr/>
            </a:pPr>
            <a:r>
              <a:rPr lang="ru-RU" sz="2000" b="1" i="1" dirty="0">
                <a:latin typeface="+mn-lt"/>
                <a:cs typeface="+mn-cs"/>
              </a:rPr>
              <a:t>Подписываем полученные точки. Обязательно учитываем, что начало дуги – меньшее значение.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i="1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2000" b="1" i="1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atin typeface="+mn-lt"/>
                <a:cs typeface="+mn-cs"/>
              </a:rPr>
              <a:t>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55988" y="5975350"/>
            <a:ext cx="7215187" cy="1585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/>
            <a:r>
              <a:rPr lang="ru-RU" sz="2000" b="1" i="1"/>
              <a:t>4.  </a:t>
            </a:r>
            <a:r>
              <a:rPr lang="ru-RU" sz="2000" b="1" i="1">
                <a:latin typeface="Calibri" pitchFamily="34" charset="0"/>
              </a:rPr>
              <a:t>Ответ</a:t>
            </a:r>
            <a:r>
              <a:rPr lang="en-US" sz="2000" b="1" i="1">
                <a:latin typeface="Calibri" pitchFamily="34" charset="0"/>
              </a:rPr>
              <a:t>:</a:t>
            </a:r>
            <a:r>
              <a:rPr lang="ru-RU" sz="2000" b="1" i="1">
                <a:latin typeface="Calibri" pitchFamily="34" charset="0"/>
              </a:rPr>
              <a:t> </a:t>
            </a:r>
          </a:p>
          <a:p>
            <a:pPr marL="457200" indent="-457200"/>
            <a:endParaRPr lang="ru-RU" sz="2000" b="1" i="1">
              <a:latin typeface="Calibri" pitchFamily="34" charset="0"/>
            </a:endParaRPr>
          </a:p>
          <a:p>
            <a:pPr marL="457200" indent="-457200">
              <a:buFontTx/>
              <a:buAutoNum type="arabicPeriod"/>
            </a:pPr>
            <a:endParaRPr lang="ru-RU" sz="2000" b="1" i="1">
              <a:latin typeface="Calibri" pitchFamily="34" charset="0"/>
            </a:endParaRPr>
          </a:p>
          <a:p>
            <a:pPr marL="457200" indent="-457200"/>
            <a:r>
              <a:rPr lang="ru-RU" sz="2000" b="1" i="1">
                <a:latin typeface="Calibri" pitchFamily="34" charset="0"/>
              </a:rPr>
              <a:t>        </a:t>
            </a:r>
          </a:p>
          <a:p>
            <a:pPr marL="457200" indent="-457200"/>
            <a:endParaRPr lang="ru-RU">
              <a:latin typeface="Calibri" pitchFamily="34" charset="0"/>
            </a:endParaRPr>
          </a:p>
        </p:txBody>
      </p:sp>
      <p:graphicFrame>
        <p:nvGraphicFramePr>
          <p:cNvPr id="24" name="Object 13"/>
          <p:cNvGraphicFramePr>
            <a:graphicFrameLocks noChangeAspect="1"/>
          </p:cNvGraphicFramePr>
          <p:nvPr/>
        </p:nvGraphicFramePr>
        <p:xfrm>
          <a:off x="4929188" y="5786438"/>
          <a:ext cx="4025900" cy="777875"/>
        </p:xfrm>
        <a:graphic>
          <a:graphicData uri="http://schemas.openxmlformats.org/presentationml/2006/ole">
            <p:oleObj spid="_x0000_s2060" name="Формула" r:id="rId13" imgW="172692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7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0" dur="5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21" grpId="0" animBg="1"/>
      <p:bldP spid="22" grpId="0" animBg="1"/>
      <p:bldP spid="15" grpId="0" animBg="1"/>
      <p:bldP spid="25" grpId="0"/>
      <p:bldP spid="29" grpId="0"/>
      <p:bldP spid="30" grpId="0"/>
      <p:bldP spid="31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21" name="Text Box 17"/>
          <p:cNvSpPr txBox="1">
            <a:spLocks noChangeArrowheads="1"/>
          </p:cNvSpPr>
          <p:nvPr/>
        </p:nvSpPr>
        <p:spPr bwMode="auto">
          <a:xfrm>
            <a:off x="4038600" y="3067050"/>
            <a:ext cx="819150" cy="438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72000" tIns="36000" rIns="36000" bIns="360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 dirty="0" smtClean="0"/>
              <a:t>3</a:t>
            </a:r>
            <a:r>
              <a:rPr lang="en-US" i="1" dirty="0" smtClean="0">
                <a:cs typeface="Times New Roman" pitchFamily="18" charset="0"/>
              </a:rPr>
              <a:t>π</a:t>
            </a:r>
            <a:r>
              <a:rPr lang="en-US" i="1" dirty="0" smtClean="0">
                <a:sym typeface="Math1" pitchFamily="2" charset="2"/>
              </a:rPr>
              <a:t>-</a:t>
            </a:r>
            <a:r>
              <a:rPr lang="en-US" i="1" dirty="0" smtClean="0"/>
              <a:t>t</a:t>
            </a:r>
            <a:r>
              <a:rPr lang="en-US" b="1" i="1" baseline="-25000" dirty="0" smtClean="0"/>
              <a:t>1</a:t>
            </a:r>
            <a:endParaRPr lang="ru-RU" b="1" i="1" baseline="-25000" dirty="0"/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 rot="5400000">
            <a:off x="1146968" y="2790032"/>
            <a:ext cx="2322513" cy="3625850"/>
            <a:chOff x="1127" y="1320"/>
            <a:chExt cx="1463" cy="2284"/>
          </a:xfrm>
        </p:grpSpPr>
        <p:sp>
          <p:nvSpPr>
            <p:cNvPr id="4124" name="Arc 29"/>
            <p:cNvSpPr>
              <a:spLocks/>
            </p:cNvSpPr>
            <p:nvPr/>
          </p:nvSpPr>
          <p:spPr bwMode="auto">
            <a:xfrm flipH="1">
              <a:off x="1127" y="1320"/>
              <a:ext cx="305" cy="84"/>
            </a:xfrm>
            <a:custGeom>
              <a:avLst/>
              <a:gdLst>
                <a:gd name="T0" fmla="*/ 0 w 21600"/>
                <a:gd name="T1" fmla="*/ 0 h 21600"/>
                <a:gd name="T2" fmla="*/ 305 w 21600"/>
                <a:gd name="T3" fmla="*/ 84 h 21600"/>
                <a:gd name="T4" fmla="*/ 0 w 21600"/>
                <a:gd name="T5" fmla="*/ 84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04775">
              <a:solidFill>
                <a:schemeClr val="tx1">
                  <a:lumMod val="95000"/>
                  <a:lumOff val="5000"/>
                </a:schemeClr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5" name="Group 25"/>
            <p:cNvGrpSpPr>
              <a:grpSpLocks/>
            </p:cNvGrpSpPr>
            <p:nvPr/>
          </p:nvGrpSpPr>
          <p:grpSpPr bwMode="auto">
            <a:xfrm>
              <a:off x="1450" y="1328"/>
              <a:ext cx="1140" cy="2268"/>
              <a:chOff x="1450" y="1336"/>
              <a:chExt cx="1140" cy="2268"/>
            </a:xfrm>
          </p:grpSpPr>
          <p:sp>
            <p:nvSpPr>
              <p:cNvPr id="4125" name="Arc 26"/>
              <p:cNvSpPr>
                <a:spLocks/>
              </p:cNvSpPr>
              <p:nvPr/>
            </p:nvSpPr>
            <p:spPr bwMode="auto">
              <a:xfrm flipV="1">
                <a:off x="1450" y="2470"/>
                <a:ext cx="1134" cy="1134"/>
              </a:xfrm>
              <a:custGeom>
                <a:avLst/>
                <a:gdLst>
                  <a:gd name="T0" fmla="*/ 0 w 21600"/>
                  <a:gd name="T1" fmla="*/ 0 h 21600"/>
                  <a:gd name="T2" fmla="*/ 1134 w 21600"/>
                  <a:gd name="T3" fmla="*/ 1134 h 21600"/>
                  <a:gd name="T4" fmla="*/ 0 w 21600"/>
                  <a:gd name="T5" fmla="*/ 1134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04775">
                <a:solidFill>
                  <a:schemeClr val="tx1">
                    <a:lumMod val="95000"/>
                    <a:lumOff val="5000"/>
                  </a:schemeClr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" name="Arc 27"/>
              <p:cNvSpPr>
                <a:spLocks/>
              </p:cNvSpPr>
              <p:nvPr/>
            </p:nvSpPr>
            <p:spPr bwMode="auto">
              <a:xfrm>
                <a:off x="1456" y="1336"/>
                <a:ext cx="1134" cy="1134"/>
              </a:xfrm>
              <a:custGeom>
                <a:avLst/>
                <a:gdLst>
                  <a:gd name="T0" fmla="*/ 0 w 21600"/>
                  <a:gd name="T1" fmla="*/ 0 h 21600"/>
                  <a:gd name="T2" fmla="*/ 1134 w 21600"/>
                  <a:gd name="T3" fmla="*/ 1134 h 21600"/>
                  <a:gd name="T4" fmla="*/ 0 w 21600"/>
                  <a:gd name="T5" fmla="*/ 1134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04775">
                <a:solidFill>
                  <a:schemeClr val="tx1">
                    <a:lumMod val="95000"/>
                    <a:lumOff val="5000"/>
                  </a:schemeClr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3" name="Arc 28"/>
            <p:cNvSpPr>
              <a:spLocks/>
            </p:cNvSpPr>
            <p:nvPr/>
          </p:nvSpPr>
          <p:spPr bwMode="auto">
            <a:xfrm flipH="1" flipV="1">
              <a:off x="1127" y="3520"/>
              <a:ext cx="305" cy="84"/>
            </a:xfrm>
            <a:custGeom>
              <a:avLst/>
              <a:gdLst>
                <a:gd name="T0" fmla="*/ 0 w 21600"/>
                <a:gd name="T1" fmla="*/ 0 h 21600"/>
                <a:gd name="T2" fmla="*/ 305 w 21600"/>
                <a:gd name="T3" fmla="*/ 84 h 21600"/>
                <a:gd name="T4" fmla="*/ 0 w 21600"/>
                <a:gd name="T5" fmla="*/ 84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04775">
              <a:solidFill>
                <a:schemeClr val="tx1">
                  <a:lumMod val="95000"/>
                  <a:lumOff val="5000"/>
                </a:schemeClr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100" name="Oval 3"/>
          <p:cNvSpPr>
            <a:spLocks noChangeArrowheads="1"/>
          </p:cNvSpPr>
          <p:nvPr/>
        </p:nvSpPr>
        <p:spPr bwMode="auto">
          <a:xfrm>
            <a:off x="514350" y="2116138"/>
            <a:ext cx="3598863" cy="3598862"/>
          </a:xfrm>
          <a:prstGeom prst="ellipse">
            <a:avLst/>
          </a:prstGeom>
          <a:noFill/>
          <a:ln w="28575" cmpd="sng">
            <a:solidFill>
              <a:schemeClr val="tx1">
                <a:lumMod val="95000"/>
                <a:lumOff val="5000"/>
              </a:schemeClr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6984775" cy="1052735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ru-RU" sz="4000" b="1" i="1" dirty="0" smtClean="0">
                <a:latin typeface="Constantia" pitchFamily="18" charset="0"/>
              </a:rPr>
              <a:t>Неравенство  </a:t>
            </a:r>
            <a:r>
              <a:rPr lang="en-US" sz="4000" b="1" i="1" dirty="0" err="1" smtClean="0">
                <a:latin typeface="Constantia" pitchFamily="18" charset="0"/>
              </a:rPr>
              <a:t>sint</a:t>
            </a:r>
            <a:r>
              <a:rPr lang="en-US" sz="4000" b="1" i="1" dirty="0" smtClean="0">
                <a:latin typeface="Constantia" pitchFamily="18" charset="0"/>
              </a:rPr>
              <a:t> </a:t>
            </a:r>
            <a:r>
              <a:rPr lang="en-US" sz="4000" b="1" i="1" dirty="0" smtClean="0">
                <a:latin typeface="Constantia" pitchFamily="18" charset="0"/>
                <a:cs typeface="Arial" charset="0"/>
              </a:rPr>
              <a:t>≤ </a:t>
            </a:r>
            <a:r>
              <a:rPr lang="en-US" sz="4000" b="1" i="1" dirty="0" smtClean="0">
                <a:latin typeface="Constantia" pitchFamily="18" charset="0"/>
              </a:rPr>
              <a:t>a</a:t>
            </a:r>
            <a:r>
              <a:rPr lang="ru-RU" sz="4000" b="1" i="1" dirty="0" smtClean="0">
                <a:latin typeface="Constantia" pitchFamily="18" charset="0"/>
              </a:rPr>
              <a:t/>
            </a:r>
            <a:br>
              <a:rPr lang="ru-RU" sz="4000" b="1" i="1" dirty="0" smtClean="0">
                <a:latin typeface="Constantia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Constantia" pitchFamily="18" charset="0"/>
              </a:rPr>
              <a:t>Алгоритм</a:t>
            </a:r>
          </a:p>
        </p:txBody>
      </p:sp>
      <p:sp>
        <p:nvSpPr>
          <p:cNvPr id="4103" name="Line 4"/>
          <p:cNvSpPr>
            <a:spLocks noChangeShapeType="1"/>
          </p:cNvSpPr>
          <p:nvPr/>
        </p:nvSpPr>
        <p:spPr bwMode="auto">
          <a:xfrm>
            <a:off x="2300288" y="1752600"/>
            <a:ext cx="0" cy="426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4104" name="Line 5"/>
          <p:cNvSpPr>
            <a:spLocks noChangeShapeType="1"/>
          </p:cNvSpPr>
          <p:nvPr/>
        </p:nvSpPr>
        <p:spPr bwMode="auto">
          <a:xfrm>
            <a:off x="228600" y="3930650"/>
            <a:ext cx="426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4105" name="Text Box 6"/>
          <p:cNvSpPr txBox="1">
            <a:spLocks noChangeArrowheads="1"/>
          </p:cNvSpPr>
          <p:nvPr/>
        </p:nvSpPr>
        <p:spPr bwMode="auto">
          <a:xfrm>
            <a:off x="2438400" y="3960813"/>
            <a:ext cx="3810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/>
              <a:t>0</a:t>
            </a:r>
          </a:p>
        </p:txBody>
      </p:sp>
      <p:sp>
        <p:nvSpPr>
          <p:cNvPr id="4106" name="Text Box 7"/>
          <p:cNvSpPr txBox="1">
            <a:spLocks noChangeArrowheads="1"/>
          </p:cNvSpPr>
          <p:nvPr/>
        </p:nvSpPr>
        <p:spPr bwMode="auto">
          <a:xfrm>
            <a:off x="4552950" y="3944938"/>
            <a:ext cx="381000" cy="3651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x</a:t>
            </a:r>
            <a:endParaRPr lang="ru-RU" i="1"/>
          </a:p>
        </p:txBody>
      </p:sp>
      <p:sp>
        <p:nvSpPr>
          <p:cNvPr id="4107" name="Text Box 8"/>
          <p:cNvSpPr txBox="1">
            <a:spLocks noChangeArrowheads="1"/>
          </p:cNvSpPr>
          <p:nvPr/>
        </p:nvSpPr>
        <p:spPr bwMode="auto">
          <a:xfrm>
            <a:off x="1981200" y="1524000"/>
            <a:ext cx="381000" cy="438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72000" tIns="36000" rIns="36000" bIns="360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y</a:t>
            </a:r>
            <a:endParaRPr lang="ru-RU" i="1"/>
          </a:p>
        </p:txBody>
      </p:sp>
      <p:sp>
        <p:nvSpPr>
          <p:cNvPr id="47113" name="Text Box 9"/>
          <p:cNvSpPr txBox="1">
            <a:spLocks noChangeArrowheads="1"/>
          </p:cNvSpPr>
          <p:nvPr/>
        </p:nvSpPr>
        <p:spPr bwMode="auto">
          <a:xfrm>
            <a:off x="3851920" y="1046163"/>
            <a:ext cx="4834880" cy="89255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Отметить на оси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ординат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интервал  </a:t>
            </a:r>
            <a:r>
              <a:rPr lang="en-US" sz="24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r>
              <a:rPr kumimoji="0" lang="en-US" sz="24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≤</a:t>
            </a:r>
            <a:r>
              <a:rPr lang="en-US" sz="24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114" name="Text Box 10"/>
          <p:cNvSpPr txBox="1">
            <a:spLocks noChangeArrowheads="1"/>
          </p:cNvSpPr>
          <p:nvPr/>
        </p:nvSpPr>
        <p:spPr bwMode="auto">
          <a:xfrm>
            <a:off x="4038600" y="1844824"/>
            <a:ext cx="4935538" cy="95410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Выделить дугу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окружности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соответствующую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интервалу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115" name="Text Box 11"/>
          <p:cNvSpPr txBox="1">
            <a:spLocks noChangeArrowheads="1"/>
          </p:cNvSpPr>
          <p:nvPr/>
        </p:nvSpPr>
        <p:spPr bwMode="auto">
          <a:xfrm>
            <a:off x="4716016" y="2708921"/>
            <a:ext cx="4176464" cy="329320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Выбрать положительный обход дуги ( против часовой стрелки)</a:t>
            </a:r>
          </a:p>
          <a:p>
            <a:pPr>
              <a:spcBef>
                <a:spcPts val="0"/>
              </a:spcBef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.Записать числовые значения граничных точек, при этом начало дуги-    меньшее значение </a:t>
            </a:r>
          </a:p>
          <a:p>
            <a:pPr algn="l">
              <a:spcBef>
                <a:spcPct val="50000"/>
              </a:spcBef>
              <a:defRPr/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116" name="Text Box 12"/>
          <p:cNvSpPr txBox="1">
            <a:spLocks noChangeArrowheads="1"/>
          </p:cNvSpPr>
          <p:nvPr/>
        </p:nvSpPr>
        <p:spPr bwMode="auto">
          <a:xfrm>
            <a:off x="4283968" y="5373216"/>
            <a:ext cx="4690170" cy="89255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Записать общее решение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неравенства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117" name="Text Box 13"/>
          <p:cNvSpPr txBox="1">
            <a:spLocks noChangeArrowheads="1"/>
          </p:cNvSpPr>
          <p:nvPr/>
        </p:nvSpPr>
        <p:spPr bwMode="auto">
          <a:xfrm>
            <a:off x="2057400" y="3352800"/>
            <a:ext cx="381000" cy="3651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a</a:t>
            </a:r>
            <a:endParaRPr lang="ru-RU" i="1"/>
          </a:p>
        </p:txBody>
      </p:sp>
      <p:sp>
        <p:nvSpPr>
          <p:cNvPr id="47118" name="Line 14"/>
          <p:cNvSpPr>
            <a:spLocks noChangeShapeType="1"/>
          </p:cNvSpPr>
          <p:nvPr/>
        </p:nvSpPr>
        <p:spPr bwMode="auto">
          <a:xfrm rot="5400000">
            <a:off x="2391569" y="1477169"/>
            <a:ext cx="0" cy="3903662"/>
          </a:xfrm>
          <a:prstGeom prst="line">
            <a:avLst/>
          </a:prstGeom>
          <a:noFill/>
          <a:ln w="12700">
            <a:solidFill>
              <a:srgbClr val="FF0000"/>
            </a:solidFill>
            <a:prstDash val="lgDash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47119" name="AutoShape 15"/>
          <p:cNvSpPr>
            <a:spLocks noChangeArrowheads="1"/>
          </p:cNvSpPr>
          <p:nvPr/>
        </p:nvSpPr>
        <p:spPr bwMode="auto">
          <a:xfrm>
            <a:off x="3990975" y="3378200"/>
            <a:ext cx="111125" cy="111125"/>
          </a:xfrm>
          <a:prstGeom prst="flowChartConnector">
            <a:avLst/>
          </a:prstGeom>
          <a:solidFill>
            <a:srgbClr val="FF0000"/>
          </a:solidFill>
          <a:ln w="12700">
            <a:solidFill>
              <a:schemeClr val="bg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7120" name="AutoShape 16"/>
          <p:cNvSpPr>
            <a:spLocks noChangeArrowheads="1"/>
          </p:cNvSpPr>
          <p:nvPr/>
        </p:nvSpPr>
        <p:spPr bwMode="auto">
          <a:xfrm>
            <a:off x="533400" y="3378200"/>
            <a:ext cx="111125" cy="111125"/>
          </a:xfrm>
          <a:prstGeom prst="flowChartConnector">
            <a:avLst/>
          </a:prstGeom>
          <a:solidFill>
            <a:srgbClr val="FF0000"/>
          </a:solidFill>
          <a:ln w="12700">
            <a:solidFill>
              <a:schemeClr val="bg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7122" name="Text Box 18"/>
          <p:cNvSpPr txBox="1">
            <a:spLocks noChangeArrowheads="1"/>
          </p:cNvSpPr>
          <p:nvPr/>
        </p:nvSpPr>
        <p:spPr bwMode="auto">
          <a:xfrm>
            <a:off x="152400" y="2971800"/>
            <a:ext cx="609600" cy="438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72000" tIns="36000" rIns="36000" bIns="360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t</a:t>
            </a:r>
            <a:r>
              <a:rPr lang="en-US" b="1" i="1" baseline="-25000"/>
              <a:t>1</a:t>
            </a:r>
            <a:endParaRPr lang="ru-RU" b="1" i="1" baseline="-25000"/>
          </a:p>
        </p:txBody>
      </p:sp>
      <p:graphicFrame>
        <p:nvGraphicFramePr>
          <p:cNvPr id="47123" name="Object 19"/>
          <p:cNvGraphicFramePr>
            <a:graphicFrameLocks noChangeAspect="1"/>
          </p:cNvGraphicFramePr>
          <p:nvPr/>
        </p:nvGraphicFramePr>
        <p:xfrm>
          <a:off x="1043608" y="6093296"/>
          <a:ext cx="7322671" cy="764704"/>
        </p:xfrm>
        <a:graphic>
          <a:graphicData uri="http://schemas.openxmlformats.org/presentationml/2006/ole">
            <p:oleObj spid="_x0000_s3074" name="Equation" r:id="rId4" imgW="2489040" imgH="266400" progId="">
              <p:embed/>
            </p:oleObj>
          </a:graphicData>
        </a:graphic>
      </p:graphicFrame>
      <p:sp>
        <p:nvSpPr>
          <p:cNvPr id="4117" name="Text Box 20"/>
          <p:cNvSpPr txBox="1">
            <a:spLocks noChangeArrowheads="1"/>
          </p:cNvSpPr>
          <p:nvPr/>
        </p:nvSpPr>
        <p:spPr bwMode="auto">
          <a:xfrm>
            <a:off x="2362200" y="5775325"/>
            <a:ext cx="3810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/>
              <a:t>-1</a:t>
            </a:r>
            <a:endParaRPr lang="ru-RU" sz="1600"/>
          </a:p>
        </p:txBody>
      </p:sp>
      <p:sp>
        <p:nvSpPr>
          <p:cNvPr id="4118" name="Text Box 21"/>
          <p:cNvSpPr txBox="1">
            <a:spLocks noChangeArrowheads="1"/>
          </p:cNvSpPr>
          <p:nvPr/>
        </p:nvSpPr>
        <p:spPr bwMode="auto">
          <a:xfrm>
            <a:off x="2362200" y="1889125"/>
            <a:ext cx="3810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/>
              <a:t>1</a:t>
            </a:r>
            <a:endParaRPr lang="ru-RU" sz="1600"/>
          </a:p>
        </p:txBody>
      </p:sp>
      <p:sp>
        <p:nvSpPr>
          <p:cNvPr id="47126" name="AutoShape 22"/>
          <p:cNvSpPr>
            <a:spLocks noChangeArrowheads="1"/>
          </p:cNvSpPr>
          <p:nvPr/>
        </p:nvSpPr>
        <p:spPr bwMode="auto">
          <a:xfrm>
            <a:off x="2260600" y="3403600"/>
            <a:ext cx="76200" cy="76200"/>
          </a:xfrm>
          <a:prstGeom prst="flowChartConnector">
            <a:avLst/>
          </a:prstGeom>
          <a:solidFill>
            <a:srgbClr val="FF0000"/>
          </a:solidFill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7127" name="Rectangle 23" descr="Широкий диагональный 2"/>
          <p:cNvSpPr>
            <a:spLocks noChangeArrowheads="1"/>
          </p:cNvSpPr>
          <p:nvPr/>
        </p:nvSpPr>
        <p:spPr bwMode="auto">
          <a:xfrm rot="5400000">
            <a:off x="1143000" y="4648200"/>
            <a:ext cx="2362200" cy="76200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7134" name="Arc 30"/>
          <p:cNvSpPr>
            <a:spLocks/>
          </p:cNvSpPr>
          <p:nvPr/>
        </p:nvSpPr>
        <p:spPr bwMode="auto">
          <a:xfrm rot="5400000" flipV="1">
            <a:off x="404018" y="3863182"/>
            <a:ext cx="2043113" cy="1936750"/>
          </a:xfrm>
          <a:custGeom>
            <a:avLst/>
            <a:gdLst>
              <a:gd name="T0" fmla="*/ 2147483647 w 20446"/>
              <a:gd name="T1" fmla="*/ 0 h 19375"/>
              <a:gd name="T2" fmla="*/ 2147483647 w 20446"/>
              <a:gd name="T3" fmla="*/ 2147483647 h 19375"/>
              <a:gd name="T4" fmla="*/ 0 w 20446"/>
              <a:gd name="T5" fmla="*/ 2147483647 h 19375"/>
              <a:gd name="T6" fmla="*/ 0 60000 65536"/>
              <a:gd name="T7" fmla="*/ 0 60000 65536"/>
              <a:gd name="T8" fmla="*/ 0 60000 65536"/>
              <a:gd name="T9" fmla="*/ 0 w 20446"/>
              <a:gd name="T10" fmla="*/ 0 h 19375"/>
              <a:gd name="T11" fmla="*/ 20446 w 20446"/>
              <a:gd name="T12" fmla="*/ 19375 h 1937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446" h="19375" fill="none" extrusionOk="0">
                <a:moveTo>
                  <a:pt x="9548" y="0"/>
                </a:moveTo>
                <a:cubicBezTo>
                  <a:pt x="14681" y="2530"/>
                  <a:pt x="18600" y="6993"/>
                  <a:pt x="20446" y="12409"/>
                </a:cubicBezTo>
              </a:path>
              <a:path w="20446" h="19375" stroke="0" extrusionOk="0">
                <a:moveTo>
                  <a:pt x="9548" y="0"/>
                </a:moveTo>
                <a:cubicBezTo>
                  <a:pt x="14681" y="2530"/>
                  <a:pt x="18600" y="6993"/>
                  <a:pt x="20446" y="12409"/>
                </a:cubicBezTo>
                <a:lnTo>
                  <a:pt x="0" y="19375"/>
                </a:lnTo>
                <a:close/>
              </a:path>
            </a:pathLst>
          </a:custGeom>
          <a:noFill/>
          <a:ln w="12700">
            <a:solidFill>
              <a:srgbClr val="FF0000"/>
            </a:solidFill>
            <a:round/>
            <a:headEnd/>
            <a:tailEnd type="arrow" w="lg" len="lg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Пятиугольник 31">
            <a:hlinkClick r:id="rId5" action="ppaction://hlinkpres?slideindex=17&amp;slidetitle=Слайд 17"/>
          </p:cNvPr>
          <p:cNvSpPr/>
          <p:nvPr/>
        </p:nvSpPr>
        <p:spPr>
          <a:xfrm>
            <a:off x="257966" y="5724524"/>
            <a:ext cx="500066" cy="285752"/>
          </a:xfrm>
          <a:prstGeom prst="homePlat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7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7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7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7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7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7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7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7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7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7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21" grpId="0" autoUpdateAnimBg="0"/>
      <p:bldP spid="47113" grpId="0" autoUpdateAnimBg="0"/>
      <p:bldP spid="47114" grpId="0" autoUpdateAnimBg="0"/>
      <p:bldP spid="47115" grpId="0" autoUpdateAnimBg="0"/>
      <p:bldP spid="47116" grpId="0" autoUpdateAnimBg="0"/>
      <p:bldP spid="47117" grpId="0" autoUpdateAnimBg="0"/>
      <p:bldP spid="47118" grpId="0" animBg="1"/>
      <p:bldP spid="47119" grpId="0" animBg="1"/>
      <p:bldP spid="47120" grpId="0" animBg="1"/>
      <p:bldP spid="47122" grpId="0" autoUpdateAnimBg="0"/>
      <p:bldP spid="47126" grpId="0" animBg="1"/>
      <p:bldP spid="47127" grpId="0" animBg="1"/>
      <p:bldP spid="471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Line 15"/>
          <p:cNvSpPr>
            <a:spLocks noChangeShapeType="1"/>
          </p:cNvSpPr>
          <p:nvPr/>
        </p:nvSpPr>
        <p:spPr bwMode="auto">
          <a:xfrm rot="60000" flipV="1">
            <a:off x="2857500" y="2808288"/>
            <a:ext cx="4643438" cy="71437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CEB9AD2-60E7-4B57-AB27-289519AF1288}" type="datetime1">
              <a:rPr lang="ru-RU" smtClean="0"/>
              <a:pPr>
                <a:defRPr/>
              </a:pPr>
              <a:t>05.12.2013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FC02E1-0131-46D8-BE0F-125E91540F95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1040" name="Line 2"/>
          <p:cNvSpPr>
            <a:spLocks noChangeShapeType="1"/>
          </p:cNvSpPr>
          <p:nvPr/>
        </p:nvSpPr>
        <p:spPr bwMode="auto">
          <a:xfrm flipV="1">
            <a:off x="5076825" y="476250"/>
            <a:ext cx="0" cy="604837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41" name="Line 3"/>
          <p:cNvSpPr>
            <a:spLocks noChangeShapeType="1"/>
          </p:cNvSpPr>
          <p:nvPr/>
        </p:nvSpPr>
        <p:spPr bwMode="auto">
          <a:xfrm>
            <a:off x="1908175" y="3644900"/>
            <a:ext cx="69850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8532813" y="3789363"/>
          <a:ext cx="360362" cy="360362"/>
        </p:xfrm>
        <a:graphic>
          <a:graphicData uri="http://schemas.openxmlformats.org/presentationml/2006/ole">
            <p:oleObj spid="_x0000_s4098" name="Формула" r:id="rId3" imgW="139680" imgH="139680" progId="Equation.3">
              <p:embed/>
            </p:oleObj>
          </a:graphicData>
        </a:graphic>
      </p:graphicFrame>
      <p:graphicFrame>
        <p:nvGraphicFramePr>
          <p:cNvPr id="1027" name="Object 5"/>
          <p:cNvGraphicFramePr>
            <a:graphicFrameLocks noChangeAspect="1"/>
          </p:cNvGraphicFramePr>
          <p:nvPr/>
        </p:nvGraphicFramePr>
        <p:xfrm>
          <a:off x="5148263" y="476250"/>
          <a:ext cx="431800" cy="382588"/>
        </p:xfrm>
        <a:graphic>
          <a:graphicData uri="http://schemas.openxmlformats.org/presentationml/2006/ole">
            <p:oleObj spid="_x0000_s4099" name="Формула" r:id="rId4" imgW="139680" imgH="164880" progId="Equation.3">
              <p:embed/>
            </p:oleObj>
          </a:graphicData>
        </a:graphic>
      </p:graphicFrame>
      <p:graphicFrame>
        <p:nvGraphicFramePr>
          <p:cNvPr id="20501" name="Object 4"/>
          <p:cNvGraphicFramePr>
            <a:graphicFrameLocks noChangeAspect="1"/>
          </p:cNvGraphicFramePr>
          <p:nvPr/>
        </p:nvGraphicFramePr>
        <p:xfrm>
          <a:off x="4857750" y="1428750"/>
          <a:ext cx="414338" cy="711200"/>
        </p:xfrm>
        <a:graphic>
          <a:graphicData uri="http://schemas.openxmlformats.org/presentationml/2006/ole">
            <p:oleObj spid="_x0000_s4100" name="Формула" r:id="rId5" imgW="177480" imgH="406080" progId="Equation.3">
              <p:embed/>
            </p:oleObj>
          </a:graphicData>
        </a:graphic>
      </p:graphicFrame>
      <p:graphicFrame>
        <p:nvGraphicFramePr>
          <p:cNvPr id="20504" name="Object 24"/>
          <p:cNvGraphicFramePr>
            <a:graphicFrameLocks noChangeAspect="1"/>
          </p:cNvGraphicFramePr>
          <p:nvPr/>
        </p:nvGraphicFramePr>
        <p:xfrm>
          <a:off x="3214688" y="3429000"/>
          <a:ext cx="355600" cy="244475"/>
        </p:xfrm>
        <a:graphic>
          <a:graphicData uri="http://schemas.openxmlformats.org/presentationml/2006/ole">
            <p:oleObj spid="_x0000_s4101" name="Формула" r:id="rId6" imgW="152280" imgH="139680" progId="Equation.3">
              <p:embed/>
            </p:oleObj>
          </a:graphicData>
        </a:graphic>
      </p:graphicFrame>
      <p:graphicFrame>
        <p:nvGraphicFramePr>
          <p:cNvPr id="20511" name="Object 31"/>
          <p:cNvGraphicFramePr>
            <a:graphicFrameLocks noChangeAspect="1"/>
          </p:cNvGraphicFramePr>
          <p:nvPr/>
        </p:nvGraphicFramePr>
        <p:xfrm>
          <a:off x="6454775" y="3357563"/>
          <a:ext cx="533400" cy="311150"/>
        </p:xfrm>
        <a:graphic>
          <a:graphicData uri="http://schemas.openxmlformats.org/presentationml/2006/ole">
            <p:oleObj spid="_x0000_s4102" name="Формула" r:id="rId7" imgW="228600" imgH="177480" progId="Equation.3">
              <p:embed/>
            </p:oleObj>
          </a:graphicData>
        </a:graphic>
      </p:graphicFrame>
      <p:sp>
        <p:nvSpPr>
          <p:cNvPr id="14" name="Дуга 13"/>
          <p:cNvSpPr/>
          <p:nvPr/>
        </p:nvSpPr>
        <p:spPr>
          <a:xfrm>
            <a:off x="3600450" y="2160588"/>
            <a:ext cx="2928938" cy="2928937"/>
          </a:xfrm>
          <a:prstGeom prst="arc">
            <a:avLst>
              <a:gd name="adj1" fmla="val 16200000"/>
              <a:gd name="adj2" fmla="val 16065951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20" name="Object 21"/>
          <p:cNvGraphicFramePr>
            <a:graphicFrameLocks noChangeAspect="1"/>
          </p:cNvGraphicFramePr>
          <p:nvPr/>
        </p:nvGraphicFramePr>
        <p:xfrm>
          <a:off x="3500438" y="0"/>
          <a:ext cx="1471612" cy="857250"/>
        </p:xfrm>
        <a:graphic>
          <a:graphicData uri="http://schemas.openxmlformats.org/presentationml/2006/ole">
            <p:oleObj spid="_x0000_s4103" name="Формула" r:id="rId8" imgW="736560" imgH="431640" progId="Equation.3">
              <p:embed/>
            </p:oleObj>
          </a:graphicData>
        </a:graphic>
      </p:graphicFrame>
      <p:graphicFrame>
        <p:nvGraphicFramePr>
          <p:cNvPr id="16" name="Object 9"/>
          <p:cNvGraphicFramePr>
            <a:graphicFrameLocks noChangeAspect="1"/>
          </p:cNvGraphicFramePr>
          <p:nvPr/>
        </p:nvGraphicFramePr>
        <p:xfrm>
          <a:off x="5143500" y="2500313"/>
          <a:ext cx="427038" cy="687387"/>
        </p:xfrm>
        <a:graphic>
          <a:graphicData uri="http://schemas.openxmlformats.org/presentationml/2006/ole">
            <p:oleObj spid="_x0000_s4104" name="Формула" r:id="rId9" imgW="266400" imgH="431640" progId="Equation.3">
              <p:embed/>
            </p:oleObj>
          </a:graphicData>
        </a:graphic>
      </p:graphicFrame>
      <p:sp>
        <p:nvSpPr>
          <p:cNvPr id="18" name="Oval 9"/>
          <p:cNvSpPr>
            <a:spLocks noChangeAspect="1" noChangeArrowheads="1"/>
          </p:cNvSpPr>
          <p:nvPr/>
        </p:nvSpPr>
        <p:spPr bwMode="auto">
          <a:xfrm>
            <a:off x="5014913" y="2786063"/>
            <a:ext cx="107950" cy="1079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" name="Oval 9"/>
          <p:cNvSpPr>
            <a:spLocks noChangeAspect="1" noChangeArrowheads="1"/>
          </p:cNvSpPr>
          <p:nvPr/>
        </p:nvSpPr>
        <p:spPr bwMode="auto">
          <a:xfrm>
            <a:off x="3786188" y="2786063"/>
            <a:ext cx="107950" cy="107950"/>
          </a:xfrm>
          <a:prstGeom prst="ellipse">
            <a:avLst/>
          </a:prstGeom>
          <a:solidFill>
            <a:srgbClr val="C00000"/>
          </a:solidFill>
          <a:ln w="952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" name="Oval 9"/>
          <p:cNvSpPr>
            <a:spLocks noChangeAspect="1" noChangeArrowheads="1"/>
          </p:cNvSpPr>
          <p:nvPr/>
        </p:nvSpPr>
        <p:spPr bwMode="auto">
          <a:xfrm>
            <a:off x="6227763" y="2786063"/>
            <a:ext cx="107950" cy="107950"/>
          </a:xfrm>
          <a:prstGeom prst="ellipse">
            <a:avLst/>
          </a:prstGeom>
          <a:solidFill>
            <a:srgbClr val="C00000"/>
          </a:solidFill>
          <a:ln w="952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" name="Дуга 14"/>
          <p:cNvSpPr/>
          <p:nvPr/>
        </p:nvSpPr>
        <p:spPr>
          <a:xfrm>
            <a:off x="3600450" y="2143125"/>
            <a:ext cx="2928938" cy="2928938"/>
          </a:xfrm>
          <a:prstGeom prst="arc">
            <a:avLst>
              <a:gd name="adj1" fmla="val 19689441"/>
              <a:gd name="adj2" fmla="val 12697283"/>
            </a:avLst>
          </a:prstGeom>
          <a:ln w="31750">
            <a:solidFill>
              <a:srgbClr val="C00000"/>
            </a:solidFill>
            <a:head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19477" name="Object 10"/>
          <p:cNvGraphicFramePr>
            <a:graphicFrameLocks noChangeAspect="1"/>
          </p:cNvGraphicFramePr>
          <p:nvPr/>
        </p:nvGraphicFramePr>
        <p:xfrm>
          <a:off x="3081338" y="2143125"/>
          <a:ext cx="857250" cy="711200"/>
        </p:xfrm>
        <a:graphic>
          <a:graphicData uri="http://schemas.openxmlformats.org/presentationml/2006/ole">
            <p:oleObj spid="_x0000_s4105" name="Формула" r:id="rId10" imgW="368280" imgH="406080" progId="Equation.3">
              <p:embed/>
            </p:oleObj>
          </a:graphicData>
        </a:graphic>
      </p:graphicFrame>
      <p:graphicFrame>
        <p:nvGraphicFramePr>
          <p:cNvPr id="19475" name="Object 11"/>
          <p:cNvGraphicFramePr>
            <a:graphicFrameLocks noChangeAspect="1"/>
          </p:cNvGraphicFramePr>
          <p:nvPr/>
        </p:nvGraphicFramePr>
        <p:xfrm>
          <a:off x="6357938" y="2143125"/>
          <a:ext cx="414337" cy="711200"/>
        </p:xfrm>
        <a:graphic>
          <a:graphicData uri="http://schemas.openxmlformats.org/presentationml/2006/ole">
            <p:oleObj spid="_x0000_s4106" name="Формула" r:id="rId11" imgW="177480" imgH="406080" progId="Equation.3">
              <p:embed/>
            </p:oleObj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0" y="1052513"/>
            <a:ext cx="4429125" cy="1281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000" b="1" i="1" dirty="0">
                <a:latin typeface="+mn-lt"/>
                <a:cs typeface="+mn-cs"/>
              </a:rPr>
              <a:t>На </a:t>
            </a:r>
            <a:r>
              <a:rPr lang="ru-RU" sz="2000" b="1" i="1" dirty="0" err="1">
                <a:latin typeface="+mn-lt"/>
                <a:cs typeface="+mn-cs"/>
              </a:rPr>
              <a:t>Оу</a:t>
            </a:r>
            <a:r>
              <a:rPr lang="ru-RU" sz="2000" b="1" i="1" dirty="0">
                <a:latin typeface="+mn-lt"/>
                <a:cs typeface="+mn-cs"/>
              </a:rPr>
              <a:t> отмечаем значение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2000" b="1" i="1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atin typeface="+mn-lt"/>
                <a:cs typeface="+mn-cs"/>
              </a:rPr>
              <a:t>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graphicFrame>
        <p:nvGraphicFramePr>
          <p:cNvPr id="17" name="Object 12"/>
          <p:cNvGraphicFramePr>
            <a:graphicFrameLocks noChangeAspect="1"/>
          </p:cNvGraphicFramePr>
          <p:nvPr/>
        </p:nvGraphicFramePr>
        <p:xfrm>
          <a:off x="3995738" y="908050"/>
          <a:ext cx="996950" cy="687388"/>
        </p:xfrm>
        <a:graphic>
          <a:graphicData uri="http://schemas.openxmlformats.org/presentationml/2006/ole">
            <p:oleObj spid="_x0000_s4107" name="Формула" r:id="rId12" imgW="622080" imgH="431640" progId="Equation.3">
              <p:embed/>
            </p:oleObj>
          </a:graphicData>
        </a:graphic>
      </p:graphicFrame>
      <p:sp>
        <p:nvSpPr>
          <p:cNvPr id="1048" name="TextBox 26"/>
          <p:cNvSpPr txBox="1">
            <a:spLocks noChangeArrowheads="1"/>
          </p:cNvSpPr>
          <p:nvPr/>
        </p:nvSpPr>
        <p:spPr bwMode="auto">
          <a:xfrm>
            <a:off x="0" y="18573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357188" y="1428750"/>
            <a:ext cx="38147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latin typeface="Calibri" pitchFamily="34" charset="0"/>
              </a:rPr>
              <a:t>и соответствующие точки на </a:t>
            </a:r>
          </a:p>
          <a:p>
            <a:r>
              <a:rPr lang="ru-RU" sz="2000" b="1" i="1">
                <a:latin typeface="Calibri" pitchFamily="34" charset="0"/>
              </a:rPr>
              <a:t>окружности.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0" y="3857625"/>
            <a:ext cx="4429125" cy="1908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i="1" dirty="0">
                <a:latin typeface="+mn-lt"/>
                <a:cs typeface="+mn-cs"/>
              </a:rPr>
              <a:t>Выделяем нижнюю часть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atin typeface="+mn-lt"/>
                <a:cs typeface="+mn-cs"/>
              </a:rPr>
              <a:t>        окружности (обход совершаем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atin typeface="+mn-lt"/>
                <a:cs typeface="+mn-cs"/>
              </a:rPr>
              <a:t>        против часовой стрелки).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2000" b="1" i="1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atin typeface="+mn-lt"/>
                <a:cs typeface="+mn-cs"/>
              </a:rPr>
              <a:t>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43063" y="5143500"/>
            <a:ext cx="7215187" cy="1908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 startAt="3"/>
              <a:defRPr/>
            </a:pPr>
            <a:r>
              <a:rPr lang="ru-RU" sz="2000" b="1" i="1" dirty="0">
                <a:latin typeface="+mn-lt"/>
                <a:cs typeface="+mn-cs"/>
              </a:rPr>
              <a:t>Подписываем полученные точки. Обязательно учитываем, что начало дуги – меньшее значение.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i="1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2000" b="1" i="1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atin typeface="+mn-lt"/>
                <a:cs typeface="+mn-cs"/>
              </a:rPr>
              <a:t>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55988" y="5975350"/>
            <a:ext cx="7215187" cy="1585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/>
            <a:r>
              <a:rPr lang="ru-RU" sz="2000" b="1" i="1"/>
              <a:t>4.  </a:t>
            </a:r>
            <a:r>
              <a:rPr lang="ru-RU" sz="2000" b="1" i="1">
                <a:latin typeface="Calibri" pitchFamily="34" charset="0"/>
              </a:rPr>
              <a:t>Ответ</a:t>
            </a:r>
            <a:r>
              <a:rPr lang="en-US" sz="2000" b="1" i="1">
                <a:latin typeface="Calibri" pitchFamily="34" charset="0"/>
              </a:rPr>
              <a:t>:</a:t>
            </a:r>
            <a:r>
              <a:rPr lang="ru-RU" sz="2000" b="1" i="1">
                <a:latin typeface="Calibri" pitchFamily="34" charset="0"/>
              </a:rPr>
              <a:t> </a:t>
            </a:r>
          </a:p>
          <a:p>
            <a:pPr marL="457200" indent="-457200"/>
            <a:endParaRPr lang="ru-RU" sz="2000" b="1" i="1">
              <a:latin typeface="Calibri" pitchFamily="34" charset="0"/>
            </a:endParaRPr>
          </a:p>
          <a:p>
            <a:pPr marL="457200" indent="-457200">
              <a:buFontTx/>
              <a:buAutoNum type="arabicPeriod"/>
            </a:pPr>
            <a:endParaRPr lang="ru-RU" sz="2000" b="1" i="1">
              <a:latin typeface="Calibri" pitchFamily="34" charset="0"/>
            </a:endParaRPr>
          </a:p>
          <a:p>
            <a:pPr marL="457200" indent="-457200"/>
            <a:r>
              <a:rPr lang="ru-RU" sz="2000" b="1" i="1">
                <a:latin typeface="Calibri" pitchFamily="34" charset="0"/>
              </a:rPr>
              <a:t>        </a:t>
            </a:r>
          </a:p>
          <a:p>
            <a:pPr marL="457200" indent="-457200"/>
            <a:endParaRPr lang="ru-RU">
              <a:latin typeface="Calibri" pitchFamily="34" charset="0"/>
            </a:endParaRPr>
          </a:p>
        </p:txBody>
      </p:sp>
      <p:graphicFrame>
        <p:nvGraphicFramePr>
          <p:cNvPr id="24" name="Object 13"/>
          <p:cNvGraphicFramePr>
            <a:graphicFrameLocks noChangeAspect="1"/>
          </p:cNvGraphicFramePr>
          <p:nvPr/>
        </p:nvGraphicFramePr>
        <p:xfrm>
          <a:off x="4929188" y="5786438"/>
          <a:ext cx="4025900" cy="777875"/>
        </p:xfrm>
        <a:graphic>
          <a:graphicData uri="http://schemas.openxmlformats.org/presentationml/2006/ole">
            <p:oleObj spid="_x0000_s4108" name="Формула" r:id="rId13" imgW="172692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7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0" dur="5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21" grpId="0" animBg="1"/>
      <p:bldP spid="22" grpId="0" animBg="1"/>
      <p:bldP spid="15" grpId="0" animBg="1"/>
      <p:bldP spid="25" grpId="0"/>
      <p:bldP spid="29" grpId="0"/>
      <p:bldP spid="30" grpId="0"/>
      <p:bldP spid="31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7" name="Rectangle 27" descr="Широкий диагональный 2"/>
          <p:cNvSpPr>
            <a:spLocks noChangeArrowheads="1"/>
          </p:cNvSpPr>
          <p:nvPr/>
        </p:nvSpPr>
        <p:spPr bwMode="auto">
          <a:xfrm>
            <a:off x="1841500" y="3848100"/>
            <a:ext cx="2362200" cy="76200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0980" name="Text Box 20"/>
          <p:cNvSpPr txBox="1">
            <a:spLocks noChangeArrowheads="1"/>
          </p:cNvSpPr>
          <p:nvPr/>
        </p:nvSpPr>
        <p:spPr bwMode="auto">
          <a:xfrm>
            <a:off x="1524000" y="1752600"/>
            <a:ext cx="381000" cy="438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72000" tIns="36000" rIns="36000" bIns="360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t</a:t>
            </a:r>
            <a:r>
              <a:rPr lang="en-US" b="1" i="1" baseline="-25000"/>
              <a:t>1</a:t>
            </a:r>
            <a:endParaRPr lang="ru-RU" b="1" i="1" baseline="-25000"/>
          </a:p>
        </p:txBody>
      </p:sp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1828800" y="2095500"/>
            <a:ext cx="2322513" cy="3625850"/>
            <a:chOff x="1127" y="1320"/>
            <a:chExt cx="1463" cy="2284"/>
          </a:xfrm>
        </p:grpSpPr>
        <p:grpSp>
          <p:nvGrpSpPr>
            <p:cNvPr id="3" name="Group 33"/>
            <p:cNvGrpSpPr>
              <a:grpSpLocks/>
            </p:cNvGrpSpPr>
            <p:nvPr/>
          </p:nvGrpSpPr>
          <p:grpSpPr bwMode="auto">
            <a:xfrm>
              <a:off x="1450" y="1328"/>
              <a:ext cx="1140" cy="2272"/>
              <a:chOff x="1450" y="1336"/>
              <a:chExt cx="1140" cy="2272"/>
            </a:xfrm>
          </p:grpSpPr>
          <p:sp>
            <p:nvSpPr>
              <p:cNvPr id="40991" name="Arc 31"/>
              <p:cNvSpPr>
                <a:spLocks/>
              </p:cNvSpPr>
              <p:nvPr/>
            </p:nvSpPr>
            <p:spPr bwMode="auto">
              <a:xfrm flipV="1">
                <a:off x="1450" y="2474"/>
                <a:ext cx="1134" cy="113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04775">
                <a:solidFill>
                  <a:schemeClr val="tx1">
                    <a:lumMod val="95000"/>
                    <a:lumOff val="5000"/>
                  </a:scheme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992" name="Arc 32"/>
              <p:cNvSpPr>
                <a:spLocks/>
              </p:cNvSpPr>
              <p:nvPr/>
            </p:nvSpPr>
            <p:spPr bwMode="auto">
              <a:xfrm>
                <a:off x="1456" y="1336"/>
                <a:ext cx="1134" cy="113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04775">
                <a:solidFill>
                  <a:schemeClr val="tx1">
                    <a:lumMod val="95000"/>
                    <a:lumOff val="5000"/>
                  </a:scheme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40997" name="Arc 37"/>
            <p:cNvSpPr>
              <a:spLocks/>
            </p:cNvSpPr>
            <p:nvPr/>
          </p:nvSpPr>
          <p:spPr bwMode="auto">
            <a:xfrm flipH="1" flipV="1">
              <a:off x="1127" y="3520"/>
              <a:ext cx="305" cy="8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04775">
              <a:solidFill>
                <a:schemeClr val="tx1">
                  <a:lumMod val="95000"/>
                  <a:lumOff val="5000"/>
                </a:schemeClr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98" name="Arc 38"/>
            <p:cNvSpPr>
              <a:spLocks/>
            </p:cNvSpPr>
            <p:nvPr/>
          </p:nvSpPr>
          <p:spPr bwMode="auto">
            <a:xfrm flipH="1">
              <a:off x="1127" y="1320"/>
              <a:ext cx="305" cy="8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04775">
              <a:solidFill>
                <a:schemeClr val="tx1">
                  <a:lumMod val="95000"/>
                  <a:lumOff val="5000"/>
                </a:schemeClr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0"/>
            <a:ext cx="8413626" cy="1196752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b="1" dirty="0" smtClean="0">
                <a:latin typeface="Constantia" pitchFamily="18" charset="0"/>
              </a:rPr>
              <a:t>Неравенство  </a:t>
            </a:r>
            <a:r>
              <a:rPr lang="en-US" b="1" i="1" dirty="0" smtClean="0">
                <a:latin typeface="Constantia" pitchFamily="18" charset="0"/>
              </a:rPr>
              <a:t>cost &gt; a</a:t>
            </a:r>
            <a:r>
              <a:rPr lang="ru-RU" b="1" i="1" dirty="0" smtClean="0">
                <a:latin typeface="Constantia" pitchFamily="18" charset="0"/>
              </a:rPr>
              <a:t/>
            </a:r>
            <a:br>
              <a:rPr lang="ru-RU" b="1" i="1" dirty="0" smtClean="0">
                <a:latin typeface="Constantia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Constantia" pitchFamily="18" charset="0"/>
              </a:rPr>
              <a:t>Алгоритм решения</a:t>
            </a:r>
          </a:p>
        </p:txBody>
      </p:sp>
      <p:sp>
        <p:nvSpPr>
          <p:cNvPr id="1028" name="Oval 3"/>
          <p:cNvSpPr>
            <a:spLocks noChangeArrowheads="1"/>
          </p:cNvSpPr>
          <p:nvPr/>
        </p:nvSpPr>
        <p:spPr bwMode="auto">
          <a:xfrm>
            <a:off x="514350" y="2116138"/>
            <a:ext cx="3598863" cy="3598862"/>
          </a:xfrm>
          <a:prstGeom prst="ellipse">
            <a:avLst/>
          </a:prstGeom>
          <a:noFill/>
          <a:ln w="28575" cmpd="sng">
            <a:solidFill>
              <a:schemeClr val="tx1">
                <a:lumMod val="95000"/>
                <a:lumOff val="5000"/>
              </a:schemeClr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32" name="Line 4"/>
          <p:cNvSpPr>
            <a:spLocks noChangeShapeType="1"/>
          </p:cNvSpPr>
          <p:nvPr/>
        </p:nvSpPr>
        <p:spPr bwMode="auto">
          <a:xfrm>
            <a:off x="2300288" y="1752600"/>
            <a:ext cx="0" cy="426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033" name="Line 5"/>
          <p:cNvSpPr>
            <a:spLocks noChangeShapeType="1"/>
          </p:cNvSpPr>
          <p:nvPr/>
        </p:nvSpPr>
        <p:spPr bwMode="auto">
          <a:xfrm>
            <a:off x="228600" y="3930650"/>
            <a:ext cx="426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034" name="Text Box 6"/>
          <p:cNvSpPr txBox="1">
            <a:spLocks noChangeArrowheads="1"/>
          </p:cNvSpPr>
          <p:nvPr/>
        </p:nvSpPr>
        <p:spPr bwMode="auto">
          <a:xfrm>
            <a:off x="2133600" y="3960813"/>
            <a:ext cx="3810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/>
              <a:t>0</a:t>
            </a:r>
          </a:p>
        </p:txBody>
      </p:sp>
      <p:sp>
        <p:nvSpPr>
          <p:cNvPr id="1035" name="Text Box 7"/>
          <p:cNvSpPr txBox="1">
            <a:spLocks noChangeArrowheads="1"/>
          </p:cNvSpPr>
          <p:nvPr/>
        </p:nvSpPr>
        <p:spPr bwMode="auto">
          <a:xfrm>
            <a:off x="4427984" y="3933056"/>
            <a:ext cx="432048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 dirty="0"/>
              <a:t>x</a:t>
            </a:r>
            <a:endParaRPr lang="ru-RU" i="1" dirty="0"/>
          </a:p>
        </p:txBody>
      </p:sp>
      <p:sp>
        <p:nvSpPr>
          <p:cNvPr id="1036" name="Text Box 8"/>
          <p:cNvSpPr txBox="1">
            <a:spLocks noChangeArrowheads="1"/>
          </p:cNvSpPr>
          <p:nvPr/>
        </p:nvSpPr>
        <p:spPr bwMode="auto">
          <a:xfrm>
            <a:off x="2038350" y="1658938"/>
            <a:ext cx="381000" cy="438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72000" tIns="36000" rIns="36000" bIns="360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y</a:t>
            </a:r>
            <a:endParaRPr lang="ru-RU" i="1"/>
          </a:p>
        </p:txBody>
      </p:sp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4283968" y="980728"/>
            <a:ext cx="4479032" cy="89255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Отметить на оси абсцисс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интервал  </a:t>
            </a: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&gt; a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4211960" y="1772816"/>
            <a:ext cx="4551040" cy="89255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Выделить дугу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окружности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соответствующую интервалу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71" name="Text Box 11"/>
          <p:cNvSpPr txBox="1">
            <a:spLocks noChangeArrowheads="1"/>
          </p:cNvSpPr>
          <p:nvPr/>
        </p:nvSpPr>
        <p:spPr bwMode="auto">
          <a:xfrm>
            <a:off x="4499992" y="2492896"/>
            <a:ext cx="4644008" cy="280076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ts val="0"/>
              </a:spcBef>
              <a:defRPr/>
            </a:pPr>
            <a:r>
              <a:rPr lang="ru-RU" sz="2800" dirty="0">
                <a:solidFill>
                  <a:srgbClr val="FF0000"/>
                </a:solidFill>
              </a:rPr>
              <a:t>3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Выбрать  положительный обход дуги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против часовой стрелки) </a:t>
            </a:r>
          </a:p>
          <a:p>
            <a:pPr algn="l">
              <a:spcBef>
                <a:spcPts val="0"/>
              </a:spcBef>
              <a:defRPr/>
            </a:pP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Записать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числовые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значения            точек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t1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t2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, учитывая, что начало дуги –меньшее значение. 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73" name="Text Box 13"/>
          <p:cNvSpPr txBox="1">
            <a:spLocks noChangeArrowheads="1"/>
          </p:cNvSpPr>
          <p:nvPr/>
        </p:nvSpPr>
        <p:spPr bwMode="auto">
          <a:xfrm>
            <a:off x="4572001" y="5157192"/>
            <a:ext cx="4191000" cy="89255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Записать общее решение неравенства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76" name="Text Box 16"/>
          <p:cNvSpPr txBox="1">
            <a:spLocks noChangeArrowheads="1"/>
          </p:cNvSpPr>
          <p:nvPr/>
        </p:nvSpPr>
        <p:spPr bwMode="auto">
          <a:xfrm>
            <a:off x="1600200" y="3886200"/>
            <a:ext cx="381000" cy="3651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a</a:t>
            </a:r>
            <a:endParaRPr lang="ru-RU" i="1"/>
          </a:p>
        </p:txBody>
      </p:sp>
      <p:sp>
        <p:nvSpPr>
          <p:cNvPr id="40977" name="Line 17"/>
          <p:cNvSpPr>
            <a:spLocks noChangeShapeType="1"/>
          </p:cNvSpPr>
          <p:nvPr/>
        </p:nvSpPr>
        <p:spPr bwMode="auto">
          <a:xfrm>
            <a:off x="1816100" y="2057400"/>
            <a:ext cx="0" cy="3903663"/>
          </a:xfrm>
          <a:prstGeom prst="line">
            <a:avLst/>
          </a:prstGeom>
          <a:noFill/>
          <a:ln w="12700">
            <a:solidFill>
              <a:srgbClr val="FF0000"/>
            </a:solidFill>
            <a:prstDash val="lgDash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40978" name="AutoShape 18"/>
          <p:cNvSpPr>
            <a:spLocks noChangeArrowheads="1"/>
          </p:cNvSpPr>
          <p:nvPr/>
        </p:nvSpPr>
        <p:spPr bwMode="auto">
          <a:xfrm>
            <a:off x="1752600" y="2133600"/>
            <a:ext cx="88900" cy="95250"/>
          </a:xfrm>
          <a:prstGeom prst="flowChartConnector">
            <a:avLst/>
          </a:prstGeom>
          <a:solidFill>
            <a:srgbClr val="FF0000"/>
          </a:solidFill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0979" name="AutoShape 19"/>
          <p:cNvSpPr>
            <a:spLocks noChangeArrowheads="1"/>
          </p:cNvSpPr>
          <p:nvPr/>
        </p:nvSpPr>
        <p:spPr bwMode="auto">
          <a:xfrm>
            <a:off x="1752600" y="5575300"/>
            <a:ext cx="111125" cy="111125"/>
          </a:xfrm>
          <a:prstGeom prst="flowChartConnector">
            <a:avLst/>
          </a:prstGeom>
          <a:solidFill>
            <a:srgbClr val="FF0000"/>
          </a:solidFill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0981" name="Text Box 21"/>
          <p:cNvSpPr txBox="1">
            <a:spLocks noChangeArrowheads="1"/>
          </p:cNvSpPr>
          <p:nvPr/>
        </p:nvSpPr>
        <p:spPr bwMode="auto">
          <a:xfrm>
            <a:off x="1371600" y="5581650"/>
            <a:ext cx="609600" cy="438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72000" tIns="36000" rIns="36000" bIns="360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-t</a:t>
            </a:r>
            <a:r>
              <a:rPr lang="en-US" b="1" i="1" baseline="-25000"/>
              <a:t>1</a:t>
            </a:r>
            <a:endParaRPr lang="ru-RU" b="1" i="1" baseline="-25000"/>
          </a:p>
        </p:txBody>
      </p:sp>
      <p:graphicFrame>
        <p:nvGraphicFramePr>
          <p:cNvPr id="49152" name="Object 0"/>
          <p:cNvGraphicFramePr>
            <a:graphicFrameLocks noChangeAspect="1"/>
          </p:cNvGraphicFramePr>
          <p:nvPr/>
        </p:nvGraphicFramePr>
        <p:xfrm>
          <a:off x="1752600" y="5943600"/>
          <a:ext cx="7105650" cy="762000"/>
        </p:xfrm>
        <a:graphic>
          <a:graphicData uri="http://schemas.openxmlformats.org/presentationml/2006/ole">
            <p:oleObj spid="_x0000_s5122" name="Equation" r:id="rId4" imgW="2273040" imgH="266400" progId="">
              <p:embed/>
            </p:oleObj>
          </a:graphicData>
        </a:graphic>
      </p:graphicFrame>
      <p:sp>
        <p:nvSpPr>
          <p:cNvPr id="1046" name="Text Box 23"/>
          <p:cNvSpPr txBox="1">
            <a:spLocks noChangeArrowheads="1"/>
          </p:cNvSpPr>
          <p:nvPr/>
        </p:nvSpPr>
        <p:spPr bwMode="auto">
          <a:xfrm>
            <a:off x="228600" y="3962400"/>
            <a:ext cx="3810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/>
              <a:t>-1</a:t>
            </a:r>
            <a:endParaRPr lang="ru-RU" sz="1600"/>
          </a:p>
        </p:txBody>
      </p:sp>
      <p:sp>
        <p:nvSpPr>
          <p:cNvPr id="1047" name="Text Box 24"/>
          <p:cNvSpPr txBox="1">
            <a:spLocks noChangeArrowheads="1"/>
          </p:cNvSpPr>
          <p:nvPr/>
        </p:nvSpPr>
        <p:spPr bwMode="auto">
          <a:xfrm>
            <a:off x="4191000" y="3962400"/>
            <a:ext cx="3810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/>
              <a:t>1</a:t>
            </a:r>
            <a:endParaRPr lang="ru-RU" sz="1600"/>
          </a:p>
        </p:txBody>
      </p:sp>
      <p:sp>
        <p:nvSpPr>
          <p:cNvPr id="40975" name="AutoShape 15"/>
          <p:cNvSpPr>
            <a:spLocks noChangeArrowheads="1"/>
          </p:cNvSpPr>
          <p:nvPr/>
        </p:nvSpPr>
        <p:spPr bwMode="auto">
          <a:xfrm flipH="1">
            <a:off x="1744663" y="3857625"/>
            <a:ext cx="96837" cy="114300"/>
          </a:xfrm>
          <a:prstGeom prst="flowChartConnector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02" name="Arc 42"/>
          <p:cNvSpPr>
            <a:spLocks/>
          </p:cNvSpPr>
          <p:nvPr/>
        </p:nvSpPr>
        <p:spPr bwMode="auto">
          <a:xfrm flipV="1">
            <a:off x="2300288" y="3914775"/>
            <a:ext cx="2043112" cy="1936750"/>
          </a:xfrm>
          <a:custGeom>
            <a:avLst/>
            <a:gdLst>
              <a:gd name="T0" fmla="*/ 2147483647 w 20446"/>
              <a:gd name="T1" fmla="*/ 0 h 19375"/>
              <a:gd name="T2" fmla="*/ 2147483647 w 20446"/>
              <a:gd name="T3" fmla="*/ 2147483647 h 19375"/>
              <a:gd name="T4" fmla="*/ 0 w 20446"/>
              <a:gd name="T5" fmla="*/ 2147483647 h 19375"/>
              <a:gd name="T6" fmla="*/ 0 60000 65536"/>
              <a:gd name="T7" fmla="*/ 0 60000 65536"/>
              <a:gd name="T8" fmla="*/ 0 60000 65536"/>
              <a:gd name="T9" fmla="*/ 0 w 20446"/>
              <a:gd name="T10" fmla="*/ 0 h 19375"/>
              <a:gd name="T11" fmla="*/ 20446 w 20446"/>
              <a:gd name="T12" fmla="*/ 19375 h 1937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446" h="19375" fill="none" extrusionOk="0">
                <a:moveTo>
                  <a:pt x="9548" y="0"/>
                </a:moveTo>
                <a:cubicBezTo>
                  <a:pt x="14681" y="2530"/>
                  <a:pt x="18600" y="6993"/>
                  <a:pt x="20446" y="12409"/>
                </a:cubicBezTo>
              </a:path>
              <a:path w="20446" h="19375" stroke="0" extrusionOk="0">
                <a:moveTo>
                  <a:pt x="9548" y="0"/>
                </a:moveTo>
                <a:cubicBezTo>
                  <a:pt x="14681" y="2530"/>
                  <a:pt x="18600" y="6993"/>
                  <a:pt x="20446" y="12409"/>
                </a:cubicBezTo>
                <a:lnTo>
                  <a:pt x="0" y="19375"/>
                </a:lnTo>
                <a:close/>
              </a:path>
            </a:pathLst>
          </a:custGeom>
          <a:noFill/>
          <a:ln w="12700">
            <a:solidFill>
              <a:srgbClr val="FF0000"/>
            </a:solidFill>
            <a:round/>
            <a:headEnd/>
            <a:tailEnd type="arrow" w="lg" len="lg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0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1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0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0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0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0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9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7" grpId="0" animBg="1"/>
      <p:bldP spid="40980" grpId="0" autoUpdateAnimBg="0"/>
      <p:bldP spid="40969" grpId="0" autoUpdateAnimBg="0"/>
      <p:bldP spid="40970" grpId="0" autoUpdateAnimBg="0"/>
      <p:bldP spid="40971" grpId="0" autoUpdateAnimBg="0"/>
      <p:bldP spid="40973" grpId="0" autoUpdateAnimBg="0"/>
      <p:bldP spid="40976" grpId="0" autoUpdateAnimBg="0"/>
      <p:bldP spid="40977" grpId="0" animBg="1"/>
      <p:bldP spid="40978" grpId="0" animBg="1"/>
      <p:bldP spid="40979" grpId="0" animBg="1"/>
      <p:bldP spid="40981" grpId="0" autoUpdateAnimBg="0"/>
      <p:bldP spid="40975" grpId="0" animBg="1"/>
      <p:bldP spid="4100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Line 15"/>
          <p:cNvSpPr>
            <a:spLocks noChangeShapeType="1"/>
          </p:cNvSpPr>
          <p:nvPr/>
        </p:nvSpPr>
        <p:spPr bwMode="auto">
          <a:xfrm rot="60000" flipH="1" flipV="1">
            <a:off x="4100513" y="1857375"/>
            <a:ext cx="58737" cy="3357563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CEB9AD2-60E7-4B57-AB27-289519AF1288}" type="datetime1">
              <a:rPr lang="ru-RU" smtClean="0"/>
              <a:pPr>
                <a:defRPr/>
              </a:pPr>
              <a:t>05.12.2013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903FA8-FDD9-4EED-BF97-E461773C190D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2064" name="Line 2"/>
          <p:cNvSpPr>
            <a:spLocks noChangeShapeType="1"/>
          </p:cNvSpPr>
          <p:nvPr/>
        </p:nvSpPr>
        <p:spPr bwMode="auto">
          <a:xfrm flipV="1">
            <a:off x="5076825" y="476250"/>
            <a:ext cx="0" cy="604837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65" name="Line 3"/>
          <p:cNvSpPr>
            <a:spLocks noChangeShapeType="1"/>
          </p:cNvSpPr>
          <p:nvPr/>
        </p:nvSpPr>
        <p:spPr bwMode="auto">
          <a:xfrm>
            <a:off x="1908175" y="3644900"/>
            <a:ext cx="69850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8532813" y="3789363"/>
          <a:ext cx="360362" cy="360362"/>
        </p:xfrm>
        <a:graphic>
          <a:graphicData uri="http://schemas.openxmlformats.org/presentationml/2006/ole">
            <p:oleObj spid="_x0000_s8194" name="Формула" r:id="rId3" imgW="139680" imgH="139680" progId="Equation.3">
              <p:embed/>
            </p:oleObj>
          </a:graphicData>
        </a:graphic>
      </p:graphicFrame>
      <p:graphicFrame>
        <p:nvGraphicFramePr>
          <p:cNvPr id="2051" name="Object 5"/>
          <p:cNvGraphicFramePr>
            <a:graphicFrameLocks noChangeAspect="1"/>
          </p:cNvGraphicFramePr>
          <p:nvPr/>
        </p:nvGraphicFramePr>
        <p:xfrm>
          <a:off x="5148263" y="476250"/>
          <a:ext cx="431800" cy="382588"/>
        </p:xfrm>
        <a:graphic>
          <a:graphicData uri="http://schemas.openxmlformats.org/presentationml/2006/ole">
            <p:oleObj spid="_x0000_s8195" name="Формула" r:id="rId4" imgW="139680" imgH="164880" progId="Equation.3">
              <p:embed/>
            </p:oleObj>
          </a:graphicData>
        </a:graphic>
      </p:graphicFrame>
      <p:graphicFrame>
        <p:nvGraphicFramePr>
          <p:cNvPr id="20501" name="Object 4"/>
          <p:cNvGraphicFramePr>
            <a:graphicFrameLocks noChangeAspect="1"/>
          </p:cNvGraphicFramePr>
          <p:nvPr/>
        </p:nvGraphicFramePr>
        <p:xfrm>
          <a:off x="4857750" y="1428750"/>
          <a:ext cx="414338" cy="711200"/>
        </p:xfrm>
        <a:graphic>
          <a:graphicData uri="http://schemas.openxmlformats.org/presentationml/2006/ole">
            <p:oleObj spid="_x0000_s8196" name="Формула" r:id="rId5" imgW="177480" imgH="406080" progId="Equation.3">
              <p:embed/>
            </p:oleObj>
          </a:graphicData>
        </a:graphic>
      </p:graphicFrame>
      <p:graphicFrame>
        <p:nvGraphicFramePr>
          <p:cNvPr id="20504" name="Object 24"/>
          <p:cNvGraphicFramePr>
            <a:graphicFrameLocks noChangeAspect="1"/>
          </p:cNvGraphicFramePr>
          <p:nvPr/>
        </p:nvGraphicFramePr>
        <p:xfrm>
          <a:off x="3214688" y="3429000"/>
          <a:ext cx="355600" cy="244475"/>
        </p:xfrm>
        <a:graphic>
          <a:graphicData uri="http://schemas.openxmlformats.org/presentationml/2006/ole">
            <p:oleObj spid="_x0000_s8197" name="Формула" r:id="rId6" imgW="152280" imgH="139680" progId="Equation.3">
              <p:embed/>
            </p:oleObj>
          </a:graphicData>
        </a:graphic>
      </p:graphicFrame>
      <p:graphicFrame>
        <p:nvGraphicFramePr>
          <p:cNvPr id="20511" name="Object 31"/>
          <p:cNvGraphicFramePr>
            <a:graphicFrameLocks noChangeAspect="1"/>
          </p:cNvGraphicFramePr>
          <p:nvPr/>
        </p:nvGraphicFramePr>
        <p:xfrm>
          <a:off x="6454775" y="3357563"/>
          <a:ext cx="533400" cy="311150"/>
        </p:xfrm>
        <a:graphic>
          <a:graphicData uri="http://schemas.openxmlformats.org/presentationml/2006/ole">
            <p:oleObj spid="_x0000_s8198" name="Формула" r:id="rId7" imgW="228600" imgH="177480" progId="Equation.3">
              <p:embed/>
            </p:oleObj>
          </a:graphicData>
        </a:graphic>
      </p:graphicFrame>
      <p:sp>
        <p:nvSpPr>
          <p:cNvPr id="14" name="Дуга 13"/>
          <p:cNvSpPr/>
          <p:nvPr/>
        </p:nvSpPr>
        <p:spPr>
          <a:xfrm>
            <a:off x="3600450" y="2160588"/>
            <a:ext cx="2928938" cy="2928937"/>
          </a:xfrm>
          <a:prstGeom prst="arc">
            <a:avLst>
              <a:gd name="adj1" fmla="val 16200000"/>
              <a:gd name="adj2" fmla="val 16065951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20" name="Object 21"/>
          <p:cNvGraphicFramePr>
            <a:graphicFrameLocks noChangeAspect="1"/>
          </p:cNvGraphicFramePr>
          <p:nvPr/>
        </p:nvGraphicFramePr>
        <p:xfrm>
          <a:off x="3386138" y="0"/>
          <a:ext cx="1700212" cy="857250"/>
        </p:xfrm>
        <a:graphic>
          <a:graphicData uri="http://schemas.openxmlformats.org/presentationml/2006/ole">
            <p:oleObj spid="_x0000_s8199" name="Формула" r:id="rId8" imgW="850680" imgH="431640" progId="Equation.3">
              <p:embed/>
            </p:oleObj>
          </a:graphicData>
        </a:graphic>
      </p:graphicFrame>
      <p:graphicFrame>
        <p:nvGraphicFramePr>
          <p:cNvPr id="16" name="Object 9"/>
          <p:cNvGraphicFramePr>
            <a:graphicFrameLocks noChangeAspect="1"/>
          </p:cNvGraphicFramePr>
          <p:nvPr/>
        </p:nvGraphicFramePr>
        <p:xfrm>
          <a:off x="4203700" y="3213100"/>
          <a:ext cx="590550" cy="687388"/>
        </p:xfrm>
        <a:graphic>
          <a:graphicData uri="http://schemas.openxmlformats.org/presentationml/2006/ole">
            <p:oleObj spid="_x0000_s8200" name="Формула" r:id="rId9" imgW="368280" imgH="431640" progId="Equation.3">
              <p:embed/>
            </p:oleObj>
          </a:graphicData>
        </a:graphic>
      </p:graphicFrame>
      <p:sp>
        <p:nvSpPr>
          <p:cNvPr id="18" name="Oval 9"/>
          <p:cNvSpPr>
            <a:spLocks noChangeAspect="1" noChangeArrowheads="1"/>
          </p:cNvSpPr>
          <p:nvPr/>
        </p:nvSpPr>
        <p:spPr bwMode="auto">
          <a:xfrm>
            <a:off x="4071938" y="3571875"/>
            <a:ext cx="107950" cy="1079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" name="Oval 9"/>
          <p:cNvSpPr>
            <a:spLocks noChangeAspect="1" noChangeArrowheads="1"/>
          </p:cNvSpPr>
          <p:nvPr/>
        </p:nvSpPr>
        <p:spPr bwMode="auto">
          <a:xfrm>
            <a:off x="4071938" y="2428875"/>
            <a:ext cx="107950" cy="107950"/>
          </a:xfrm>
          <a:prstGeom prst="ellipse">
            <a:avLst/>
          </a:prstGeom>
          <a:solidFill>
            <a:srgbClr val="C00000"/>
          </a:solidFill>
          <a:ln w="952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" name="Oval 9"/>
          <p:cNvSpPr>
            <a:spLocks noChangeAspect="1" noChangeArrowheads="1"/>
          </p:cNvSpPr>
          <p:nvPr/>
        </p:nvSpPr>
        <p:spPr bwMode="auto">
          <a:xfrm>
            <a:off x="4071938" y="4679950"/>
            <a:ext cx="107950" cy="107950"/>
          </a:xfrm>
          <a:prstGeom prst="ellipse">
            <a:avLst/>
          </a:prstGeom>
          <a:solidFill>
            <a:srgbClr val="C00000"/>
          </a:solidFill>
          <a:ln w="952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" name="Дуга 14"/>
          <p:cNvSpPr/>
          <p:nvPr/>
        </p:nvSpPr>
        <p:spPr>
          <a:xfrm>
            <a:off x="3600450" y="2143125"/>
            <a:ext cx="2928938" cy="2928938"/>
          </a:xfrm>
          <a:prstGeom prst="arc">
            <a:avLst>
              <a:gd name="adj1" fmla="val 13945059"/>
              <a:gd name="adj2" fmla="val 7663895"/>
            </a:avLst>
          </a:prstGeom>
          <a:ln w="31750">
            <a:solidFill>
              <a:srgbClr val="C00000"/>
            </a:solidFill>
            <a:head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19477" name="Object 10"/>
          <p:cNvGraphicFramePr>
            <a:graphicFrameLocks noChangeAspect="1"/>
          </p:cNvGraphicFramePr>
          <p:nvPr/>
        </p:nvGraphicFramePr>
        <p:xfrm>
          <a:off x="4273550" y="2349500"/>
          <a:ext cx="590550" cy="711200"/>
        </p:xfrm>
        <a:graphic>
          <a:graphicData uri="http://schemas.openxmlformats.org/presentationml/2006/ole">
            <p:oleObj spid="_x0000_s8201" name="Формула" r:id="rId10" imgW="253800" imgH="406080" progId="Equation.3">
              <p:embed/>
            </p:oleObj>
          </a:graphicData>
        </a:graphic>
      </p:graphicFrame>
      <p:graphicFrame>
        <p:nvGraphicFramePr>
          <p:cNvPr id="19475" name="Object 11"/>
          <p:cNvGraphicFramePr>
            <a:graphicFrameLocks noChangeAspect="1"/>
          </p:cNvGraphicFramePr>
          <p:nvPr/>
        </p:nvGraphicFramePr>
        <p:xfrm>
          <a:off x="4140200" y="4221163"/>
          <a:ext cx="858838" cy="711200"/>
        </p:xfrm>
        <a:graphic>
          <a:graphicData uri="http://schemas.openxmlformats.org/presentationml/2006/ole">
            <p:oleObj spid="_x0000_s8202" name="Формула" r:id="rId11" imgW="368280" imgH="406080" progId="Equation.3">
              <p:embed/>
            </p:oleObj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0" y="981075"/>
            <a:ext cx="4429125" cy="1281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000" b="1" i="1" dirty="0">
                <a:latin typeface="+mn-lt"/>
                <a:cs typeface="+mn-cs"/>
              </a:rPr>
              <a:t>На Ох отмечаем значение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2000" b="1" i="1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atin typeface="+mn-lt"/>
                <a:cs typeface="+mn-cs"/>
              </a:rPr>
              <a:t>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graphicFrame>
        <p:nvGraphicFramePr>
          <p:cNvPr id="17" name="Object 12"/>
          <p:cNvGraphicFramePr>
            <a:graphicFrameLocks noChangeAspect="1"/>
          </p:cNvGraphicFramePr>
          <p:nvPr/>
        </p:nvGraphicFramePr>
        <p:xfrm>
          <a:off x="3643313" y="857250"/>
          <a:ext cx="1322387" cy="687388"/>
        </p:xfrm>
        <a:graphic>
          <a:graphicData uri="http://schemas.openxmlformats.org/presentationml/2006/ole">
            <p:oleObj spid="_x0000_s8203" name="Формула" r:id="rId12" imgW="825480" imgH="431640" progId="Equation.3">
              <p:embed/>
            </p:oleObj>
          </a:graphicData>
        </a:graphic>
      </p:graphicFrame>
      <p:sp>
        <p:nvSpPr>
          <p:cNvPr id="2072" name="TextBox 26"/>
          <p:cNvSpPr txBox="1">
            <a:spLocks noChangeArrowheads="1"/>
          </p:cNvSpPr>
          <p:nvPr/>
        </p:nvSpPr>
        <p:spPr bwMode="auto">
          <a:xfrm>
            <a:off x="0" y="18573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357188" y="1428750"/>
            <a:ext cx="38147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latin typeface="Calibri" pitchFamily="34" charset="0"/>
              </a:rPr>
              <a:t>и соответствующие точки на </a:t>
            </a:r>
          </a:p>
          <a:p>
            <a:r>
              <a:rPr lang="ru-RU" sz="2000" b="1" i="1">
                <a:latin typeface="Calibri" pitchFamily="34" charset="0"/>
              </a:rPr>
              <a:t>окружности.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0" y="2708275"/>
            <a:ext cx="4429125" cy="21955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i="1" dirty="0">
                <a:latin typeface="+mn-lt"/>
                <a:cs typeface="+mn-cs"/>
              </a:rPr>
              <a:t>Выделяем правую часть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atin typeface="+mn-lt"/>
                <a:cs typeface="+mn-cs"/>
              </a:rPr>
              <a:t>        окружности (обход совершаем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atin typeface="+mn-lt"/>
                <a:cs typeface="+mn-cs"/>
              </a:rPr>
              <a:t>        против часовой стрелки).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2000" b="1" i="1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atin typeface="+mn-lt"/>
                <a:cs typeface="+mn-cs"/>
              </a:rPr>
              <a:t>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19250" y="5157788"/>
            <a:ext cx="7215188" cy="18907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 startAt="3"/>
              <a:defRPr/>
            </a:pPr>
            <a:r>
              <a:rPr lang="ru-RU" sz="2000" b="1" i="1" dirty="0">
                <a:latin typeface="+mn-lt"/>
                <a:cs typeface="+mn-cs"/>
              </a:rPr>
              <a:t>Подписываем полученные точки. Обязательно учитываем, что начало дуги – меньшее значение.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i="1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2000" b="1" i="1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atin typeface="+mn-lt"/>
                <a:cs typeface="+mn-cs"/>
              </a:rPr>
              <a:t>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357563" y="5975350"/>
            <a:ext cx="7215187" cy="1585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/>
            <a:r>
              <a:rPr lang="ru-RU" sz="2000" b="1" i="1"/>
              <a:t>4.  </a:t>
            </a:r>
            <a:r>
              <a:rPr lang="ru-RU" sz="2000" b="1" i="1">
                <a:latin typeface="Calibri" pitchFamily="34" charset="0"/>
              </a:rPr>
              <a:t>Ответ</a:t>
            </a:r>
            <a:r>
              <a:rPr lang="en-US" sz="2000" b="1" i="1">
                <a:latin typeface="Calibri" pitchFamily="34" charset="0"/>
              </a:rPr>
              <a:t>:</a:t>
            </a:r>
            <a:r>
              <a:rPr lang="ru-RU" sz="2000" b="1" i="1">
                <a:latin typeface="Calibri" pitchFamily="34" charset="0"/>
              </a:rPr>
              <a:t> </a:t>
            </a:r>
          </a:p>
          <a:p>
            <a:pPr marL="457200" indent="-457200"/>
            <a:endParaRPr lang="ru-RU" sz="2000" b="1" i="1">
              <a:latin typeface="Calibri" pitchFamily="34" charset="0"/>
            </a:endParaRPr>
          </a:p>
          <a:p>
            <a:pPr marL="457200" indent="-457200">
              <a:buFontTx/>
              <a:buAutoNum type="arabicPeriod"/>
            </a:pPr>
            <a:endParaRPr lang="ru-RU" sz="2000" b="1" i="1">
              <a:latin typeface="Calibri" pitchFamily="34" charset="0"/>
            </a:endParaRPr>
          </a:p>
          <a:p>
            <a:pPr marL="457200" indent="-457200"/>
            <a:r>
              <a:rPr lang="ru-RU" sz="2000" b="1" i="1">
                <a:latin typeface="Calibri" pitchFamily="34" charset="0"/>
              </a:rPr>
              <a:t>        </a:t>
            </a:r>
          </a:p>
          <a:p>
            <a:pPr marL="457200" indent="-457200"/>
            <a:endParaRPr lang="ru-RU">
              <a:latin typeface="Calibri" pitchFamily="34" charset="0"/>
            </a:endParaRPr>
          </a:p>
        </p:txBody>
      </p:sp>
      <p:graphicFrame>
        <p:nvGraphicFramePr>
          <p:cNvPr id="24" name="Object 13"/>
          <p:cNvGraphicFramePr>
            <a:graphicFrameLocks noChangeAspect="1"/>
          </p:cNvGraphicFramePr>
          <p:nvPr/>
        </p:nvGraphicFramePr>
        <p:xfrm>
          <a:off x="4826000" y="5786438"/>
          <a:ext cx="4232275" cy="777875"/>
        </p:xfrm>
        <a:graphic>
          <a:graphicData uri="http://schemas.openxmlformats.org/presentationml/2006/ole">
            <p:oleObj spid="_x0000_s8204" name="Формула" r:id="rId13" imgW="181584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7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0" dur="5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21" grpId="0" animBg="1"/>
      <p:bldP spid="22" grpId="0" animBg="1"/>
      <p:bldP spid="15" grpId="0" animBg="1"/>
      <p:bldP spid="25" grpId="0"/>
      <p:bldP spid="29" grpId="0"/>
      <p:bldP spid="30" grpId="0"/>
      <p:bldP spid="31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31" name="Rectangle 23" descr="Широкий диагональный 2"/>
          <p:cNvSpPr>
            <a:spLocks noChangeArrowheads="1"/>
          </p:cNvSpPr>
          <p:nvPr/>
        </p:nvSpPr>
        <p:spPr bwMode="auto">
          <a:xfrm>
            <a:off x="457200" y="3848100"/>
            <a:ext cx="1371600" cy="76200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6984776" cy="1340768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4000" b="1" i="1" dirty="0" smtClean="0">
                <a:latin typeface="Constantia" pitchFamily="18" charset="0"/>
              </a:rPr>
              <a:t>Неравенство  </a:t>
            </a:r>
            <a:r>
              <a:rPr lang="en-US" sz="4000" b="1" i="1" dirty="0" smtClean="0">
                <a:latin typeface="Constantia" pitchFamily="18" charset="0"/>
              </a:rPr>
              <a:t>cost </a:t>
            </a:r>
            <a:r>
              <a:rPr lang="en-US" sz="4000" b="1" i="1" dirty="0" smtClean="0">
                <a:latin typeface="Constantia" pitchFamily="18" charset="0"/>
                <a:cs typeface="Arial" charset="0"/>
              </a:rPr>
              <a:t>≤ </a:t>
            </a:r>
            <a:r>
              <a:rPr lang="en-US" sz="4000" b="1" i="1" dirty="0" smtClean="0">
                <a:latin typeface="Constantia" pitchFamily="18" charset="0"/>
              </a:rPr>
              <a:t>a</a:t>
            </a:r>
            <a:r>
              <a:rPr lang="ru-RU" sz="4000" b="1" i="1" dirty="0" smtClean="0">
                <a:latin typeface="Constantia" pitchFamily="18" charset="0"/>
              </a:rPr>
              <a:t>  </a:t>
            </a:r>
            <a:br>
              <a:rPr lang="ru-RU" sz="4000" b="1" i="1" dirty="0" smtClean="0">
                <a:latin typeface="Constantia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Constantia" pitchFamily="18" charset="0"/>
              </a:rPr>
              <a:t>Алгоритм</a:t>
            </a:r>
          </a:p>
        </p:txBody>
      </p:sp>
      <p:sp>
        <p:nvSpPr>
          <p:cNvPr id="2052" name="Oval 3"/>
          <p:cNvSpPr>
            <a:spLocks noChangeArrowheads="1"/>
          </p:cNvSpPr>
          <p:nvPr/>
        </p:nvSpPr>
        <p:spPr bwMode="auto">
          <a:xfrm>
            <a:off x="514350" y="2116138"/>
            <a:ext cx="3598863" cy="3598862"/>
          </a:xfrm>
          <a:prstGeom prst="ellipse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4" name="Line 4"/>
          <p:cNvSpPr>
            <a:spLocks noChangeShapeType="1"/>
          </p:cNvSpPr>
          <p:nvPr/>
        </p:nvSpPr>
        <p:spPr bwMode="auto">
          <a:xfrm>
            <a:off x="2300288" y="1752600"/>
            <a:ext cx="0" cy="426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2055" name="Line 5"/>
          <p:cNvSpPr>
            <a:spLocks noChangeShapeType="1"/>
          </p:cNvSpPr>
          <p:nvPr/>
        </p:nvSpPr>
        <p:spPr bwMode="auto">
          <a:xfrm>
            <a:off x="228600" y="3930650"/>
            <a:ext cx="426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2056" name="Text Box 6"/>
          <p:cNvSpPr txBox="1">
            <a:spLocks noChangeArrowheads="1"/>
          </p:cNvSpPr>
          <p:nvPr/>
        </p:nvSpPr>
        <p:spPr bwMode="auto">
          <a:xfrm>
            <a:off x="2133600" y="3960813"/>
            <a:ext cx="3810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/>
              <a:t>0</a:t>
            </a:r>
          </a:p>
        </p:txBody>
      </p:sp>
      <p:sp>
        <p:nvSpPr>
          <p:cNvPr id="2057" name="Text Box 7"/>
          <p:cNvSpPr txBox="1">
            <a:spLocks noChangeArrowheads="1"/>
          </p:cNvSpPr>
          <p:nvPr/>
        </p:nvSpPr>
        <p:spPr bwMode="auto">
          <a:xfrm>
            <a:off x="4355976" y="3944938"/>
            <a:ext cx="577974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 dirty="0"/>
              <a:t>x</a:t>
            </a:r>
            <a:endParaRPr lang="ru-RU" i="1" dirty="0"/>
          </a:p>
        </p:txBody>
      </p:sp>
      <p:sp>
        <p:nvSpPr>
          <p:cNvPr id="2058" name="Text Box 8"/>
          <p:cNvSpPr txBox="1">
            <a:spLocks noChangeArrowheads="1"/>
          </p:cNvSpPr>
          <p:nvPr/>
        </p:nvSpPr>
        <p:spPr bwMode="auto">
          <a:xfrm>
            <a:off x="2038350" y="1658938"/>
            <a:ext cx="381000" cy="438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72000" tIns="36000" rIns="36000" bIns="360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y</a:t>
            </a:r>
            <a:endParaRPr lang="ru-RU" i="1"/>
          </a:p>
        </p:txBody>
      </p:sp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2051720" y="1124744"/>
            <a:ext cx="6676354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Отметить на оси абсцисс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интервал  </a:t>
            </a: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kumimoji="0"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≤</a:t>
            </a: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3857625" y="1556792"/>
            <a:ext cx="4924425" cy="89255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Выделить дугу окружности, соответствующую интервалу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019" name="Text Box 11"/>
          <p:cNvSpPr txBox="1">
            <a:spLocks noChangeArrowheads="1"/>
          </p:cNvSpPr>
          <p:nvPr/>
        </p:nvSpPr>
        <p:spPr bwMode="auto">
          <a:xfrm>
            <a:off x="4572000" y="2492897"/>
            <a:ext cx="4322763" cy="335476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Выбрать  положительный обход дуги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против часовой стрелки) </a:t>
            </a:r>
          </a:p>
          <a:p>
            <a:pPr>
              <a:spcBef>
                <a:spcPts val="0"/>
              </a:spcBef>
              <a:defRPr/>
            </a:pP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Записать числовые значения точек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t1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t2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, учитывая, что начало дуги –меньшее значение.  </a:t>
            </a:r>
          </a:p>
          <a:p>
            <a:pPr algn="l">
              <a:spcBef>
                <a:spcPct val="50000"/>
              </a:spcBef>
              <a:defRPr/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020" name="Text Box 12"/>
          <p:cNvSpPr txBox="1">
            <a:spLocks noChangeArrowheads="1"/>
          </p:cNvSpPr>
          <p:nvPr/>
        </p:nvSpPr>
        <p:spPr bwMode="auto">
          <a:xfrm>
            <a:off x="4211960" y="5157192"/>
            <a:ext cx="4608512" cy="89255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Записать общее решение неравенства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021" name="Text Box 13"/>
          <p:cNvSpPr txBox="1">
            <a:spLocks noChangeArrowheads="1"/>
          </p:cNvSpPr>
          <p:nvPr/>
        </p:nvSpPr>
        <p:spPr bwMode="auto">
          <a:xfrm>
            <a:off x="1600200" y="3886200"/>
            <a:ext cx="381000" cy="3698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a</a:t>
            </a:r>
            <a:endParaRPr lang="ru-RU" i="1"/>
          </a:p>
        </p:txBody>
      </p:sp>
      <p:sp>
        <p:nvSpPr>
          <p:cNvPr id="43022" name="Line 14"/>
          <p:cNvSpPr>
            <a:spLocks noChangeShapeType="1"/>
          </p:cNvSpPr>
          <p:nvPr/>
        </p:nvSpPr>
        <p:spPr bwMode="auto">
          <a:xfrm>
            <a:off x="1816100" y="2057400"/>
            <a:ext cx="0" cy="3903663"/>
          </a:xfrm>
          <a:prstGeom prst="line">
            <a:avLst/>
          </a:prstGeom>
          <a:noFill/>
          <a:ln w="12700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43023" name="AutoShape 15"/>
          <p:cNvSpPr>
            <a:spLocks noChangeArrowheads="1"/>
          </p:cNvSpPr>
          <p:nvPr/>
        </p:nvSpPr>
        <p:spPr bwMode="auto">
          <a:xfrm>
            <a:off x="1752600" y="2133600"/>
            <a:ext cx="111125" cy="111125"/>
          </a:xfrm>
          <a:prstGeom prst="flowChartConnector">
            <a:avLst/>
          </a:prstGeom>
          <a:solidFill>
            <a:srgbClr val="FF0000"/>
          </a:solidFill>
          <a:ln w="12700">
            <a:solidFill>
              <a:schemeClr val="bg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3024" name="AutoShape 16"/>
          <p:cNvSpPr>
            <a:spLocks noChangeArrowheads="1"/>
          </p:cNvSpPr>
          <p:nvPr/>
        </p:nvSpPr>
        <p:spPr bwMode="auto">
          <a:xfrm>
            <a:off x="1752600" y="5575300"/>
            <a:ext cx="111125" cy="111125"/>
          </a:xfrm>
          <a:prstGeom prst="flowChartConnector">
            <a:avLst/>
          </a:prstGeom>
          <a:solidFill>
            <a:srgbClr val="FF0000"/>
          </a:solidFill>
          <a:ln w="12700">
            <a:solidFill>
              <a:schemeClr val="bg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3025" name="Text Box 17"/>
          <p:cNvSpPr txBox="1">
            <a:spLocks noChangeArrowheads="1"/>
          </p:cNvSpPr>
          <p:nvPr/>
        </p:nvSpPr>
        <p:spPr bwMode="auto">
          <a:xfrm>
            <a:off x="1447800" y="1771650"/>
            <a:ext cx="381000" cy="438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72000" tIns="36000" rIns="36000" bIns="360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t</a:t>
            </a:r>
            <a:r>
              <a:rPr lang="en-US" b="1" i="1" baseline="-25000"/>
              <a:t>1</a:t>
            </a:r>
            <a:endParaRPr lang="ru-RU" b="1" i="1" baseline="-25000"/>
          </a:p>
        </p:txBody>
      </p:sp>
      <p:sp>
        <p:nvSpPr>
          <p:cNvPr id="43026" name="Text Box 18"/>
          <p:cNvSpPr txBox="1">
            <a:spLocks noChangeArrowheads="1"/>
          </p:cNvSpPr>
          <p:nvPr/>
        </p:nvSpPr>
        <p:spPr bwMode="auto">
          <a:xfrm>
            <a:off x="1143000" y="5562600"/>
            <a:ext cx="852488" cy="438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72000" tIns="36000" rIns="36000" bIns="360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2</a:t>
            </a:r>
            <a:r>
              <a:rPr lang="en-US" i="1">
                <a:cs typeface="Times New Roman" pitchFamily="18" charset="0"/>
              </a:rPr>
              <a:t>π</a:t>
            </a:r>
            <a:r>
              <a:rPr lang="en-US" i="1"/>
              <a:t>-t</a:t>
            </a:r>
            <a:r>
              <a:rPr lang="en-US" b="1" i="1" baseline="-25000"/>
              <a:t>1</a:t>
            </a:r>
            <a:endParaRPr lang="ru-RU" b="1" i="1" baseline="-25000"/>
          </a:p>
        </p:txBody>
      </p:sp>
      <p:graphicFrame>
        <p:nvGraphicFramePr>
          <p:cNvPr id="43027" name="Object 19"/>
          <p:cNvGraphicFramePr>
            <a:graphicFrameLocks noChangeAspect="1"/>
          </p:cNvGraphicFramePr>
          <p:nvPr/>
        </p:nvGraphicFramePr>
        <p:xfrm>
          <a:off x="1349375" y="5970588"/>
          <a:ext cx="7545388" cy="735012"/>
        </p:xfrm>
        <a:graphic>
          <a:graphicData uri="http://schemas.openxmlformats.org/presentationml/2006/ole">
            <p:oleObj spid="_x0000_s9218" name="Equation" r:id="rId4" imgW="2501640" imgH="266400" progId="">
              <p:embed/>
            </p:oleObj>
          </a:graphicData>
        </a:graphic>
      </p:graphicFrame>
      <p:sp>
        <p:nvSpPr>
          <p:cNvPr id="2069" name="Text Box 20"/>
          <p:cNvSpPr txBox="1">
            <a:spLocks noChangeArrowheads="1"/>
          </p:cNvSpPr>
          <p:nvPr/>
        </p:nvSpPr>
        <p:spPr bwMode="auto">
          <a:xfrm>
            <a:off x="228600" y="3962400"/>
            <a:ext cx="3810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/>
              <a:t>-1</a:t>
            </a:r>
            <a:endParaRPr lang="ru-RU" sz="1600"/>
          </a:p>
        </p:txBody>
      </p:sp>
      <p:sp>
        <p:nvSpPr>
          <p:cNvPr id="2070" name="Text Box 21"/>
          <p:cNvSpPr txBox="1">
            <a:spLocks noChangeArrowheads="1"/>
          </p:cNvSpPr>
          <p:nvPr/>
        </p:nvSpPr>
        <p:spPr bwMode="auto">
          <a:xfrm>
            <a:off x="4191000" y="3962400"/>
            <a:ext cx="3810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/>
              <a:t>1</a:t>
            </a:r>
            <a:endParaRPr lang="ru-RU" sz="1600"/>
          </a:p>
        </p:txBody>
      </p:sp>
      <p:sp>
        <p:nvSpPr>
          <p:cNvPr id="43030" name="AutoShape 22"/>
          <p:cNvSpPr>
            <a:spLocks noChangeArrowheads="1"/>
          </p:cNvSpPr>
          <p:nvPr/>
        </p:nvSpPr>
        <p:spPr bwMode="auto">
          <a:xfrm>
            <a:off x="1765300" y="3848100"/>
            <a:ext cx="98425" cy="114300"/>
          </a:xfrm>
          <a:prstGeom prst="flowChartConnector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457200" y="2198688"/>
            <a:ext cx="1800225" cy="3436937"/>
            <a:chOff x="324" y="1385"/>
            <a:chExt cx="1134" cy="2165"/>
          </a:xfrm>
        </p:grpSpPr>
        <p:sp>
          <p:nvSpPr>
            <p:cNvPr id="2074" name="Arc 26"/>
            <p:cNvSpPr>
              <a:spLocks/>
            </p:cNvSpPr>
            <p:nvPr/>
          </p:nvSpPr>
          <p:spPr bwMode="auto">
            <a:xfrm flipH="1" flipV="1">
              <a:off x="324" y="2466"/>
              <a:ext cx="1134" cy="1084"/>
            </a:xfrm>
            <a:custGeom>
              <a:avLst/>
              <a:gdLst>
                <a:gd name="T0" fmla="*/ 334 w 21600"/>
                <a:gd name="T1" fmla="*/ 0 h 20642"/>
                <a:gd name="T2" fmla="*/ 1134 w 21600"/>
                <a:gd name="T3" fmla="*/ 1084 h 20642"/>
                <a:gd name="T4" fmla="*/ 0 w 21600"/>
                <a:gd name="T5" fmla="*/ 1084 h 20642"/>
                <a:gd name="T6" fmla="*/ 0 60000 65536"/>
                <a:gd name="T7" fmla="*/ 0 60000 65536"/>
                <a:gd name="T8" fmla="*/ 0 60000 65536"/>
                <a:gd name="T9" fmla="*/ 0 w 21600"/>
                <a:gd name="T10" fmla="*/ 0 h 20642"/>
                <a:gd name="T11" fmla="*/ 21600 w 21600"/>
                <a:gd name="T12" fmla="*/ 20642 h 206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0642" fill="none" extrusionOk="0">
                  <a:moveTo>
                    <a:pt x="6361" y="0"/>
                  </a:moveTo>
                  <a:cubicBezTo>
                    <a:pt x="15420" y="2791"/>
                    <a:pt x="21600" y="11163"/>
                    <a:pt x="21600" y="20642"/>
                  </a:cubicBezTo>
                </a:path>
                <a:path w="21600" h="20642" stroke="0" extrusionOk="0">
                  <a:moveTo>
                    <a:pt x="6361" y="0"/>
                  </a:moveTo>
                  <a:cubicBezTo>
                    <a:pt x="15420" y="2791"/>
                    <a:pt x="21600" y="11163"/>
                    <a:pt x="21600" y="20642"/>
                  </a:cubicBezTo>
                  <a:lnTo>
                    <a:pt x="0" y="20642"/>
                  </a:lnTo>
                  <a:close/>
                </a:path>
              </a:pathLst>
            </a:custGeom>
            <a:noFill/>
            <a:ln w="104775">
              <a:solidFill>
                <a:schemeClr val="tx1">
                  <a:lumMod val="95000"/>
                  <a:lumOff val="5000"/>
                </a:schemeClr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5" name="Arc 27"/>
            <p:cNvSpPr>
              <a:spLocks/>
            </p:cNvSpPr>
            <p:nvPr/>
          </p:nvSpPr>
          <p:spPr bwMode="auto">
            <a:xfrm flipH="1">
              <a:off x="324" y="1385"/>
              <a:ext cx="1134" cy="1087"/>
            </a:xfrm>
            <a:custGeom>
              <a:avLst/>
              <a:gdLst>
                <a:gd name="T0" fmla="*/ 322 w 21600"/>
                <a:gd name="T1" fmla="*/ 0 h 20711"/>
                <a:gd name="T2" fmla="*/ 1134 w 21600"/>
                <a:gd name="T3" fmla="*/ 1087 h 20711"/>
                <a:gd name="T4" fmla="*/ 0 w 21600"/>
                <a:gd name="T5" fmla="*/ 1087 h 20711"/>
                <a:gd name="T6" fmla="*/ 0 60000 65536"/>
                <a:gd name="T7" fmla="*/ 0 60000 65536"/>
                <a:gd name="T8" fmla="*/ 0 60000 65536"/>
                <a:gd name="T9" fmla="*/ 0 w 21600"/>
                <a:gd name="T10" fmla="*/ 0 h 20711"/>
                <a:gd name="T11" fmla="*/ 21600 w 21600"/>
                <a:gd name="T12" fmla="*/ 20711 h 207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0711" fill="none" extrusionOk="0">
                  <a:moveTo>
                    <a:pt x="6133" y="-1"/>
                  </a:moveTo>
                  <a:cubicBezTo>
                    <a:pt x="15306" y="2716"/>
                    <a:pt x="21600" y="11143"/>
                    <a:pt x="21600" y="20711"/>
                  </a:cubicBezTo>
                </a:path>
                <a:path w="21600" h="20711" stroke="0" extrusionOk="0">
                  <a:moveTo>
                    <a:pt x="6133" y="-1"/>
                  </a:moveTo>
                  <a:cubicBezTo>
                    <a:pt x="15306" y="2716"/>
                    <a:pt x="21600" y="11143"/>
                    <a:pt x="21600" y="20711"/>
                  </a:cubicBezTo>
                  <a:lnTo>
                    <a:pt x="0" y="20711"/>
                  </a:lnTo>
                  <a:close/>
                </a:path>
              </a:pathLst>
            </a:custGeom>
            <a:noFill/>
            <a:ln w="104775">
              <a:solidFill>
                <a:schemeClr val="tx1">
                  <a:lumMod val="95000"/>
                  <a:lumOff val="5000"/>
                </a:schemeClr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3038" name="Arc 30"/>
          <p:cNvSpPr>
            <a:spLocks/>
          </p:cNvSpPr>
          <p:nvPr/>
        </p:nvSpPr>
        <p:spPr bwMode="auto">
          <a:xfrm rot="10155066" flipV="1">
            <a:off x="228600" y="2330450"/>
            <a:ext cx="2043113" cy="1936750"/>
          </a:xfrm>
          <a:custGeom>
            <a:avLst/>
            <a:gdLst>
              <a:gd name="T0" fmla="*/ 2147483647 w 20446"/>
              <a:gd name="T1" fmla="*/ 0 h 19375"/>
              <a:gd name="T2" fmla="*/ 2147483647 w 20446"/>
              <a:gd name="T3" fmla="*/ 2147483647 h 19375"/>
              <a:gd name="T4" fmla="*/ 0 w 20446"/>
              <a:gd name="T5" fmla="*/ 2147483647 h 19375"/>
              <a:gd name="T6" fmla="*/ 0 60000 65536"/>
              <a:gd name="T7" fmla="*/ 0 60000 65536"/>
              <a:gd name="T8" fmla="*/ 0 60000 65536"/>
              <a:gd name="T9" fmla="*/ 0 w 20446"/>
              <a:gd name="T10" fmla="*/ 0 h 19375"/>
              <a:gd name="T11" fmla="*/ 20446 w 20446"/>
              <a:gd name="T12" fmla="*/ 19375 h 1937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446" h="19375" fill="none" extrusionOk="0">
                <a:moveTo>
                  <a:pt x="9548" y="0"/>
                </a:moveTo>
                <a:cubicBezTo>
                  <a:pt x="14681" y="2530"/>
                  <a:pt x="18600" y="6993"/>
                  <a:pt x="20446" y="12409"/>
                </a:cubicBezTo>
              </a:path>
              <a:path w="20446" h="19375" stroke="0" extrusionOk="0">
                <a:moveTo>
                  <a:pt x="9548" y="0"/>
                </a:moveTo>
                <a:cubicBezTo>
                  <a:pt x="14681" y="2530"/>
                  <a:pt x="18600" y="6993"/>
                  <a:pt x="20446" y="12409"/>
                </a:cubicBezTo>
                <a:lnTo>
                  <a:pt x="0" y="19375"/>
                </a:lnTo>
                <a:close/>
              </a:path>
            </a:pathLst>
          </a:custGeom>
          <a:noFill/>
          <a:ln w="12700">
            <a:solidFill>
              <a:srgbClr val="FF0000"/>
            </a:solidFill>
            <a:round/>
            <a:headEnd/>
            <a:tailEnd type="arrow" w="lg" len="lg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3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3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3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3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3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3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3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31" grpId="0" animBg="1"/>
      <p:bldP spid="43017" grpId="0" autoUpdateAnimBg="0"/>
      <p:bldP spid="43018" grpId="0" autoUpdateAnimBg="0"/>
      <p:bldP spid="43019" grpId="0" autoUpdateAnimBg="0"/>
      <p:bldP spid="43020" grpId="0" autoUpdateAnimBg="0"/>
      <p:bldP spid="43021" grpId="0" autoUpdateAnimBg="0"/>
      <p:bldP spid="43022" grpId="0" animBg="1"/>
      <p:bldP spid="43023" grpId="0" animBg="1"/>
      <p:bldP spid="43024" grpId="0" animBg="1"/>
      <p:bldP spid="43025" grpId="0" autoUpdateAnimBg="0"/>
      <p:bldP spid="43026" grpId="0" autoUpdateAnimBg="0"/>
      <p:bldP spid="43030" grpId="0" animBg="1"/>
      <p:bldP spid="43038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197</TotalTime>
  <Words>520</Words>
  <Application>Microsoft Office PowerPoint</Application>
  <PresentationFormat>Экран (4:3)</PresentationFormat>
  <Paragraphs>154</Paragraphs>
  <Slides>11</Slides>
  <Notes>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Трек</vt:lpstr>
      <vt:lpstr>Equation</vt:lpstr>
      <vt:lpstr>Формула</vt:lpstr>
      <vt:lpstr>Microsoft Equation 3.0</vt:lpstr>
      <vt:lpstr>Решение простейших тригонометрических неравенств.</vt:lpstr>
      <vt:lpstr>Тригонометрические неравенства</vt:lpstr>
      <vt:lpstr>Неравенство  sint &gt; a Алгоритм решения</vt:lpstr>
      <vt:lpstr>Слайд 4</vt:lpstr>
      <vt:lpstr>Неравенство  sint ≤ a Алгоритм</vt:lpstr>
      <vt:lpstr>Слайд 6</vt:lpstr>
      <vt:lpstr>Неравенство  cost &gt; a Алгоритм решения</vt:lpstr>
      <vt:lpstr>Слайд 8</vt:lpstr>
      <vt:lpstr>Неравенство  cost ≤ a   Алгоритм</vt:lpstr>
      <vt:lpstr>Слайд 10</vt:lpstr>
      <vt:lpstr>Литература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Школа №1</cp:lastModifiedBy>
  <cp:revision>4</cp:revision>
  <dcterms:created xsi:type="dcterms:W3CDTF">2012-05-11T12:52:53Z</dcterms:created>
  <dcterms:modified xsi:type="dcterms:W3CDTF">2013-12-05T07:50:19Z</dcterms:modified>
</cp:coreProperties>
</file>