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7" r:id="rId2"/>
    <p:sldId id="273" r:id="rId3"/>
    <p:sldId id="274" r:id="rId4"/>
    <p:sldId id="275" r:id="rId5"/>
    <p:sldId id="265" r:id="rId6"/>
    <p:sldId id="276" r:id="rId7"/>
    <p:sldId id="286" r:id="rId8"/>
    <p:sldId id="277" r:id="rId9"/>
    <p:sldId id="287" r:id="rId10"/>
    <p:sldId id="280" r:id="rId11"/>
    <p:sldId id="288" r:id="rId12"/>
    <p:sldId id="284" r:id="rId13"/>
    <p:sldId id="285" r:id="rId14"/>
    <p:sldId id="281" r:id="rId15"/>
    <p:sldId id="262" r:id="rId16"/>
    <p:sldId id="290" r:id="rId17"/>
    <p:sldId id="292" r:id="rId18"/>
    <p:sldId id="28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 spd="slow">
    <p:sndAc>
      <p:stSnd>
        <p:snd r:embed="rId13" name="chimes.wav"/>
      </p:stSnd>
    </p:sndAc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8%D0%BD%D0%B4%D0%BE%D0%B5%D0%B2%D1%80%D0%BE%D0%BF%D0%B5%D0%B9%D1%81%D0%BA%D0%B8%D0%B5_%D1%8F%D0%B7%D1%8B%D0%BA%D0%B8" TargetMode="External"/><Relationship Id="rId2" Type="http://schemas.openxmlformats.org/officeDocument/2006/relationships/hyperlink" Target="https://ru.wikipedia.org/wiki/%D0%A1%D0%BB%D0%B0%D0%B2%D1%8F%D0%BD%D1%81%D0%BA%D0%B8%D0%B5_%D1%8F%D0%B7%D1%8B%D0%BA%D0%B8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ru.wikipedia.org/wiki/%D0%9A%D0%B8%D1%80%D0%B8%D0%BB%D0%BB%D0%B8%D1%86%D0%B0" TargetMode="External"/><Relationship Id="rId4" Type="http://schemas.openxmlformats.org/officeDocument/2006/relationships/hyperlink" Target="https://ru.wikipedia.org/wiki/%D0%A0%D1%83%D1%81%D1%81%D0%BA%D0%B8%D0%B9_%D0%B0%D0%BB%D1%84%D0%B0%D0%B2%D0%B8%D1%82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D%D0%B0%D1%86%D0%B8%D0%BE%D0%BD%D0%B0%D0%BB%D1%8C%D0%BD%D1%8B%D0%B9_%D1%8F%D0%B7%D1%8B%D0%BA" TargetMode="External"/><Relationship Id="rId3" Type="http://schemas.openxmlformats.org/officeDocument/2006/relationships/hyperlink" Target="https://ru.wikipedia.org/wiki/%D0%A0%D1%83%D1%81%D1%81%D0%BA%D0%B8%D0%B5_%D0%BD%D0%B0_%D0%A3%D0%BA%D1%80%D0%B0%D0%B8%D0%BD%D0%B5" TargetMode="External"/><Relationship Id="rId7" Type="http://schemas.openxmlformats.org/officeDocument/2006/relationships/hyperlink" Target="https://ru.wikipedia.org/wiki/%D0%9F%D1%80%D0%B0%D0%B2%D0%BE%D1%81%D0%BB%D0%B0%D0%B2%D0%B8%D0%B5" TargetMode="External"/><Relationship Id="rId2" Type="http://schemas.openxmlformats.org/officeDocument/2006/relationships/hyperlink" Target="https://ru.wikipedia.org/wiki/%D0%92%D1%81%D0%B5%D1%80%D0%BE%D1%81%D1%81%D0%B8%D0%B9%D1%81%D0%BA%D0%B0%D1%8F_%D0%BF%D0%B5%D1%80%D0%B5%D0%BF%D0%B8%D1%81%D1%8C_%D0%BD%D0%B0%D1%81%D0%B5%D0%BB%D0%B5%D0%BD%D0%B8%D1%8F_(2010)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1%D0%B5%D0%BB%D0%BE%D1%80%D1%83%D1%81%D1%81%D0%B8%D1%8F" TargetMode="External"/><Relationship Id="rId5" Type="http://schemas.openxmlformats.org/officeDocument/2006/relationships/hyperlink" Target="https://ru.wikipedia.org/wiki/%D0%A1%D0%BE%D0%B5%D0%B4%D0%B8%D0%BD%D1%91%D0%BD%D0%BD%D1%8B%D0%B5_%D0%A8%D1%82%D0%B0%D1%82%D1%8B_%D0%90%D0%BC%D0%B5%D1%80%D0%B8%D0%BA%D0%B8" TargetMode="External"/><Relationship Id="rId4" Type="http://schemas.openxmlformats.org/officeDocument/2006/relationships/hyperlink" Target="https://ru.wikipedia.org/wiki/%D0%A0%D1%83%D1%81%D1%81%D0%BA%D0%B8%D0%B5_%D0%B2_%D0%9A%D0%B0%D0%B7%D0%B0%D1%85%D1%81%D1%82%D0%B0%D0%BD%D0%B5" TargetMode="External"/><Relationship Id="rId9" Type="http://schemas.openxmlformats.org/officeDocument/2006/relationships/hyperlink" Target="https://ru.wikipedia.org/wiki/%D0%A0%D1%83%D1%81%D1%81%D0%BA%D0%B8%D0%B9_%D1%8F%D0%B7%D1%8B%D0%BA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4%D1%80%D0%B5%D0%B2%D0%BD%D0%B5%D1%80%D1%83%D1%81%D1%81%D0%BA%D0%B0%D1%8F_%D0%BD%D0%B0%D1%80%D0%BE%D0%B4%D0%BD%D0%BE%D1%81%D1%82%D1%8C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2%D0%BB%D0%B0%D0%B4%D0%B8%D0%BC%D0%B8%D1%80_%D0%9A%D1%80%D0%B0%D1%81%D0%BD%D0%BE_%D0%A1%D0%BE%D0%BB%D0%BD%D1%8B%D1%88%D0%BA%D0%BE" TargetMode="External"/><Relationship Id="rId2" Type="http://schemas.openxmlformats.org/officeDocument/2006/relationships/hyperlink" Target="https://ru.wikipedia.org/wiki/%D0%9A%D1%80%D0%B5%D1%89%D0%B5%D0%BD%D0%B8%D0%B5_%D0%A0%D1%83%D1%81%D0%B8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ru.wikipedia.org/wiki/%D0%A0%D1%83%D1%81%D1%81%D0%BA%D0%B8%D0%B9_%D0%B0%D0%BB%D1%84%D0%B0%D0%B2%D0%B8%D1%82" TargetMode="External"/><Relationship Id="rId4" Type="http://schemas.openxmlformats.org/officeDocument/2006/relationships/hyperlink" Target="https://ru.wikipedia.org/wiki/988_%D0%B3%D0%BE%D0%B4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\Мои рисунки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8784976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99792" y="4797152"/>
            <a:ext cx="619268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                                 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ученица 3 класса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Сурганова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Алина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2014 год</a:t>
            </a:r>
          </a:p>
          <a:p>
            <a:pPr algn="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26064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казенное общеобразовательное учреждение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средняя общеобразовательная школа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 15 х. Садовый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5027544"/>
      </p:ext>
    </p:extLst>
  </p:cSld>
  <p:clrMapOvr>
    <a:masterClrMapping/>
  </p:clrMapOvr>
  <p:transition spd="slow" advClick="0" advTm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92696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Русский язык принадлежит к восточной подгруппе 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  <a:hlinkClick r:id="rId2" tooltip="Славянские языки"/>
              </a:rPr>
              <a:t>славянских языков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входящих в состав 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  <a:hlinkClick r:id="rId3" tooltip="Индоевропейские языки"/>
              </a:rPr>
              <a:t>индоевропейской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  <a:hlinkClick r:id="rId3" tooltip="Индоевропейские языки"/>
              </a:rPr>
              <a:t> 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  <a:hlinkClick r:id="rId3" tooltip="Индоевропейские языки"/>
              </a:rPr>
              <a:t>семьи языков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В русском языке используется письменность на основе 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  <a:hlinkClick r:id="rId4" tooltip="Русский алфавит"/>
              </a:rPr>
              <a:t>русского алфавита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восходящего к 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  <a:hlinkClick r:id="rId5" tooltip="Кириллица"/>
              </a:rPr>
              <a:t>кириллическому алфавиту (кириллице)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datai/istorija/Pismennost-slavjan/0013-022-Kirillicheskoe-pism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08720"/>
            <a:ext cx="7848872" cy="47625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799288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Ру́сские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— восточнославянский этнос, самый многочисленный коренной народ России(по данным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2" tooltip="Всероссийская перепись населения (2010)"/>
              </a:rPr>
              <a:t>Всероссийской переписи 2010 года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составляет более 80 % населения, самый многочисленный европейский народ. Есть также крупные диаспоры на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3" tooltip="Русские на Украине"/>
              </a:rPr>
              <a:t>Украине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4" tooltip="Русские в Казахстане"/>
              </a:rPr>
              <a:t>Казахстане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5" tooltip="Соединённые Штаты Америки"/>
              </a:rPr>
              <a:t>США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6" tooltip="Белоруссия"/>
              </a:rPr>
              <a:t>Белоруссии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и других государствах. Всего в мире насчитывается около 133 миллионов русских, 75 % русских, проживающих в России, считают себя последователями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7" tooltip="Православие"/>
              </a:rPr>
              <a:t>православия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также большая доля людей не исповедующих никакой религии.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8" tooltip="Национальный язык"/>
              </a:rPr>
              <a:t>Национальный язык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—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9" tooltip="Русский язык"/>
              </a:rPr>
              <a:t>русский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Мои документы\Мои рисунки\harkov-scenicheskaya_odezhda_i_teatralnye_kostyumy__213136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770476"/>
            <a:ext cx="7200800" cy="5322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ои документы\Мои рисунки\0002-002-Byt-russkikh-ljudej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172400" cy="616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Мои документы\Мои рисунки\94939241_large_D4ZFPIuZxv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966"/>
            <a:ext cx="8496944" cy="6336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614359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900igr.net/datas/istorija/Russkij-byt/0010-010-Predmety-russkogo-by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8568952" cy="612068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mistergid.ru/image/upload/2011-08-07/330026694634_843_prevyu-utv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7848871" cy="626283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ои документы\Мои рисунки\po-russki-0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2657"/>
            <a:ext cx="7704856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51720" y="5301208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 хлебосольней русского народа,</a:t>
            </a:r>
            <a:b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 стол всегда закусками богат,</a:t>
            </a:r>
            <a:b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Тому способствует сама природа,</a:t>
            </a:r>
            <a:b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даже кризис перед нею слабоват.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836712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План:</a:t>
            </a:r>
          </a:p>
          <a:p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Формирование древнерусской народности.</a:t>
            </a:r>
            <a:b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Крещение Руси.</a:t>
            </a:r>
            <a:b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Из истории русского народа. 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15616" y="620688"/>
            <a:ext cx="7175351" cy="1793167"/>
          </a:xfrm>
        </p:spPr>
        <p:txBody>
          <a:bodyPr/>
          <a:lstStyle/>
          <a:p>
            <a:pPr algn="just">
              <a:buNone/>
            </a:pP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3568" y="1916832"/>
            <a:ext cx="7704856" cy="3096344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знакомство с историей русского народа</a:t>
            </a:r>
          </a:p>
          <a:p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mith.ru/folk/folk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754424"/>
            <a:ext cx="3598754" cy="255489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700808"/>
            <a:ext cx="8496944" cy="2808312"/>
          </a:xfrm>
        </p:spPr>
        <p:txBody>
          <a:bodyPr/>
          <a:lstStyle/>
          <a:p>
            <a:pPr algn="l">
              <a:buNone/>
            </a:pP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  1. Познакомиться с формированием древнерусской народности.</a:t>
            </a:r>
            <a:br>
              <a:rPr lang="ru-RU" sz="4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2. Узнать о важности значения крещения Руси.</a:t>
            </a:r>
            <a:br>
              <a:rPr lang="ru-RU" sz="400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18333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66732"/>
            <a:ext cx="74888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Около 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12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века в результате слияния восточнославянских племенных союзов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формируется         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  <a:hlinkClick r:id="rId2" tooltip="Древнерусская народность"/>
              </a:rPr>
              <a:t>древнерусская народность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Позже происходит распад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её на три современных народа: русских, 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украинцев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белорусов.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748275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g1.liveinternet.ru/images/attach/c/0/39/199/39199527_1233788784_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060848"/>
            <a:ext cx="3275855" cy="4797152"/>
          </a:xfrm>
          <a:prstGeom prst="rect">
            <a:avLst/>
          </a:prstGeom>
          <a:noFill/>
        </p:spPr>
      </p:pic>
      <p:pic>
        <p:nvPicPr>
          <p:cNvPr id="3" name="Picture 2" descr="D:\Мои документы\Мои рисунки\масленица+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88640"/>
            <a:ext cx="3024336" cy="458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proxy11.media.online.ua/uol/r3-0436523e33/4f21888231e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988840"/>
            <a:ext cx="2843807" cy="486916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urprisse.com/muscards/prazdniki/kreshenie-rus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8496944" cy="590465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836712"/>
            <a:ext cx="806489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Значительное влияние на культуру русского народа оказало 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2" tooltip="Крещение Руси"/>
              </a:rPr>
              <a:t>Крещение Руси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осуществленное 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 tooltip="Владимир Красно Солнышко"/>
              </a:rPr>
              <a:t>князем Владимиром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в 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  <a:hlinkClick r:id="rId4" tooltip="988 год"/>
              </a:rPr>
              <a:t>988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  <a:hlinkClick r:id="rId4" tooltip="988 год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  <a:hlinkClick r:id="rId4" tooltip="988 год"/>
              </a:rPr>
              <a:t>году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Образ этого князя закрепился в русских былинах. Благодаря принятию христианства, русский народ обрел календарь и зафиксировал народные праздники, привычные имена, оригинальную письменность (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  <a:hlinkClick r:id="rId5" tooltip="Русский алфавит"/>
              </a:rPr>
              <a:t>русский алфавит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 и многие уникальные черты национальной культуры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bestgif.su/_ph/34/2/99353828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8064896" cy="591879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</TotalTime>
  <Words>72</Words>
  <Application>Microsoft Office PowerPoint</Application>
  <PresentationFormat>Экран (4:3)</PresentationFormat>
  <Paragraphs>19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Слайд 1</vt:lpstr>
      <vt:lpstr>Слайд 2</vt:lpstr>
      <vt:lpstr>Цель:</vt:lpstr>
      <vt:lpstr>  1. Познакомиться с формированием древнерусской народности. 2. Узнать о важности значения крещения Руси.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Acer</cp:lastModifiedBy>
  <cp:revision>19</cp:revision>
  <dcterms:created xsi:type="dcterms:W3CDTF">2014-09-17T16:44:39Z</dcterms:created>
  <dcterms:modified xsi:type="dcterms:W3CDTF">2014-11-04T11:50:39Z</dcterms:modified>
</cp:coreProperties>
</file>