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9"/>
  </p:notesMasterIdLst>
  <p:sldIdLst>
    <p:sldId id="256" r:id="rId2"/>
    <p:sldId id="259" r:id="rId3"/>
    <p:sldId id="284" r:id="rId4"/>
    <p:sldId id="285" r:id="rId5"/>
    <p:sldId id="300" r:id="rId6"/>
    <p:sldId id="268" r:id="rId7"/>
    <p:sldId id="288" r:id="rId8"/>
    <p:sldId id="262" r:id="rId9"/>
    <p:sldId id="261" r:id="rId10"/>
    <p:sldId id="265" r:id="rId11"/>
    <p:sldId id="291" r:id="rId12"/>
    <p:sldId id="292" r:id="rId13"/>
    <p:sldId id="273" r:id="rId14"/>
    <p:sldId id="290" r:id="rId15"/>
    <p:sldId id="276" r:id="rId16"/>
    <p:sldId id="275" r:id="rId17"/>
    <p:sldId id="277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3" autoAdjust="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582793-1F42-4676-B918-1FA8BC72C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23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hape 317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>
            <a:spAutoFit/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59" name="Shape 318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174193200 w 120000"/>
              <a:gd name="T3" fmla="*/ 0 h 120000"/>
              <a:gd name="T4" fmla="*/ 174193200 w 120000"/>
              <a:gd name="T5" fmla="*/ 97983675 h 120000"/>
              <a:gd name="T6" fmla="*/ 0 w 120000"/>
              <a:gd name="T7" fmla="*/ 97983675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hape 299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>
            <a:spAutoFit/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3" name="Shape 300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174193200 w 120000"/>
              <a:gd name="T3" fmla="*/ 0 h 120000"/>
              <a:gd name="T4" fmla="*/ 174193200 w 120000"/>
              <a:gd name="T5" fmla="*/ 97983675 h 120000"/>
              <a:gd name="T6" fmla="*/ 0 w 120000"/>
              <a:gd name="T7" fmla="*/ 97983675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hape 268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>
            <a:spAutoFit/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7" name="Shape 269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174193200 w 120000"/>
              <a:gd name="T3" fmla="*/ 0 h 120000"/>
              <a:gd name="T4" fmla="*/ 174193200 w 120000"/>
              <a:gd name="T5" fmla="*/ 97983675 h 120000"/>
              <a:gd name="T6" fmla="*/ 0 w 120000"/>
              <a:gd name="T7" fmla="*/ 97983675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A1AD96-90BD-401F-87E6-3542217903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A6E64-C741-42F7-864A-B7FE6B1B5E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533DC-7464-4998-BAA5-A5E00AF270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611187" y="260350"/>
            <a:ext cx="8324850" cy="11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 algn="l" rtl="0">
              <a:spcBef>
                <a:spcPts val="0"/>
              </a:spcBef>
              <a:spcAft>
                <a:spcPts val="0"/>
              </a:spcAft>
              <a:defRPr sz="3000" cap="small">
                <a:solidFill>
                  <a:schemeClr val="dk2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000">
                <a:solidFill>
                  <a:schemeClr val="dk2"/>
                </a:solidFill>
              </a:defRPr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 marL="273050" indent="-2095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 sz="2400">
                <a:solidFill>
                  <a:schemeClr val="dk1"/>
                </a:solidFill>
              </a:defRPr>
            </a:lvl1pPr>
            <a:lvl2pPr marL="639763" indent="-220662" algn="l" rtl="0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●"/>
              <a:defRPr sz="2100">
                <a:solidFill>
                  <a:schemeClr val="dk1"/>
                </a:solidFill>
              </a:defRPr>
            </a:lvl2pPr>
            <a:lvl3pPr marL="914400" indent="-149225" algn="l" rtl="0">
              <a:spcBef>
                <a:spcPts val="360"/>
              </a:spcBef>
              <a:spcAft>
                <a:spcPts val="0"/>
              </a:spcAft>
              <a:buClr>
                <a:srgbClr val="62298C"/>
              </a:buClr>
              <a:buFont typeface="Arial"/>
              <a:buChar char="●"/>
              <a:defRPr>
                <a:solidFill>
                  <a:schemeClr val="dk1"/>
                </a:solidFill>
              </a:defRPr>
            </a:lvl3pPr>
            <a:lvl4pPr marL="1187450" indent="-142875" algn="l" rtl="0">
              <a:spcBef>
                <a:spcPts val="360"/>
              </a:spcBef>
              <a:spcAft>
                <a:spcPts val="0"/>
              </a:spcAft>
              <a:buClr>
                <a:srgbClr val="BBADCD"/>
              </a:buClr>
              <a:buFont typeface="Arial"/>
              <a:buChar char="●"/>
              <a:defRPr>
                <a:solidFill>
                  <a:schemeClr val="dk1"/>
                </a:solidFill>
              </a:defRPr>
            </a:lvl4pPr>
            <a:lvl5pPr marL="1462088" indent="-150812" algn="l" rtl="0">
              <a:spcBef>
                <a:spcPts val="320"/>
              </a:spcBef>
              <a:spcAft>
                <a:spcPts val="0"/>
              </a:spcAft>
              <a:buClr>
                <a:srgbClr val="CBADAB"/>
              </a:buClr>
              <a:buFont typeface="Arial"/>
              <a:buChar char="●"/>
              <a:defRPr sz="1600">
                <a:solidFill>
                  <a:schemeClr val="dk1"/>
                </a:solidFill>
              </a:defRPr>
            </a:lvl5pPr>
            <a:lvl6pPr marL="1737360" indent="-127635" algn="l" rtl="0">
              <a:spcBef>
                <a:spcPts val="320"/>
              </a:spcBef>
              <a:buClr>
                <a:schemeClr val="accent1"/>
              </a:buClr>
              <a:buFont typeface="Arial"/>
              <a:buChar char="●"/>
              <a:defRPr sz="1600">
                <a:solidFill>
                  <a:schemeClr val="dk2"/>
                </a:solidFill>
              </a:defRPr>
            </a:lvl6pPr>
            <a:lvl7pPr marL="2011679" indent="-151129" algn="l" rtl="0">
              <a:spcBef>
                <a:spcPts val="280"/>
              </a:spcBef>
              <a:buClr>
                <a:srgbClr val="CEB9DE"/>
              </a:buClr>
              <a:buFont typeface="Arial"/>
              <a:buChar char="●"/>
              <a:defRPr sz="1400" baseline="0">
                <a:solidFill>
                  <a:schemeClr val="dk2"/>
                </a:solidFill>
              </a:defRPr>
            </a:lvl7pPr>
            <a:lvl8pPr marL="2286000" indent="-136525" algn="l" rtl="0">
              <a:spcBef>
                <a:spcPts val="280"/>
              </a:spcBef>
              <a:buClr>
                <a:schemeClr val="accent2"/>
              </a:buClr>
              <a:buFont typeface="Arial"/>
              <a:buChar char="●"/>
              <a:defRPr sz="1400" cap="small" baseline="0">
                <a:solidFill>
                  <a:schemeClr val="dk2"/>
                </a:solidFill>
              </a:defRPr>
            </a:lvl8pPr>
            <a:lvl9pPr marL="2560320" indent="-131445" algn="l" rtl="0">
              <a:spcBef>
                <a:spcPts val="280"/>
              </a:spcBef>
              <a:buClr>
                <a:srgbClr val="622A8D"/>
              </a:buClr>
              <a:buFont typeface="Arial"/>
              <a:buChar char="●"/>
              <a:defRPr sz="1400" baseline="0">
                <a:solidFill>
                  <a:schemeClr val="dk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Shape 169"/>
          <p:cNvSpPr txBox="1">
            <a:spLocks noGrp="1"/>
          </p:cNvSpPr>
          <p:nvPr>
            <p:ph type="ftr" idx="10"/>
          </p:nvPr>
        </p:nvSpPr>
        <p:spPr>
          <a:xfrm rot="5400000">
            <a:off x="6989763" y="3736975"/>
            <a:ext cx="3200400" cy="365125"/>
          </a:xfrm>
        </p:spPr>
        <p:txBody>
          <a:bodyPr lIns="91425" tIns="91425" rIns="91425" bIns="91425" anchor="ctr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" name="Shape 170"/>
          <p:cNvSpPr txBox="1">
            <a:spLocks noGrp="1"/>
          </p:cNvSpPr>
          <p:nvPr>
            <p:ph type="sldNum" idx="11"/>
          </p:nvPr>
        </p:nvSpPr>
        <p:spPr>
          <a:xfrm>
            <a:off x="8129588" y="5734050"/>
            <a:ext cx="609600" cy="520700"/>
          </a:xfrm>
        </p:spPr>
        <p:txBody>
          <a:bodyPr lIns="91425" tIns="91425" rIns="91425" bIns="91425" anchor="ctr"/>
          <a:lstStyle>
            <a:lvl1pPr marL="0" marR="0" indent="0" algn="ctr" rtl="0">
              <a:spcBef>
                <a:spcPts val="0"/>
              </a:spcBef>
              <a:defRPr sz="1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" name="Shape 171"/>
          <p:cNvSpPr txBox="1">
            <a:spLocks noGrp="1"/>
          </p:cNvSpPr>
          <p:nvPr>
            <p:ph type="dt" idx="12"/>
          </p:nvPr>
        </p:nvSpPr>
        <p:spPr>
          <a:xfrm rot="5400000">
            <a:off x="7589045" y="1081881"/>
            <a:ext cx="2011362" cy="384175"/>
          </a:xfrm>
        </p:spPr>
        <p:txBody>
          <a:bodyPr lIns="91425" tIns="91425" rIns="91425" bIns="91425" anchor="ctr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78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F562CA-8708-497F-ADFE-2CCC99BC7F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EA75D-2540-4B33-9E30-AADC024371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B92862-01CA-4835-90E3-A41C1DD8D4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98E045-5CA5-424C-9A63-F1E93DD880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36C40F-0A10-4EC8-BBC0-77E1E7567D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6722A-028A-4F23-9B26-AC15C9FA3A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02AB84-3F3A-4480-91A3-A45D393954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C7BE3-76E3-44B5-846A-1DFF9CCD26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D374A68-2608-412E-9D8C-6EB4D0E02F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548680"/>
            <a:ext cx="6904856" cy="17526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400" dirty="0" smtClean="0"/>
              <a:t>Подготовка к сдаче ОГЭ. </a:t>
            </a:r>
          </a:p>
          <a:p>
            <a:pPr algn="ctr" eaLnBrk="1" hangingPunct="1"/>
            <a:r>
              <a:rPr lang="ru-RU" altLang="ru-RU" sz="4400" dirty="0"/>
              <a:t>Р</a:t>
            </a:r>
            <a:r>
              <a:rPr lang="ru-RU" altLang="ru-RU" sz="4400" dirty="0" smtClean="0"/>
              <a:t>азделы </a:t>
            </a:r>
            <a:r>
              <a:rPr lang="ru-RU" altLang="ru-RU" sz="4400" dirty="0" err="1" smtClean="0"/>
              <a:t>аудирования</a:t>
            </a:r>
            <a:r>
              <a:rPr lang="ru-RU" altLang="ru-RU" sz="4400" dirty="0" smtClean="0"/>
              <a:t> и чтения</a:t>
            </a:r>
            <a:endParaRPr lang="ru-RU" altLang="ru-RU" sz="4400" dirty="0" smtClean="0"/>
          </a:p>
        </p:txBody>
      </p:sp>
      <p:sp>
        <p:nvSpPr>
          <p:cNvPr id="409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76256" y="6237312"/>
            <a:ext cx="1828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 smtClean="0"/>
              <a:t>Логинова О.А.</a:t>
            </a:r>
          </a:p>
          <a:p>
            <a:pPr eaLnBrk="1" hangingPunct="1"/>
            <a:r>
              <a:rPr lang="ru-RU" altLang="ru-RU" dirty="0" smtClean="0"/>
              <a:t>ГБОУ СОШ № 180</a:t>
            </a:r>
          </a:p>
          <a:p>
            <a:pPr eaLnBrk="1" hangingPunct="1"/>
            <a:r>
              <a:rPr lang="ru-RU" altLang="ru-RU" dirty="0" smtClean="0"/>
              <a:t>2014</a:t>
            </a: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88640"/>
            <a:ext cx="6512511" cy="1143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3600" dirty="0" smtClean="0"/>
              <a:t>АУДИРОВАНИЕ</a:t>
            </a:r>
            <a:r>
              <a:rPr lang="ru-RU" altLang="ru-RU" dirty="0" smtClean="0"/>
              <a:t> </a:t>
            </a:r>
            <a:r>
              <a:rPr lang="ru-RU" altLang="ru-RU" sz="2100" b="1" dirty="0" smtClean="0"/>
              <a:t>Типичные трудности</a:t>
            </a:r>
            <a:r>
              <a:rPr lang="ru-RU" altLang="ru-RU" b="1" dirty="0" smtClean="0"/>
              <a:t> 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1115616" y="2132856"/>
            <a:ext cx="3346704" cy="347472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u="sng" dirty="0" smtClean="0"/>
              <a:t>В учебной обстановке</a:t>
            </a:r>
            <a:endParaRPr lang="ru-RU" altLang="ru-RU" sz="2000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плохая аудиозапись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отсутствие навыков </a:t>
            </a:r>
            <a:r>
              <a:rPr lang="ru-RU" altLang="ru-RU" sz="2000" dirty="0" err="1" smtClean="0"/>
              <a:t>аудирования</a:t>
            </a:r>
            <a:r>
              <a:rPr lang="ru-RU" altLang="ru-RU" sz="2000" dirty="0" smtClean="0"/>
              <a:t> с аудионосителей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</a:t>
            </a:r>
            <a:r>
              <a:rPr lang="ru-RU" altLang="ru-RU" sz="2000" dirty="0" err="1" smtClean="0"/>
              <a:t>нетренированность</a:t>
            </a:r>
            <a:r>
              <a:rPr lang="ru-RU" altLang="ru-RU" sz="2000" dirty="0" smtClean="0"/>
              <a:t> навыков </a:t>
            </a:r>
            <a:r>
              <a:rPr lang="ru-RU" altLang="ru-RU" sz="2000" dirty="0" err="1" smtClean="0"/>
              <a:t>аудирования</a:t>
            </a:r>
            <a:r>
              <a:rPr lang="ru-RU" altLang="ru-RU" sz="2000" dirty="0" smtClean="0"/>
              <a:t> в восприятии речи другого учителя и других возрастных групп</a:t>
            </a:r>
            <a:endParaRPr lang="en-US" altLang="ru-RU" sz="2000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ru-RU" sz="2000" dirty="0" smtClean="0"/>
              <a:t>- </a:t>
            </a:r>
            <a:r>
              <a:rPr lang="en-US" altLang="ru-RU" sz="2000" dirty="0" err="1" smtClean="0"/>
              <a:t>отсутствии</a:t>
            </a:r>
            <a:r>
              <a:rPr lang="en-US" altLang="ru-RU" sz="2000" dirty="0" smtClean="0"/>
              <a:t> </a:t>
            </a:r>
            <a:r>
              <a:rPr lang="en-US" altLang="ru-RU" sz="2000" dirty="0" err="1" smtClean="0"/>
              <a:t>установки</a:t>
            </a:r>
            <a:r>
              <a:rPr lang="en-US" altLang="ru-RU" sz="2000" dirty="0" smtClean="0"/>
              <a:t> </a:t>
            </a:r>
            <a:r>
              <a:rPr lang="en-US" altLang="ru-RU" sz="2000" dirty="0" err="1" smtClean="0"/>
              <a:t>на</a:t>
            </a:r>
            <a:r>
              <a:rPr lang="en-US" altLang="ru-RU" sz="2000" dirty="0" smtClean="0"/>
              <a:t> </a:t>
            </a:r>
            <a:r>
              <a:rPr lang="en-US" altLang="ru-RU" sz="2000" dirty="0" err="1" smtClean="0"/>
              <a:t>аудирование</a:t>
            </a:r>
            <a:r>
              <a:rPr lang="ru-RU" altLang="ru-RU" sz="20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</a:t>
            </a:r>
            <a:r>
              <a:rPr lang="ru-RU" altLang="ru-RU" sz="2000" dirty="0" err="1" smtClean="0"/>
              <a:t>невладение</a:t>
            </a:r>
            <a:r>
              <a:rPr lang="ru-RU" altLang="ru-RU" sz="2000" dirty="0" smtClean="0"/>
              <a:t> стратегиями </a:t>
            </a:r>
            <a:r>
              <a:rPr lang="ru-RU" altLang="ru-RU" sz="2000" dirty="0" err="1" smtClean="0"/>
              <a:t>аудирования</a:t>
            </a:r>
            <a:r>
              <a:rPr lang="ru-RU" altLang="ru-RU" sz="2000" dirty="0" smtClean="0"/>
              <a:t> (соотнесение л-</a:t>
            </a:r>
            <a:r>
              <a:rPr lang="ru-RU" altLang="ru-RU" sz="2000" dirty="0" err="1" smtClean="0"/>
              <a:t>гр</a:t>
            </a:r>
            <a:r>
              <a:rPr lang="ru-RU" altLang="ru-RU" sz="2000" dirty="0" smtClean="0"/>
              <a:t> полей)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quarter" idx="14"/>
          </p:nvPr>
        </p:nvSpPr>
        <p:spPr>
          <a:xfrm>
            <a:off x="4643438" y="1628775"/>
            <a:ext cx="4038600" cy="4968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u="sng" dirty="0" smtClean="0"/>
              <a:t>В реальном общении</a:t>
            </a:r>
            <a:endParaRPr lang="ru-RU" altLang="ru-RU" sz="2000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удаленность </a:t>
            </a:r>
            <a:r>
              <a:rPr lang="ru-RU" altLang="ru-RU" sz="2000" dirty="0" err="1" smtClean="0"/>
              <a:t>источкика</a:t>
            </a:r>
            <a:r>
              <a:rPr lang="ru-RU" altLang="ru-RU" sz="2000" dirty="0" smtClean="0"/>
              <a:t> информации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шумовые помехи, прерывистая речь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речь носителя языка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речь мужчины, женщины, подростка, ребенка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некорректное произношение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 диалектная речь</a:t>
            </a:r>
            <a:endParaRPr lang="en-US" altLang="ru-RU" sz="2000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ru-RU" sz="2000" dirty="0" smtClean="0"/>
              <a:t>- </a:t>
            </a:r>
            <a:r>
              <a:rPr lang="en-US" altLang="ru-RU" sz="2000" dirty="0" err="1" smtClean="0"/>
              <a:t>незнакомая</a:t>
            </a:r>
            <a:r>
              <a:rPr lang="en-US" altLang="ru-RU" sz="2000" dirty="0" smtClean="0"/>
              <a:t> </a:t>
            </a:r>
            <a:r>
              <a:rPr lang="en-US" altLang="ru-RU" sz="2000" dirty="0" err="1" smtClean="0"/>
              <a:t>или</a:t>
            </a:r>
            <a:r>
              <a:rPr lang="en-US" altLang="ru-RU" sz="2000" dirty="0" smtClean="0"/>
              <a:t> </a:t>
            </a:r>
            <a:r>
              <a:rPr lang="en-US" altLang="ru-RU" sz="2000" dirty="0" err="1" smtClean="0"/>
              <a:t>неинтересная</a:t>
            </a:r>
            <a:r>
              <a:rPr lang="en-US" altLang="ru-RU" sz="2000" dirty="0" smtClean="0"/>
              <a:t> </a:t>
            </a:r>
            <a:r>
              <a:rPr lang="en-US" altLang="ru-RU" sz="2000" dirty="0" err="1" smtClean="0"/>
              <a:t>тема</a:t>
            </a:r>
            <a:r>
              <a:rPr lang="ru-RU" altLang="ru-RU" sz="20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/>
              <a:t>-омонимы, синонимы, числительные,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1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31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lIns="91425" tIns="45700" rIns="91425" bIns="45700" anchor="b">
            <a:sp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en-US" altLang="ru-RU" sz="3000" smtClean="0">
                <a:solidFill>
                  <a:srgbClr val="000000"/>
                </a:solidFill>
                <a:sym typeface="Arial" charset="0"/>
              </a:rPr>
              <a:t>ПОНИМАНИЕ ОМОФОНОВ</a:t>
            </a:r>
          </a:p>
        </p:txBody>
      </p:sp>
      <p:sp>
        <p:nvSpPr>
          <p:cNvPr id="25603" name="Shape 315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7467600" cy="3613150"/>
          </a:xfrm>
        </p:spPr>
        <p:txBody>
          <a:bodyPr lIns="91425" tIns="45700" rIns="91425" bIns="45700">
            <a:spAutoFit/>
          </a:bodyPr>
          <a:lstStyle/>
          <a:p>
            <a:pPr marL="0" indent="0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SzPct val="25000"/>
              <a:buFont typeface="Arial" charset="0"/>
              <a:buNone/>
            </a:pPr>
            <a:endParaRPr lang="en-US" altLang="ru-RU" sz="2200" smtClean="0">
              <a:solidFill>
                <a:srgbClr val="000000"/>
              </a:solidFill>
              <a:sym typeface="Arial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waste          b)waist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sail              b) sale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knew           b) new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here             b) hear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knew            b) new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knight           b) night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knight           b) night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heard            b) herd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mourning      b) morning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a)their               b) there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male             b) mail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200" smtClean="0">
                <a:solidFill>
                  <a:srgbClr val="000000"/>
                </a:solidFill>
                <a:sym typeface="Arial" charset="0"/>
              </a:rPr>
              <a:t>a) bear             b) bare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hape 29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lIns="91425" tIns="45700" rIns="91425" bIns="45700" anchor="b">
            <a:sp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en-US" altLang="ru-RU" sz="3000" smtClean="0">
                <a:solidFill>
                  <a:srgbClr val="000000"/>
                </a:solidFill>
                <a:sym typeface="Arial" charset="0"/>
              </a:rPr>
              <a:t>РАЗЛИЧЕНИЕ СЛОВ, ИМЕЮЩИХ ПОХОЖЕЕ ПРОИЗНОШЕНИЕ.</a:t>
            </a:r>
          </a:p>
        </p:txBody>
      </p:sp>
      <p:sp>
        <p:nvSpPr>
          <p:cNvPr id="26627" name="Shape 297"/>
          <p:cNvSpPr>
            <a:spLocks noGrp="1"/>
          </p:cNvSpPr>
          <p:nvPr>
            <p:ph sz="quarter" idx="13"/>
          </p:nvPr>
        </p:nvSpPr>
        <p:spPr>
          <a:xfrm>
            <a:off x="395288" y="1412875"/>
            <a:ext cx="6059487" cy="2678113"/>
          </a:xfrm>
        </p:spPr>
        <p:txBody>
          <a:bodyPr lIns="91425" tIns="45700" rIns="91425" bIns="45700">
            <a:spAutoFit/>
          </a:bodyPr>
          <a:lstStyle/>
          <a:p>
            <a:pPr marL="0" indent="0">
              <a:spcBef>
                <a:spcPct val="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altLang="ru-RU" sz="2400" smtClean="0">
                <a:solidFill>
                  <a:srgbClr val="000000"/>
                </a:solidFill>
                <a:sym typeface="Arial" charset="0"/>
              </a:rPr>
              <a:t>.</a:t>
            </a:r>
          </a:p>
          <a:p>
            <a:pPr marL="0" indent="0"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400" smtClean="0">
                <a:solidFill>
                  <a:srgbClr val="000000"/>
                </a:solidFill>
                <a:sym typeface="Arial" charset="0"/>
              </a:rPr>
              <a:t>praise     prize      price     prose</a:t>
            </a:r>
          </a:p>
          <a:p>
            <a:pPr marL="0" indent="0"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400" smtClean="0">
                <a:solidFill>
                  <a:srgbClr val="000000"/>
                </a:solidFill>
                <a:sym typeface="Arial" charset="0"/>
              </a:rPr>
              <a:t>hat       head     heart      hut</a:t>
            </a:r>
          </a:p>
          <a:p>
            <a:pPr marL="0" indent="0"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400" smtClean="0">
                <a:solidFill>
                  <a:srgbClr val="000000"/>
                </a:solidFill>
                <a:sym typeface="Arial" charset="0"/>
              </a:rPr>
              <a:t>beard     bed      bet       bird</a:t>
            </a:r>
          </a:p>
          <a:p>
            <a:pPr marL="0" indent="0"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400" smtClean="0">
                <a:solidFill>
                  <a:srgbClr val="000000"/>
                </a:solidFill>
                <a:sym typeface="Arial" charset="0"/>
              </a:rPr>
              <a:t>card       cart       caught       cat</a:t>
            </a:r>
          </a:p>
          <a:p>
            <a:pPr marL="0" indent="0"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400" smtClean="0">
                <a:solidFill>
                  <a:srgbClr val="000000"/>
                </a:solidFill>
                <a:sym typeface="Arial" charset="0"/>
              </a:rPr>
              <a:t>mad     made     met        mud</a:t>
            </a:r>
          </a:p>
          <a:p>
            <a:pPr marL="0" indent="0">
              <a:spcBef>
                <a:spcPct val="0"/>
              </a:spcBef>
              <a:buSzPct val="70000"/>
              <a:buFont typeface="Arial" charset="0"/>
              <a:buAutoNum type="arabicPeriod"/>
            </a:pPr>
            <a:r>
              <a:rPr lang="en-US" altLang="ru-RU" sz="2400" smtClean="0">
                <a:solidFill>
                  <a:srgbClr val="000000"/>
                </a:solidFill>
                <a:sym typeface="Arial" charset="0"/>
              </a:rPr>
              <a:t>beach      bitch     peach    pitch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altLang="ru-RU" sz="2600" b="1" smtClean="0"/>
              <a:t>Незнакомый (</a:t>
            </a:r>
            <a:r>
              <a:rPr lang="ru-RU" altLang="ru-RU" sz="2600" b="1" smtClean="0">
                <a:solidFill>
                  <a:srgbClr val="FF0066"/>
                </a:solidFill>
              </a:rPr>
              <a:t>аудио)</a:t>
            </a:r>
            <a:r>
              <a:rPr lang="ru-RU" altLang="ru-RU" sz="2600" b="1" smtClean="0"/>
              <a:t>текст помогают понять</a:t>
            </a:r>
            <a:r>
              <a:rPr lang="ru-RU" altLang="ru-RU" sz="2600" smtClean="0"/>
              <a:t>:</a:t>
            </a:r>
            <a:br>
              <a:rPr lang="ru-RU" altLang="ru-RU" sz="2600" smtClean="0"/>
            </a:br>
            <a:endParaRPr lang="ru-RU" altLang="ru-RU" sz="2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заголовок;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даты, числа;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имена, географические названия;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слова иностранного происхождения – «интернационализмы»;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наличие абзацев;</a:t>
            </a:r>
            <a:r>
              <a:rPr lang="de-DE" altLang="ru-RU" sz="2000" smtClean="0"/>
              <a:t> </a:t>
            </a:r>
            <a:r>
              <a:rPr lang="ru-RU" altLang="ru-RU" sz="2000" smtClean="0">
                <a:solidFill>
                  <a:srgbClr val="FF0066"/>
                </a:solidFill>
              </a:rPr>
              <a:t>пауз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слова, выделенные другим шрифтом/курсивом; </a:t>
            </a:r>
            <a:r>
              <a:rPr lang="ru-RU" altLang="ru-RU" sz="2000" smtClean="0">
                <a:solidFill>
                  <a:srgbClr val="FF0066"/>
                </a:solidFill>
              </a:rPr>
              <a:t>интонация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иллюстрации, подписи к рисункам, схемы, диаграммы, статистика; </a:t>
            </a:r>
            <a:r>
              <a:rPr lang="ru-RU" altLang="ru-RU" sz="2000" smtClean="0">
                <a:solidFill>
                  <a:srgbClr val="FF0066"/>
                </a:solidFill>
              </a:rPr>
              <a:t>характерные шумы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резюме перед текстом;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основная мысль, которая обычно бывает в начале или повторяется в конце текста;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smtClean="0"/>
              <a:t>- умение игнорировать незнакомые слова и определять их из контекста и словообразования, языковое чутье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hape 264"/>
          <p:cNvSpPr>
            <a:spLocks noGrp="1"/>
          </p:cNvSpPr>
          <p:nvPr>
            <p:ph type="title"/>
          </p:nvPr>
        </p:nvSpPr>
        <p:spPr/>
        <p:txBody>
          <a:bodyPr tIns="45700" bIns="4570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altLang="ru-RU" cap="none" smtClean="0">
                <a:solidFill>
                  <a:srgbClr val="000000"/>
                </a:solidFill>
                <a:sym typeface="Arial" charset="0"/>
              </a:rPr>
              <a:t>ПОРЯДОК ВЫПОЛНЕНИЯ ЗАДАНИЙ</a:t>
            </a:r>
          </a:p>
        </p:txBody>
      </p:sp>
      <p:graphicFrame>
        <p:nvGraphicFramePr>
          <p:cNvPr id="265" name="Shape 265"/>
          <p:cNvGraphicFramePr/>
          <p:nvPr/>
        </p:nvGraphicFramePr>
        <p:xfrm>
          <a:off x="1116013" y="1773238"/>
          <a:ext cx="1800225" cy="481329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00225"/>
              </a:tblGrid>
              <a:tr h="109551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400"/>
                        </a:spcBef>
                        <a:buSzPct val="25000"/>
                        <a:buNone/>
                      </a:pPr>
                      <a:r>
                        <a:rPr lang="en-US" sz="2000" dirty="0" err="1">
                          <a:solidFill>
                            <a:schemeClr val="dk1"/>
                          </a:solidFill>
                        </a:rPr>
                        <a:t>До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dk1"/>
                          </a:solidFill>
                        </a:rPr>
                        <a:t>прослушивания</a:t>
                      </a:r>
                      <a:endParaRPr lang="en-US" sz="2000" dirty="0">
                        <a:solidFill>
                          <a:schemeClr val="dk1"/>
                        </a:solidFill>
                      </a:endParaRPr>
                    </a:p>
                  </a:txBody>
                  <a:tcPr marL="0" marR="0" marT="45731" marB="45731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144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400"/>
                        </a:spcBef>
                        <a:buSzPct val="25000"/>
                        <a:buNone/>
                      </a:pPr>
                      <a:r>
                        <a:rPr lang="en-US" sz="2000" dirty="0" err="1">
                          <a:solidFill>
                            <a:schemeClr val="dk1"/>
                          </a:solidFill>
                        </a:rPr>
                        <a:t>Во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dk1"/>
                          </a:solidFill>
                        </a:rPr>
                        <a:t>время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dk1"/>
                          </a:solidFill>
                        </a:rPr>
                        <a:t>первого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dk1"/>
                          </a:solidFill>
                        </a:rPr>
                        <a:t>прослушивания</a:t>
                      </a:r>
                      <a:endParaRPr lang="en-US" sz="2000" dirty="0">
                        <a:solidFill>
                          <a:schemeClr val="dk1"/>
                        </a:solidFill>
                      </a:endParaRPr>
                    </a:p>
                  </a:txBody>
                  <a:tcPr marL="0" marR="0" marT="45731" marB="45731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82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400"/>
                        </a:spcBef>
                        <a:buSzPct val="25000"/>
                        <a:buNone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Во время второго прослушивания</a:t>
                      </a:r>
                    </a:p>
                  </a:txBody>
                  <a:tcPr marL="0" marR="0" marT="45731" marB="45731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517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400"/>
                        </a:spcBef>
                        <a:buSzPct val="25000"/>
                        <a:buNone/>
                      </a:pPr>
                      <a:r>
                        <a:rPr lang="en-US" sz="2000">
                          <a:solidFill>
                            <a:schemeClr val="dk1"/>
                          </a:solidFill>
                        </a:rPr>
                        <a:t>После прослушивания</a:t>
                      </a:r>
                    </a:p>
                  </a:txBody>
                  <a:tcPr marL="0" marR="0" marT="45731" marB="45731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31" name="Shape 266"/>
          <p:cNvSpPr txBox="1">
            <a:spLocks noChangeArrowheads="1"/>
          </p:cNvSpPr>
          <p:nvPr/>
        </p:nvSpPr>
        <p:spPr bwMode="auto">
          <a:xfrm>
            <a:off x="3995738" y="1409700"/>
            <a:ext cx="3673475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ru-RU" altLang="ru-RU">
                <a:solidFill>
                  <a:srgbClr val="000000"/>
                </a:solidFill>
                <a:sym typeface="Arial" charset="0"/>
              </a:rPr>
              <a:t>- </a:t>
            </a:r>
            <a:r>
              <a:rPr lang="en-US" altLang="ru-RU">
                <a:solidFill>
                  <a:srgbClr val="000000"/>
                </a:solidFill>
                <a:sym typeface="Arial" charset="0"/>
              </a:rPr>
              <a:t>Найти подтверждение тому, что остальные ответы неверны</a:t>
            </a:r>
            <a:endParaRPr lang="ru-RU" altLang="ru-RU">
              <a:solidFill>
                <a:srgbClr val="000000"/>
              </a:solidFill>
              <a:sym typeface="Arial" charset="0"/>
            </a:endParaRP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</a:pPr>
            <a:r>
              <a:rPr lang="ru-RU" altLang="ru-RU">
                <a:solidFill>
                  <a:srgbClr val="000000"/>
                </a:solidFill>
              </a:rPr>
              <a:t>- </a:t>
            </a:r>
            <a:r>
              <a:rPr lang="en-US" altLang="ru-RU">
                <a:solidFill>
                  <a:srgbClr val="000000"/>
                </a:solidFill>
              </a:rPr>
              <a:t>Написать рядом с вопросом ключевые слова, определяющие выбор ответа</a:t>
            </a: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</a:pPr>
            <a:r>
              <a:rPr lang="ru-RU" altLang="ru-RU">
                <a:solidFill>
                  <a:srgbClr val="000000"/>
                </a:solidFill>
              </a:rPr>
              <a:t>- </a:t>
            </a:r>
            <a:r>
              <a:rPr lang="en-US" altLang="ru-RU">
                <a:solidFill>
                  <a:srgbClr val="000000"/>
                </a:solidFill>
              </a:rPr>
              <a:t>Проверить данные ответы, найти им дополнительное подтверждение</a:t>
            </a: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</a:pPr>
            <a:r>
              <a:rPr lang="ru-RU" altLang="ru-RU">
                <a:solidFill>
                  <a:srgbClr val="000000"/>
                </a:solidFill>
              </a:rPr>
              <a:t>- </a:t>
            </a:r>
            <a:r>
              <a:rPr lang="en-US" altLang="ru-RU">
                <a:solidFill>
                  <a:srgbClr val="000000"/>
                </a:solidFill>
              </a:rPr>
              <a:t>Занести ответы в бланк</a:t>
            </a: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</a:pPr>
            <a:r>
              <a:rPr lang="ru-RU" altLang="ru-RU">
                <a:solidFill>
                  <a:srgbClr val="000000"/>
                </a:solidFill>
              </a:rPr>
              <a:t>- </a:t>
            </a:r>
            <a:r>
              <a:rPr lang="en-US" altLang="ru-RU">
                <a:solidFill>
                  <a:srgbClr val="000000"/>
                </a:solidFill>
              </a:rPr>
              <a:t>Написать в тестовом буклете все возможные ответы рядом с вопросом</a:t>
            </a: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</a:pPr>
            <a:r>
              <a:rPr lang="ru-RU" altLang="ru-RU">
                <a:solidFill>
                  <a:srgbClr val="000000"/>
                </a:solidFill>
              </a:rPr>
              <a:t>- </a:t>
            </a:r>
            <a:r>
              <a:rPr lang="en-US" altLang="ru-RU">
                <a:solidFill>
                  <a:srgbClr val="000000"/>
                </a:solidFill>
              </a:rPr>
              <a:t>Прочитать инструкцию</a:t>
            </a: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</a:pPr>
            <a:r>
              <a:rPr lang="ru-RU" altLang="ru-RU">
                <a:solidFill>
                  <a:srgbClr val="000000"/>
                </a:solidFill>
              </a:rPr>
              <a:t>- </a:t>
            </a:r>
            <a:r>
              <a:rPr lang="en-US" altLang="ru-RU">
                <a:solidFill>
                  <a:srgbClr val="000000"/>
                </a:solidFill>
              </a:rPr>
              <a:t>Прочитать вопросы</a:t>
            </a: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</a:pPr>
            <a:endParaRPr lang="en-US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endParaRPr lang="en-US" altLang="ru-RU">
              <a:solidFill>
                <a:srgbClr val="000000"/>
              </a:solidFill>
              <a:sym typeface="Arial" charset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0"/>
            <a:ext cx="6512511" cy="1143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600" dirty="0" smtClean="0"/>
              <a:t>Система упражнений АУДИРОВАНИЕ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3568" y="836712"/>
            <a:ext cx="8229600" cy="56610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</a:t>
            </a:r>
            <a:r>
              <a:rPr lang="ru-RU" altLang="ru-RU" sz="1600" b="1" dirty="0" smtClean="0"/>
              <a:t> подготовительные</a:t>
            </a:r>
            <a:r>
              <a:rPr lang="ru-RU" altLang="ru-RU" sz="1400" b="1" dirty="0" smtClean="0"/>
              <a:t> </a:t>
            </a:r>
            <a:r>
              <a:rPr lang="ru-RU" altLang="ru-RU" sz="1200" b="1" dirty="0" smtClean="0"/>
              <a:t>(«до </a:t>
            </a:r>
            <a:r>
              <a:rPr lang="ru-RU" altLang="ru-RU" sz="1200" b="1" dirty="0" err="1" smtClean="0"/>
              <a:t>аудирования</a:t>
            </a:r>
            <a:r>
              <a:rPr lang="ru-RU" altLang="ru-RU" sz="1200" b="1" dirty="0" smtClean="0"/>
              <a:t>»), </a:t>
            </a:r>
            <a:r>
              <a:rPr lang="ru-RU" altLang="ru-RU" sz="1200" b="1" dirty="0" err="1" smtClean="0"/>
              <a:t>аудитивные</a:t>
            </a:r>
            <a:r>
              <a:rPr lang="ru-RU" altLang="ru-RU" sz="1200" b="1" dirty="0" smtClean="0"/>
              <a:t> («во время </a:t>
            </a:r>
            <a:r>
              <a:rPr lang="ru-RU" altLang="ru-RU" sz="1200" b="1" dirty="0" err="1" smtClean="0"/>
              <a:t>аудирования</a:t>
            </a:r>
            <a:r>
              <a:rPr lang="ru-RU" altLang="ru-RU" sz="1200" b="1" dirty="0" smtClean="0"/>
              <a:t>»), речевые («после </a:t>
            </a:r>
            <a:r>
              <a:rPr lang="ru-RU" altLang="ru-RU" sz="1200" b="1" dirty="0" err="1" smtClean="0"/>
              <a:t>аудирования</a:t>
            </a:r>
            <a:r>
              <a:rPr lang="ru-RU" altLang="ru-RU" sz="1200" b="1" dirty="0" smtClean="0"/>
              <a:t>»);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на развитие </a:t>
            </a:r>
            <a:r>
              <a:rPr lang="ru-RU" altLang="ru-RU" sz="1600" b="1" dirty="0" smtClean="0"/>
              <a:t>механизмов </a:t>
            </a:r>
            <a:r>
              <a:rPr lang="ru-RU" altLang="ru-RU" sz="1600" b="1" dirty="0" err="1" smtClean="0"/>
              <a:t>аудирования</a:t>
            </a:r>
            <a:r>
              <a:rPr lang="ru-RU" altLang="ru-RU" sz="1400" b="1" dirty="0" smtClean="0"/>
              <a:t> </a:t>
            </a:r>
            <a:r>
              <a:rPr lang="ru-RU" altLang="ru-RU" sz="1200" b="1" dirty="0" smtClean="0"/>
              <a:t>(памяти, прогнозирования, речевого слуха);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повторение за диктором, синхронно или в паузу;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прослушивание со зрительной опорой </a:t>
            </a:r>
            <a:r>
              <a:rPr lang="ru-RU" altLang="ru-RU" sz="1200" b="1" dirty="0" smtClean="0"/>
              <a:t>(текстов полного формата и с пропусками, «текстов-монолитов» без знаков препинания и пробелов между словами, использование картинок, сигнальных карт, планов и схем фабулы);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визуальный диктант (по формуле «слушаю – представляю – изображаю»);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диктант в паре с поочередным заполнением пропусков: </a:t>
            </a:r>
            <a:r>
              <a:rPr lang="de-DE" altLang="ru-RU" sz="1400" b="1" dirty="0" smtClean="0"/>
              <a:t>R</a:t>
            </a:r>
            <a:r>
              <a:rPr lang="ru-RU" altLang="ru-RU" sz="1400" b="1" dirty="0" smtClean="0"/>
              <a:t>ü</a:t>
            </a:r>
            <a:r>
              <a:rPr lang="de-DE" altLang="ru-RU" sz="1400" b="1" dirty="0" err="1" smtClean="0"/>
              <a:t>ckendiktat</a:t>
            </a:r>
            <a:r>
              <a:rPr lang="ru-RU" altLang="ru-RU" sz="1400" b="1" dirty="0" smtClean="0"/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диктант с пропусками: </a:t>
            </a:r>
            <a:r>
              <a:rPr lang="de-DE" altLang="ru-RU" sz="1400" b="1" dirty="0" smtClean="0"/>
              <a:t>Klopfdiktat</a:t>
            </a:r>
            <a:r>
              <a:rPr lang="ru-RU" altLang="ru-RU" sz="1400" b="1" dirty="0" smtClean="0"/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диктант грамматический (комментирование форм, структур, правил, исключений);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диктант лексический (объяснение, дефиниция слов);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выборочный диктант (запись лексических/речевых единиц текста по заданию: </a:t>
            </a:r>
            <a:r>
              <a:rPr lang="de-DE" altLang="ru-RU" sz="1400" b="1" dirty="0" smtClean="0"/>
              <a:t>Kettendiktat</a:t>
            </a:r>
            <a:r>
              <a:rPr lang="ru-RU" altLang="ru-RU" sz="1400" b="1" dirty="0" smtClean="0"/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 соотнесение близких и далеких по смыслу высказываний;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тренировка значимых компонентов высказывания: ключевых слов, оценочных суждений, слов и частиц с модальным значением;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составление ассоциативного, семантического и синонимического рядов слов;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предвосхищение и прогнозирование событий </a:t>
            </a:r>
            <a:r>
              <a:rPr lang="ru-RU" altLang="ru-RU" sz="1400" b="1" dirty="0" err="1" smtClean="0"/>
              <a:t>аудиотекста</a:t>
            </a:r>
            <a:r>
              <a:rPr lang="ru-RU" altLang="ru-RU" sz="1400" b="1" dirty="0" smtClean="0"/>
              <a:t> (лингвистическое и смысловое);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тренировка числительных, дат, имен собственных;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/>
              <a:t>- фонетические упражнения для развития </a:t>
            </a:r>
            <a:r>
              <a:rPr lang="ru-RU" altLang="ru-RU" sz="1400" b="1" dirty="0" err="1" smtClean="0"/>
              <a:t>слухо</a:t>
            </a:r>
            <a:r>
              <a:rPr lang="ru-RU" altLang="ru-RU" sz="1400" b="1" dirty="0" smtClean="0"/>
              <a:t>-произносительных и ритмико-интонационных навыков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6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6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6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6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2600" dirty="0" smtClean="0"/>
              <a:t>Система упражнений ЧТЕНИЕ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1422" y="1052736"/>
            <a:ext cx="8785225" cy="49974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 подготовительные («до предъявления текста»), на понимание («во время чтения»), речевые («после чтения») с выходом на пересказ, обсуждение;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 совершенствование техники чтения (скорости чтения, восприятия и понимания заключенной в нем информации);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 игнорирование незнакомых слов и на языковую догадку;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структурирование текста, разделение его на смысловые части;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структурирование текста по абзацам, картинкам, лексико-грамматическим категориям;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чтение «с карандашом в руке»;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экстенсивное чтение;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редуцирование текста с выделением ключевых слов;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реконструкция/экспансия текста по ключевым словам;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- прогнозирование событий по 1-му абзацу и ключевым словам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000" dirty="0" smtClean="0"/>
              <a:t>Перифраз , синонимы, антонимы, дефиниции, лексическая сочетаемость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000" dirty="0" smtClean="0"/>
              <a:t>Самоконтроль, </a:t>
            </a:r>
            <a:r>
              <a:rPr lang="ru-RU" sz="2000" dirty="0" err="1" smtClean="0"/>
              <a:t>самокорректировка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792163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Типичными ошибками являются следующие несформированные навыки и умения: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908050"/>
            <a:ext cx="9036050" cy="59499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учащиеся невнимательно читают задание, в котором указана тематика и основная мысль высказываний/текстов;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при первом прослушивании/чтении учащиеся пытаются сразу выполнить задания и при возникших трудностях пропускают важные факты и детали;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учащиеся не ограничивают ответ рамками текста и «додумывают» ответы в степени из вероятности, реальности и в соответствии со своими фактическими знаниями;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не оставляют времени на проверку;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полагаются на созвучие/омонимичность слов, а не смысловое содержание;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 ограничиваются одним значением РЕ, не опираются на контекст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не обращают внимание на ЛЕ-ГР особенности текста;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пытаются понять каждое слово;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- невнимательно заполняют бланки ответов.</a:t>
            </a:r>
          </a:p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332656"/>
            <a:ext cx="5144359" cy="648072"/>
          </a:xfrm>
        </p:spPr>
        <p:txBody>
          <a:bodyPr/>
          <a:lstStyle/>
          <a:p>
            <a:pPr eaLnBrk="1" hangingPunct="1"/>
            <a:r>
              <a:rPr lang="ru-RU" altLang="ru-RU" sz="2600" b="1" dirty="0" smtClean="0"/>
              <a:t>Кодификатор </a:t>
            </a:r>
            <a:r>
              <a:rPr lang="ru-RU" altLang="ru-RU" sz="2600" b="1" dirty="0" err="1" smtClean="0"/>
              <a:t>Аудирование</a:t>
            </a:r>
            <a:r>
              <a:rPr lang="ru-RU" altLang="ru-RU" sz="2600" b="1" dirty="0" smtClean="0"/>
              <a:t> </a:t>
            </a:r>
            <a:br>
              <a:rPr lang="ru-RU" altLang="ru-RU" sz="2600" b="1" dirty="0" smtClean="0"/>
            </a:br>
            <a:endParaRPr lang="ru-RU" altLang="ru-RU" sz="2600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268760"/>
            <a:ext cx="8686800" cy="53276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4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Понимать основное содержание различных аутентичных  прагматических и публицистических аудио- и видеотекстов соответствующей тематики.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Извлекать необходимую / запрашиваемую информацию из различных аудио- и видеотекстов соответствующей тематики.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Полно и точно понимать высказывания собеседника в распространенных стандартных ситуациях повседневного общения.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Отделять главную информацию от второстепенной, выявлять наиболее значимые факты.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Определять тему звучащего текста.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Выявлять факты/примеры в соответствии с поставленным вопросом/проблемой.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Обобщать содержащуюся в тексте информацию, определять свое отношение к ней.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000" dirty="0" smtClean="0"/>
              <a:t>Формат КИМ</a:t>
            </a:r>
            <a:br>
              <a:rPr lang="ru-RU" altLang="ru-RU" sz="3000" dirty="0" smtClean="0"/>
            </a:br>
            <a:r>
              <a:rPr lang="ru-RU" altLang="ru-RU" sz="3000" dirty="0" smtClean="0"/>
              <a:t>Раздел «</a:t>
            </a:r>
            <a:r>
              <a:rPr lang="ru-RU" altLang="ru-RU" sz="3000" dirty="0" err="1" smtClean="0"/>
              <a:t>Аудирование</a:t>
            </a:r>
            <a:r>
              <a:rPr lang="ru-RU" altLang="ru-RU" sz="3000" dirty="0" smtClean="0"/>
              <a:t>» ОГЭ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87624" y="1916832"/>
            <a:ext cx="6400800" cy="347472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rgbClr val="006600"/>
                </a:solidFill>
              </a:rPr>
              <a:t>Количество заданий</a:t>
            </a:r>
            <a:r>
              <a:rPr lang="ru-RU" altLang="ru-RU" sz="1800" dirty="0" smtClean="0"/>
              <a:t>    3 </a:t>
            </a:r>
            <a:endParaRPr lang="ru-RU" altLang="ru-RU" sz="1800" dirty="0" smtClean="0"/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rgbClr val="006600"/>
                </a:solidFill>
              </a:rPr>
              <a:t>Тип текста</a:t>
            </a:r>
            <a:r>
              <a:rPr lang="ru-RU" altLang="ru-RU" sz="1800" dirty="0" smtClean="0"/>
              <a:t>    сцены с репликами по ситуации, короткие высказывания, беседа </a:t>
            </a:r>
            <a:r>
              <a:rPr lang="ru-RU" altLang="ru-RU" sz="1800" dirty="0" smtClean="0"/>
              <a:t>подростков</a:t>
            </a:r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rgbClr val="006600"/>
                </a:solidFill>
              </a:rPr>
              <a:t>Проверяемые умения</a:t>
            </a:r>
            <a:r>
              <a:rPr lang="ru-RU" altLang="ru-RU" sz="1800" dirty="0" smtClean="0"/>
              <a:t>   определить основную мысль, ключевые слова, извлечь необходимую информацию</a:t>
            </a:r>
            <a:r>
              <a:rPr lang="ru-RU" altLang="ru-RU" sz="1800" dirty="0" smtClean="0"/>
              <a:t>,</a:t>
            </a:r>
          </a:p>
          <a:p>
            <a:pPr marL="45720" indent="0" eaLnBrk="1" hangingPunct="1">
              <a:lnSpc>
                <a:spcPct val="80000"/>
              </a:lnSpc>
              <a:buNone/>
            </a:pPr>
            <a:r>
              <a:rPr lang="ru-RU" altLang="ru-RU" sz="1800" dirty="0" smtClean="0"/>
              <a:t> </a:t>
            </a: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rgbClr val="006600"/>
                </a:solidFill>
              </a:rPr>
              <a:t>Тип задания</a:t>
            </a:r>
            <a:r>
              <a:rPr lang="ru-RU" altLang="ru-RU" sz="1800" dirty="0" smtClean="0"/>
              <a:t>    1 и 2 - соотнесение высказываний с утверждениями,  3-8 – множественный </a:t>
            </a:r>
            <a:r>
              <a:rPr lang="ru-RU" altLang="ru-RU" sz="1800" dirty="0" smtClean="0"/>
              <a:t>выбор</a:t>
            </a:r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rgbClr val="006600"/>
                </a:solidFill>
              </a:rPr>
              <a:t>Тематика </a:t>
            </a:r>
            <a:r>
              <a:rPr lang="ru-RU" altLang="ru-RU" sz="1800" dirty="0" smtClean="0"/>
              <a:t>    школа, интересы, </a:t>
            </a:r>
            <a:r>
              <a:rPr lang="ru-RU" altLang="ru-RU" sz="1800" dirty="0" smtClean="0"/>
              <a:t>профессии</a:t>
            </a:r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rgbClr val="006600"/>
                </a:solidFill>
              </a:rPr>
              <a:t>Прогнозируемые ошибки</a:t>
            </a:r>
            <a:r>
              <a:rPr lang="ru-RU" altLang="ru-RU" sz="1800" dirty="0" smtClean="0"/>
              <a:t> неумение отделить главную и второстепенную информацию, установить синонимические ряды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229600" cy="561975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200" b="0" dirty="0" err="1" smtClean="0"/>
              <a:t>Аудирование</a:t>
            </a:r>
            <a:r>
              <a:rPr lang="ru-RU" altLang="ru-RU" sz="3200" b="0" dirty="0" smtClean="0"/>
              <a:t>: примеры трудностей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sz="quarter" idx="13"/>
          </p:nvPr>
        </p:nvSpPr>
        <p:spPr>
          <a:xfrm>
            <a:off x="18115" y="1556792"/>
            <a:ext cx="9144000" cy="59499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ru-RU" sz="2000" dirty="0" smtClean="0"/>
              <a:t>What souvenirs has Kevin bought?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ru-RU" sz="2000" dirty="0" smtClean="0"/>
              <a:t>1) Pictures of the 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ru-RU" sz="2000" dirty="0" smtClean="0"/>
              <a:t>2) Printed T-shirts.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ru-RU" sz="2000" dirty="0" smtClean="0"/>
              <a:t>3) Souvenir mugs.</a:t>
            </a:r>
            <a:endParaRPr lang="ru-RU" altLang="ru-RU" sz="20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ru-RU" sz="2800" b="1" dirty="0" smtClean="0"/>
              <a:t>Kevin: </a:t>
            </a:r>
            <a:r>
              <a:rPr lang="en-US" altLang="ru-RU" sz="2800" dirty="0" smtClean="0"/>
              <a:t>I’ve found a shop with some old </a:t>
            </a:r>
            <a:r>
              <a:rPr lang="en-US" altLang="ru-RU" sz="2800" u="sng" dirty="0" smtClean="0"/>
              <a:t>photos</a:t>
            </a:r>
            <a:r>
              <a:rPr lang="en-US" altLang="ru-RU" sz="2800" dirty="0" smtClean="0"/>
              <a:t> of the city. I </a:t>
            </a:r>
            <a:r>
              <a:rPr lang="en-US" altLang="ru-RU" sz="2800" dirty="0" smtClean="0">
                <a:solidFill>
                  <a:srgbClr val="FF0000"/>
                </a:solidFill>
              </a:rPr>
              <a:t>bought </a:t>
            </a:r>
            <a:r>
              <a:rPr lang="en-US" altLang="ru-RU" sz="2800" dirty="0" smtClean="0"/>
              <a:t>several</a:t>
            </a:r>
            <a:r>
              <a:rPr lang="ru-RU" altLang="ru-RU" sz="2800" dirty="0" smtClean="0"/>
              <a:t> </a:t>
            </a:r>
            <a:r>
              <a:rPr lang="en-US" altLang="ru-RU" sz="2800" u="sng" dirty="0" smtClean="0"/>
              <a:t>pictures</a:t>
            </a:r>
            <a:r>
              <a:rPr lang="en-US" altLang="ru-RU" sz="2800" dirty="0" smtClean="0"/>
              <a:t> there as gifts for my friends. They’re not expensive and the</a:t>
            </a:r>
            <a:r>
              <a:rPr lang="ru-RU" altLang="ru-RU" sz="2800" dirty="0" smtClean="0"/>
              <a:t> </a:t>
            </a:r>
            <a:r>
              <a:rPr lang="en-US" altLang="ru-RU" sz="2800" dirty="0" smtClean="0"/>
              <a:t>images are lovely.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ru-RU" sz="2800" b="1" dirty="0" smtClean="0"/>
              <a:t>Kate: </a:t>
            </a:r>
            <a:r>
              <a:rPr lang="en-US" altLang="ru-RU" sz="2800" dirty="0" smtClean="0"/>
              <a:t>Yeah, I think that would be better than heavy souvenir </a:t>
            </a:r>
            <a:r>
              <a:rPr lang="en-US" altLang="ru-RU" sz="2800" u="sng" dirty="0" smtClean="0"/>
              <a:t>mugs</a:t>
            </a:r>
            <a:r>
              <a:rPr lang="en-US" altLang="ru-RU" sz="2800" dirty="0" smtClean="0"/>
              <a:t> or </a:t>
            </a:r>
            <a:r>
              <a:rPr lang="en-US" altLang="ru-RU" sz="2800" u="sng" dirty="0" smtClean="0"/>
              <a:t>T-shirts</a:t>
            </a:r>
            <a:r>
              <a:rPr lang="ru-RU" altLang="ru-RU" sz="2800" u="sng" dirty="0" smtClean="0"/>
              <a:t> </a:t>
            </a:r>
            <a:r>
              <a:rPr lang="en-US" altLang="ru-RU" sz="2800" u="sng" dirty="0" smtClean="0"/>
              <a:t>with prints.</a:t>
            </a:r>
            <a:r>
              <a:rPr lang="en-US" altLang="ru-RU" sz="2800" dirty="0" smtClean="0"/>
              <a:t> </a:t>
            </a: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40625 0.05486 0.8125 0.10995 0.86563 0.11041 C 0.91875 0.11088 0.40521 0.02407 0.31875 0.00208 C 0.23229 -0.01991 0.28959 -0.02037 0.34688 -0.02084 " pathEditMode="relative" ptsTypes="aaaA">
                                      <p:cBhvr>
                                        <p:cTn id="6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260648"/>
            <a:ext cx="4608512" cy="1143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2500" b="1" dirty="0" smtClean="0"/>
              <a:t>Кодификатор Чтение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1073964"/>
            <a:ext cx="9396413" cy="58054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Читать аутентичные тексты различных стилей (публицистические, художественные, научно-популярные, прагматические) с использованием различных стратегий / видов чтения в соответствии с коммуникативной задачей.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Использовать ознакомительное чтение с целью понимания основного содержания сообщений, интервью, репортажей, публикаций научно-познавательного характера, отрывков из произведений художественной литературы.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Использовать просмотровое / поисковое чтение с целью извлечения необходимой / запрашиваемой информации из текста статьи, проспекта.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Использовать изучающее чтение с целью полного понимания информации прагматических текстов, публикаций научно-познавательного характера, отрывков из произведений художественной литературы.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Отделять главную информацию от второстепенной, выявлять наиболее значимые факты.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Определять свое отношение к прочитанному.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Определять временную и причинно-следственную взаимосвязь событий, прогнозировать развитие/результат излагаемых фактов /событий, обобщать описываемые факты /явления.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600" dirty="0" smtClean="0"/>
              <a:t>Определять замысел автора, оценивать важность /новизну информации, понимать смысл текста и его проблематику, используя элементы анализа текста. 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algn="ctr" eaLnBrk="1" hangingPunct="1"/>
            <a:r>
              <a:rPr lang="ru-RU" altLang="ru-RU" sz="3000" smtClean="0"/>
              <a:t>Формат КИМ ОГЭ</a:t>
            </a:r>
            <a:br>
              <a:rPr lang="ru-RU" altLang="ru-RU" sz="3000" smtClean="0"/>
            </a:br>
            <a:r>
              <a:rPr lang="ru-RU" altLang="ru-RU" sz="3000" smtClean="0"/>
              <a:t>Раздел «Чтение»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7544" y="1628800"/>
            <a:ext cx="8229600" cy="5373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Количество заданий</a:t>
            </a:r>
            <a:r>
              <a:rPr lang="ru-RU" altLang="ru-RU" sz="2800" dirty="0" smtClean="0"/>
              <a:t>    2 текста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Тип текста</a:t>
            </a:r>
            <a:r>
              <a:rPr lang="ru-RU" altLang="ru-RU" sz="2800" dirty="0" smtClean="0"/>
              <a:t>   </a:t>
            </a:r>
            <a:r>
              <a:rPr lang="ru-RU" altLang="ru-RU" sz="2000" dirty="0" smtClean="0"/>
              <a:t> </a:t>
            </a:r>
            <a:r>
              <a:rPr lang="ru-RU" altLang="ru-RU" sz="2000" dirty="0" err="1" smtClean="0"/>
              <a:t>Публиц-ие</a:t>
            </a:r>
            <a:r>
              <a:rPr lang="ru-RU" altLang="ru-RU" sz="2000" dirty="0" smtClean="0"/>
              <a:t>  и научно-популярные </a:t>
            </a:r>
            <a:r>
              <a:rPr lang="ru-RU" altLang="ru-RU" sz="2800" dirty="0" smtClean="0"/>
              <a:t> </a:t>
            </a:r>
            <a:r>
              <a:rPr lang="ru-RU" altLang="ru-RU" sz="2000" dirty="0" smtClean="0"/>
              <a:t>короткие монологические высказывания, статья научно-популярная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Проверяемые умения</a:t>
            </a:r>
            <a:r>
              <a:rPr lang="ru-RU" altLang="ru-RU" sz="2800" dirty="0" smtClean="0"/>
              <a:t>   </a:t>
            </a:r>
            <a:r>
              <a:rPr lang="ru-RU" altLang="ru-RU" sz="2000" dirty="0" smtClean="0"/>
              <a:t>определить основную мысль, ключевые слова, извлечь необходимую информацию,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Тип задания</a:t>
            </a:r>
            <a:r>
              <a:rPr lang="ru-RU" altLang="ru-RU" sz="2800" dirty="0" smtClean="0"/>
              <a:t>   9 - </a:t>
            </a:r>
            <a:r>
              <a:rPr lang="ru-RU" altLang="ru-RU" sz="2000" dirty="0" smtClean="0"/>
              <a:t>соотнесение текстов с заголовками, высказываний с утверждениями, 10 – 18 альтернативный выбор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Тематика </a:t>
            </a:r>
            <a:r>
              <a:rPr lang="ru-RU" altLang="ru-RU" sz="2800" dirty="0" smtClean="0"/>
              <a:t>  </a:t>
            </a:r>
            <a:r>
              <a:rPr lang="ru-RU" altLang="ru-RU" sz="2000" dirty="0" smtClean="0"/>
              <a:t> 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006600"/>
                </a:solidFill>
              </a:rPr>
              <a:t>Прогнозируемые ошибки</a:t>
            </a:r>
            <a:r>
              <a:rPr lang="ru-RU" altLang="ru-RU" sz="2000" b="1" dirty="0" smtClean="0"/>
              <a:t>- неправильное определение ключевых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-41457" y="0"/>
            <a:ext cx="8964612" cy="561975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600" dirty="0" smtClean="0"/>
              <a:t>Чтение: примеры трудностей 9класс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3"/>
          </p:nvPr>
        </p:nvSpPr>
        <p:spPr>
          <a:xfrm>
            <a:off x="0" y="980728"/>
            <a:ext cx="9144000" cy="576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 smtClean="0"/>
              <a:t>10</a:t>
            </a:r>
            <a:r>
              <a:rPr lang="ru-RU" altLang="ru-RU" sz="2400" dirty="0" smtClean="0"/>
              <a:t>. </a:t>
            </a:r>
            <a:r>
              <a:rPr lang="en-US" altLang="ru-RU" sz="2400" dirty="0" smtClean="0"/>
              <a:t>The Australian Tourism Office employs </a:t>
            </a:r>
            <a:r>
              <a:rPr lang="en-US" altLang="ru-RU" sz="2400" dirty="0" smtClean="0">
                <a:solidFill>
                  <a:srgbClr val="FF0000"/>
                </a:solidFill>
              </a:rPr>
              <a:t>a new caretaker twice a year.</a:t>
            </a:r>
            <a:endParaRPr lang="ru-RU" altLang="ru-RU" sz="2400" dirty="0" smtClean="0">
              <a:solidFill>
                <a:srgbClr val="FF0000"/>
              </a:solidFill>
            </a:endParaRPr>
          </a:p>
          <a:p>
            <a:r>
              <a:rPr lang="en-US" altLang="ru-RU" sz="2000" dirty="0" smtClean="0"/>
              <a:t>Have you ever heard of the Great Barrier Reef? It is the world's largest coral</a:t>
            </a:r>
            <a:r>
              <a:rPr lang="ru-RU" altLang="ru-RU" sz="2000" dirty="0" smtClean="0"/>
              <a:t> </a:t>
            </a:r>
            <a:r>
              <a:rPr lang="en-US" altLang="ru-RU" sz="2000" dirty="0" smtClean="0"/>
              <a:t>reef system along the eastern coast of Australia. In February 2009 an extraordinary</a:t>
            </a:r>
            <a:r>
              <a:rPr lang="ru-RU" altLang="ru-RU" sz="2000" dirty="0" smtClean="0"/>
              <a:t> </a:t>
            </a:r>
            <a:r>
              <a:rPr lang="en-US" altLang="ru-RU" sz="2000" dirty="0" smtClean="0"/>
              <a:t>position was advertised by the Australian Tourism Office. The advertisement ran</a:t>
            </a:r>
            <a:r>
              <a:rPr lang="ru-RU" altLang="ru-RU" sz="2000" dirty="0" smtClean="0"/>
              <a:t> </a:t>
            </a:r>
            <a:r>
              <a:rPr lang="en-US" altLang="ru-RU" sz="2000" dirty="0" smtClean="0"/>
              <a:t>that the </a:t>
            </a:r>
            <a:r>
              <a:rPr lang="en-US" altLang="ru-RU" sz="2000" u="sng" dirty="0" smtClean="0"/>
              <a:t>Great Barrier Reef needed a </a:t>
            </a:r>
            <a:r>
              <a:rPr lang="en-US" altLang="ru-RU" sz="2000" dirty="0" smtClean="0">
                <a:solidFill>
                  <a:srgbClr val="FF0000"/>
                </a:solidFill>
              </a:rPr>
              <a:t>caretaker for half a year</a:t>
            </a:r>
            <a:r>
              <a:rPr lang="en-US" altLang="ru-RU" sz="2000" dirty="0" smtClean="0"/>
              <a:t>. It was for a special</a:t>
            </a:r>
            <a:r>
              <a:rPr lang="ru-RU" altLang="ru-RU" sz="2000" dirty="0" smtClean="0"/>
              <a:t> </a:t>
            </a:r>
            <a:r>
              <a:rPr lang="en-US" altLang="ru-RU" sz="2000" dirty="0" smtClean="0"/>
              <a:t>person who would look after the Reef.</a:t>
            </a:r>
            <a:endParaRPr lang="ru-RU" altLang="ru-RU" sz="2000" dirty="0" smtClean="0"/>
          </a:p>
          <a:p>
            <a:pPr>
              <a:buFont typeface="Wingdings" pitchFamily="2" charset="2"/>
              <a:buNone/>
            </a:pPr>
            <a:r>
              <a:rPr lang="ru-RU" altLang="ru-RU" sz="2400" dirty="0" smtClean="0">
                <a:solidFill>
                  <a:srgbClr val="0070C0"/>
                </a:solidFill>
              </a:rPr>
              <a:t>16</a:t>
            </a:r>
            <a:r>
              <a:rPr lang="ru-RU" altLang="ru-RU" sz="2400" dirty="0" smtClean="0">
                <a:solidFill>
                  <a:schemeClr val="tx2"/>
                </a:solidFill>
              </a:rPr>
              <a:t>. </a:t>
            </a:r>
            <a:r>
              <a:rPr lang="en-US" altLang="ru-RU" sz="2800" dirty="0" smtClean="0">
                <a:solidFill>
                  <a:schemeClr val="tx2"/>
                </a:solidFill>
              </a:rPr>
              <a:t>Ben </a:t>
            </a:r>
            <a:r>
              <a:rPr lang="en-US" altLang="ru-RU" sz="2800" dirty="0" err="1" smtClean="0">
                <a:solidFill>
                  <a:schemeClr val="tx2"/>
                </a:solidFill>
              </a:rPr>
              <a:t>Southhall</a:t>
            </a:r>
            <a:r>
              <a:rPr lang="en-US" altLang="ru-RU" sz="2800" dirty="0" smtClean="0">
                <a:solidFill>
                  <a:schemeClr val="tx2"/>
                </a:solidFill>
              </a:rPr>
              <a:t> was taken </a:t>
            </a:r>
            <a:r>
              <a:rPr lang="en-US" altLang="ru-RU" sz="2800" dirty="0" smtClean="0">
                <a:solidFill>
                  <a:srgbClr val="0070C0"/>
                </a:solidFill>
              </a:rPr>
              <a:t>to hospital after a shark attack. </a:t>
            </a:r>
            <a:endParaRPr lang="ru-RU" altLang="ru-RU" sz="28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ru-RU" sz="2400" dirty="0" smtClean="0"/>
              <a:t>Ben had to deal with whales, </a:t>
            </a:r>
            <a:r>
              <a:rPr lang="en-US" altLang="ru-RU" sz="2400" dirty="0" smtClean="0">
                <a:solidFill>
                  <a:srgbClr val="0070C0"/>
                </a:solidFill>
              </a:rPr>
              <a:t>sharks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and other huge sea </a:t>
            </a:r>
            <a:r>
              <a:rPr lang="en-US" altLang="ru-RU" sz="2400" dirty="0" err="1" smtClean="0"/>
              <a:t>creatures.Surprisingly</a:t>
            </a:r>
            <a:r>
              <a:rPr lang="en-US" altLang="ru-RU" sz="2400" dirty="0" smtClean="0"/>
              <a:t>, the </a:t>
            </a:r>
            <a:r>
              <a:rPr lang="en-US" altLang="ru-RU" sz="2400" dirty="0" smtClean="0">
                <a:solidFill>
                  <a:srgbClr val="0070C0"/>
                </a:solidFill>
              </a:rPr>
              <a:t>most dangerous thing </a:t>
            </a:r>
            <a:r>
              <a:rPr lang="en-US" altLang="ru-RU" sz="2400" dirty="0" smtClean="0">
                <a:solidFill>
                  <a:srgbClr val="FFC000"/>
                </a:solidFill>
              </a:rPr>
              <a:t>was a small</a:t>
            </a:r>
            <a:r>
              <a:rPr lang="ru-RU" altLang="ru-RU" sz="2400" dirty="0" smtClean="0">
                <a:solidFill>
                  <a:srgbClr val="FFC000"/>
                </a:solidFill>
              </a:rPr>
              <a:t> </a:t>
            </a:r>
            <a:r>
              <a:rPr lang="en-US" altLang="ru-RU" sz="2400" dirty="0" smtClean="0">
                <a:solidFill>
                  <a:srgbClr val="FFC000"/>
                </a:solidFill>
              </a:rPr>
              <a:t>jellyfish about the size of a little finger. </a:t>
            </a:r>
            <a:r>
              <a:rPr lang="en-US" altLang="ru-RU" sz="2400" dirty="0" smtClean="0"/>
              <a:t>It's considered to be extremely poisonous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and Ben was stung by it. He </a:t>
            </a:r>
            <a:r>
              <a:rPr lang="en-US" altLang="ru-RU" sz="2400" dirty="0" smtClean="0">
                <a:solidFill>
                  <a:srgbClr val="0070C0"/>
                </a:solidFill>
              </a:rPr>
              <a:t>had to spend a couple of days </a:t>
            </a:r>
            <a:r>
              <a:rPr lang="en-US" altLang="ru-RU" sz="2400" dirty="0" smtClean="0"/>
              <a:t>in hospital</a:t>
            </a:r>
            <a:r>
              <a:rPr lang="ru-RU" altLang="ru-RU" sz="24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24750" y="2997200"/>
            <a:ext cx="1619250" cy="6461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В тексте не сказано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3" y="5949950"/>
            <a:ext cx="2663825" cy="3683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Не верно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936278"/>
          </a:xfrm>
        </p:spPr>
        <p:txBody>
          <a:bodyPr/>
          <a:lstStyle/>
          <a:p>
            <a:pPr algn="ctr" eaLnBrk="1" hangingPunct="1"/>
            <a:r>
              <a:rPr lang="ru-RU" altLang="ru-RU" sz="2500" dirty="0" smtClean="0"/>
              <a:t>Соотнесите </a:t>
            </a:r>
            <a:r>
              <a:rPr lang="ru-RU" altLang="ru-RU" sz="2500" dirty="0" smtClean="0"/>
              <a:t>умения и стратегии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504825" y="1655763"/>
            <a:ext cx="3382963" cy="4470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u="sng" smtClean="0"/>
              <a:t>Аудирование (чтение)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u="sng" smtClean="0"/>
              <a:t>с пониманием основного содержания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u="sng" smtClean="0"/>
          </a:p>
          <a:p>
            <a:pPr eaLnBrk="1" hangingPunct="1">
              <a:lnSpc>
                <a:spcPct val="80000"/>
              </a:lnSpc>
            </a:pPr>
            <a:endParaRPr lang="de-DE" altLang="ru-RU" sz="2000" i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000" u="sng" smtClean="0"/>
              <a:t>Аудирование(чтение)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u="sng" smtClean="0"/>
              <a:t> с извлечением запрашиваемой информации</a:t>
            </a:r>
            <a:endParaRPr lang="de-DE" altLang="ru-RU" sz="2000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000" u="sng" smtClean="0"/>
              <a:t>Аудирование(чтение)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u="sng" smtClean="0"/>
              <a:t> с полным пониманием</a:t>
            </a:r>
            <a:endParaRPr lang="ru-RU" altLang="ru-RU" sz="2000" smtClean="0"/>
          </a:p>
        </p:txBody>
      </p:sp>
      <p:sp>
        <p:nvSpPr>
          <p:cNvPr id="22532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3924300" y="1600200"/>
            <a:ext cx="47625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Определять последовательность фактов и событий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Определять основную мысль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Извлекать запрашиваемую информацию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Отделять главные факты от второстепенных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Определять причинно-следственные связи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Определять отношение говорящего к событиям и действующим лицам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Делать выводы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Догадываться из контекста о значении незнакомых слов и выражений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Обобщать, делать выводы, собственное суждение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Определять основную тему сообщения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60648"/>
            <a:ext cx="6512511" cy="1143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2800" dirty="0" smtClean="0"/>
              <a:t>Ключи</a:t>
            </a:r>
            <a:endParaRPr lang="ru-RU" altLang="ru-RU" sz="28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59632" y="1196752"/>
            <a:ext cx="7200800" cy="4896544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u="sng" dirty="0" err="1" smtClean="0"/>
              <a:t>Аудирование</a:t>
            </a:r>
            <a:r>
              <a:rPr lang="ru-RU" altLang="ru-RU" sz="3800" u="sng" dirty="0" smtClean="0"/>
              <a:t> (чтение) с пониманием основного содержания</a:t>
            </a:r>
            <a:endParaRPr lang="de-DE" altLang="ru-RU" sz="3800" i="1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de-DE" altLang="ru-RU" sz="3800" i="1" dirty="0" smtClean="0"/>
              <a:t>Extensives</a:t>
            </a:r>
            <a:r>
              <a:rPr lang="ru-RU" altLang="ru-RU" sz="3800" i="1" dirty="0" smtClean="0"/>
              <a:t> (</a:t>
            </a:r>
            <a:r>
              <a:rPr lang="de-DE" altLang="ru-RU" sz="3800" i="1" dirty="0" smtClean="0"/>
              <a:t>globales</a:t>
            </a:r>
            <a:r>
              <a:rPr lang="ru-RU" altLang="ru-RU" sz="3800" i="1" dirty="0" smtClean="0"/>
              <a:t>) </a:t>
            </a:r>
            <a:endParaRPr lang="ru-RU" altLang="ru-RU" sz="3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Определять основную мысль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Определять основную тему сообщения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u="sng" dirty="0" err="1" smtClean="0"/>
              <a:t>Аудирование</a:t>
            </a:r>
            <a:r>
              <a:rPr lang="ru-RU" altLang="ru-RU" sz="3800" u="sng" dirty="0" smtClean="0"/>
              <a:t>(чтение)  с извлечением запрашиваемой информации</a:t>
            </a:r>
            <a:endParaRPr lang="de-DE" altLang="ru-RU" sz="3800" i="1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de-DE" altLang="ru-RU" sz="3800" i="1" dirty="0" smtClean="0"/>
              <a:t>Selektives</a:t>
            </a:r>
            <a:r>
              <a:rPr lang="ru-RU" altLang="ru-RU" sz="3800" i="1" dirty="0" smtClean="0"/>
              <a:t> </a:t>
            </a:r>
            <a:endParaRPr lang="ru-RU" altLang="ru-RU" sz="3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Извлекать запрашиваемую информацию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Отделять главные факты от второстепенных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Определять последовательность фактов и событий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u="sng" dirty="0" err="1" smtClean="0"/>
              <a:t>Аудирование</a:t>
            </a:r>
            <a:r>
              <a:rPr lang="ru-RU" altLang="ru-RU" sz="3800" u="sng" dirty="0" smtClean="0"/>
              <a:t>(чтение)  с полным пониманием</a:t>
            </a:r>
            <a:endParaRPr lang="de-DE" altLang="ru-RU" sz="3800" i="1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de-DE" altLang="ru-RU" sz="3800" i="1" dirty="0" smtClean="0"/>
              <a:t>Intensives</a:t>
            </a:r>
            <a:r>
              <a:rPr lang="ru-RU" altLang="ru-RU" sz="3800" i="1" dirty="0" smtClean="0"/>
              <a:t> </a:t>
            </a:r>
            <a:endParaRPr lang="ru-RU" altLang="ru-RU" sz="3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Определять причинно-следственные связи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Определять отношение говорящего к событиям и действующим лицам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/>
              <a:t>Обобщать, делать выводы, суждения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3800" dirty="0" smtClean="0"/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800" dirty="0" smtClean="0">
                <a:solidFill>
                  <a:schemeClr val="tx1"/>
                </a:solidFill>
              </a:rPr>
              <a:t>Догадываться из контекста о значении незнакомых слов и выражений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Аудирование&amp;#x0D;&amp;#x0A;Чтение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Кодификатор Аудирование &amp;#x0D;&amp;#x0A;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Формат КИМ&amp;#x0D;&amp;#x0A;Раздел «Аудирование» ОГЭ&amp;quot;&quot;/&gt;&lt;property id=&quot;20307&quot; value=&quot;284&quot;/&gt;&lt;/object&gt;&lt;object type=&quot;3&quot; unique_id=&quot;10007&quot;&gt;&lt;property id=&quot;20148&quot; value=&quot;5&quot;/&gt;&lt;property id=&quot;20300&quot; value=&quot;Slide 4 - &amp;quot;Формат КИМ&amp;#x0D;&amp;#x0A;Раздел «Аудирование» ЕГЭ&amp;quot;&quot;/&gt;&lt;property id=&quot;20307&quot; value=&quot;266&quot;/&gt;&lt;/object&gt;&lt;object type=&quot;3&quot; unique_id=&quot;10008&quot;&gt;&lt;property id=&quot;20148&quot; value=&quot;5&quot;/&gt;&lt;property id=&quot;20300&quot; value=&quot;Slide 5 - &amp;quot;Аудирование: примеры трудностей&amp;quot;&quot;/&gt;&lt;property id=&quot;20307&quot; value=&quot;285&quot;/&gt;&lt;/object&gt;&lt;object type=&quot;3&quot; unique_id=&quot;10009&quot;&gt;&lt;property id=&quot;20148&quot; value=&quot;5&quot;/&gt;&lt;property id=&quot;20300&quot; value=&quot;Slide 6 - &amp;quot;Аудирование : примеры трудностей&amp;quot;&quot;/&gt;&lt;property id=&quot;20307&quot; value=&quot;286&quot;/&gt;&lt;/object&gt;&lt;object type=&quot;3&quot; unique_id=&quot;10010&quot;&gt;&lt;property id=&quot;20148&quot; value=&quot;5&quot;/&gt;&lt;property id=&quot;20300&quot; value=&quot;Slide 7 - &amp;quot;Кодификатор Чтение&amp;quot;&quot;/&gt;&lt;property id=&quot;20307&quot; value=&quot;300&quot;/&gt;&lt;/object&gt;&lt;object type=&quot;3&quot; unique_id=&quot;10011&quot;&gt;&lt;property id=&quot;20148&quot; value=&quot;5&quot;/&gt;&lt;property id=&quot;20300&quot; value=&quot;Slide 8 - &amp;quot;Формат КИМ ОГЭ&amp;#x0D;&amp;#x0A;Раздел «Чтение»&amp;quot;&quot;/&gt;&lt;property id=&quot;20307&quot; value=&quot;268&quot;/&gt;&lt;/object&gt;&lt;object type=&quot;3&quot; unique_id=&quot;10012&quot;&gt;&lt;property id=&quot;20148&quot; value=&quot;5&quot;/&gt;&lt;property id=&quot;20300&quot; value=&quot;Slide 9 - &amp;quot;Формат КИМ ЕГЭ&amp;#x0D;&amp;#x0A;Раздел «Чтение»&amp;quot;&quot;/&gt;&lt;property id=&quot;20307&quot; value=&quot;287&quot;/&gt;&lt;/object&gt;&lt;object type=&quot;3&quot; unique_id=&quot;10013&quot;&gt;&lt;property id=&quot;20148&quot; value=&quot;5&quot;/&gt;&lt;property id=&quot;20300&quot; value=&quot;Slide 10 - &amp;quot;Чтение: примеры трудностей 9класс&amp;quot;&quot;/&gt;&lt;property id=&quot;20307&quot; value=&quot;288&quot;/&gt;&lt;/object&gt;&lt;object type=&quot;3&quot; unique_id=&quot;10014&quot;&gt;&lt;property id=&quot;20148&quot; value=&quot;5&quot;/&gt;&lt;property id=&quot;20300&quot; value=&quot;Slide 11 - &amp;quot;Чтение: примеры трудностей  9 класс&amp;quot;&quot;/&gt;&lt;property id=&quot;20307&quot; value=&quot;289&quot;/&gt;&lt;/object&gt;&lt;object type=&quot;3&quot; unique_id=&quot;10015&quot;&gt;&lt;property id=&quot;20148&quot; value=&quot;5&quot;/&gt;&lt;property id=&quot;20300&quot; value=&quot;Slide 12 - &amp;quot;Чтение: примеры трудностей 11 кл &amp;quot;&quot;/&gt;&lt;property id=&quot;20307&quot; value=&quot;296&quot;/&gt;&lt;/object&gt;&lt;object type=&quot;3&quot; unique_id=&quot;10016&quot;&gt;&lt;property id=&quot;20148&quot; value=&quot;5&quot;/&gt;&lt;property id=&quot;20300&quot; value=&quot;Slide 13 - &amp;quot;Чтение: примеры трудностей&amp;quot;&quot;/&gt;&lt;property id=&quot;20307&quot; value=&quot;297&quot;/&gt;&lt;/object&gt;&lt;object type=&quot;3&quot; unique_id=&quot;10017&quot;&gt;&lt;property id=&quot;20148&quot; value=&quot;5&quot;/&gt;&lt;property id=&quot;20300&quot; value=&quot;Slide 14&quot;/&gt;&lt;property id=&quot;20307&quot; value=&quot;299&quot;/&gt;&lt;/object&gt;&lt;object type=&quot;3&quot; unique_id=&quot;10018&quot;&gt;&lt;property id=&quot;20148&quot; value=&quot;5&quot;/&gt;&lt;property id=&quot;20300&quot; value=&quot;Slide 15 - &amp;quot;Задание&amp;quot;&quot;/&gt;&lt;property id=&quot;20307&quot; value=&quot;298&quot;/&gt;&lt;/object&gt;&lt;object type=&quot;3&quot; unique_id=&quot;10019&quot;&gt;&lt;property id=&quot;20148&quot; value=&quot;5&quot;/&gt;&lt;property id=&quot;20300&quot; value=&quot;Slide 16 - &amp;quot; &amp;#x0D;&amp;#x0A;Требования к отбору текстов &amp;#x0D;&amp;#x0A;&amp;quot;&quot;/&gt;&lt;property id=&quot;20307&quot; value=&quot;258&quot;/&gt;&lt;/object&gt;&lt;object type=&quot;3&quot; unique_id=&quot;10020&quot;&gt;&lt;property id=&quot;20148&quot; value=&quot;5&quot;/&gt;&lt;property id=&quot;20300&quot; value=&quot;Slide 17 - &amp;quot;Задание 1 &amp;#x0D;&amp;#x0A;Соотнесите жанры и типы текстов:&amp;quot;&quot;/&gt;&lt;property id=&quot;20307&quot; value=&quot;257&quot;/&gt;&lt;/object&gt;&lt;object type=&quot;3&quot; unique_id=&quot;10021&quot;&gt;&lt;property id=&quot;20148&quot; value=&quot;5&quot;/&gt;&lt;property id=&quot;20300&quot; value=&quot;Slide 18 - &amp;quot;Ключи&amp;quot;&quot;/&gt;&lt;property id=&quot;20307&quot; value=&quot;269&quot;/&gt;&lt;/object&gt;&lt;object type=&quot;3&quot; unique_id=&quot;10022&quot;&gt;&lt;property id=&quot;20148&quot; value=&quot;5&quot;/&gt;&lt;property id=&quot;20300&quot; value=&quot;Slide 19 - &amp;quot;Задание 2&amp;#x0D;&amp;#x0A;Соотнесите умения и стратегии&amp;quot;&quot;/&gt;&lt;property id=&quot;20307&quot; value=&quot;262&quot;/&gt;&lt;/object&gt;&lt;object type=&quot;3&quot; unique_id=&quot;10023&quot;&gt;&lt;property id=&quot;20148&quot; value=&quot;5&quot;/&gt;&lt;property id=&quot;20300&quot; value=&quot;Slide 20 - &amp;quot;Ключи&amp;quot;&quot;/&gt;&lt;property id=&quot;20307&quot; value=&quot;261&quot;/&gt;&lt;/object&gt;&lt;object type=&quot;3&quot; unique_id=&quot;10024&quot;&gt;&lt;property id=&quot;20148&quot; value=&quot;5&quot;/&gt;&lt;property id=&quot;20300&quot; value=&quot;Slide 21 - &amp;quot;АУДИРОВАНИЕ Типичные трудности &amp;quot;&quot;/&gt;&lt;property id=&quot;20307&quot; value=&quot;265&quot;/&gt;&lt;/object&gt;&lt;object type=&quot;3&quot; unique_id=&quot;10025&quot;&gt;&lt;property id=&quot;20148&quot; value=&quot;5&quot;/&gt;&lt;property id=&quot;20300&quot; value=&quot;Slide 22 - &amp;quot;ПОНИМАНИЕ ОМОФОНОВ&amp;quot;&quot;/&gt;&lt;property id=&quot;20307&quot; value=&quot;291&quot;/&gt;&lt;/object&gt;&lt;object type=&quot;3&quot; unique_id=&quot;10026&quot;&gt;&lt;property id=&quot;20148&quot; value=&quot;5&quot;/&gt;&lt;property id=&quot;20300&quot; value=&quot;Slide 23 - &amp;quot;РАЗЛИЧЕНИЕ СЛОВ, ИМЕЮЩИХ ПОХОЖЕЕ ПРОИЗНОШЕНИЕ.&amp;quot;&quot;/&gt;&lt;property id=&quot;20307&quot; value=&quot;292&quot;/&gt;&lt;/object&gt;&lt;object type=&quot;3&quot; unique_id=&quot;10027&quot;&gt;&lt;property id=&quot;20148&quot; value=&quot;5&quot;/&gt;&lt;property id=&quot;20300&quot; value=&quot;Slide 24 - &amp;quot;НЯ&amp;quot;&quot;/&gt;&lt;property id=&quot;20307&quot; value=&quot;301&quot;/&gt;&lt;/object&gt;&lt;object type=&quot;3&quot; unique_id=&quot;10028&quot;&gt;&lt;property id=&quot;20148&quot; value=&quot;5&quot;/&gt;&lt;property id=&quot;20300&quot; value=&quot;Slide 25 - &amp;quot;НЯ&amp;quot;&quot;/&gt;&lt;property id=&quot;20307&quot; value=&quot;302&quot;/&gt;&lt;/object&gt;&lt;object type=&quot;3&quot; unique_id=&quot;10029&quot;&gt;&lt;property id=&quot;20148&quot; value=&quot;5&quot;/&gt;&lt;property id=&quot;20300&quot; value=&quot;Slide 26 - &amp;quot;Незнакомый (аудио)текст помогают понять:&amp;#x0D;&amp;#x0A;&amp;quot;&quot;/&gt;&lt;property id=&quot;20307&quot; value=&quot;273&quot;/&gt;&lt;/object&gt;&lt;object type=&quot;3&quot; unique_id=&quot;10030&quot;&gt;&lt;property id=&quot;20148&quot; value=&quot;5&quot;/&gt;&lt;property id=&quot;20300&quot; value=&quot;Slide 27 - &amp;quot;Задание3&amp;#x0D;&amp;#x0A;Определите, что помогает в прослушивании/чтении текстов&amp;quot;&quot;/&gt;&lt;property id=&quot;20307&quot; value=&quot;271&quot;/&gt;&lt;/object&gt;&lt;object type=&quot;3&quot; unique_id=&quot;10031&quot;&gt;&lt;property id=&quot;20148&quot; value=&quot;5&quot;/&gt;&lt;property id=&quot;20300&quot; value=&quot;Slide 28 - &amp;quot;Rund um Mozart&amp;quot;&quot;/&gt;&lt;property id=&quot;20307&quot; value=&quot;272&quot;/&gt;&lt;/object&gt;&lt;object type=&quot;3&quot; unique_id=&quot;10032&quot;&gt;&lt;property id=&quot;20148&quot; value=&quot;5&quot;/&gt;&lt;property id=&quot;20300&quot; value=&quot;Slide 29 - &amp;quot;Определите тему высказывания&amp;#x0D;&amp;#x0A;&amp;quot;&quot;/&gt;&lt;property id=&quot;20307&quot; value=&quot;278&quot;/&gt;&lt;/object&gt;&lt;object type=&quot;3&quot; unique_id=&quot;10033&quot;&gt;&lt;property id=&quot;20148&quot; value=&quot;5&quot;/&gt;&lt;property id=&quot;20300&quot; value=&quot;Slide 30 - &amp;quot;А. Как приготовить картофель&amp;#x0D;&amp;#x0A;В. Картофель – это здоровая пища&amp;#x0D;&amp;#x0A;С. Как выбирать картофель&amp;quot;&quot;/&gt;&lt;property id=&quot;20307&quot; value=&quot;274&quot;/&gt;&lt;/object&gt;&lt;object type=&quot;3&quot; unique_id=&quot;10034&quot;&gt;&lt;property id=&quot;20148&quot; value=&quot;5&quot;/&gt;&lt;property id=&quot;20300&quot; value=&quot;Slide 31 - &amp;quot;ПОРЯДОК ВЫПОЛНЕНИЯ ЗАДАНИЙ&amp;quot;&quot;/&gt;&lt;property id=&quot;20307&quot; value=&quot;290&quot;/&gt;&lt;/object&gt;&lt;object type=&quot;3&quot; unique_id=&quot;10035&quot;&gt;&lt;property id=&quot;20148&quot; value=&quot;5&quot;/&gt;&lt;property id=&quot;20300&quot; value=&quot;Slide 32 - &amp;quot;Следует также помнить -&amp;quot;&quot;/&gt;&lt;property id=&quot;20307&quot; value=&quot;303&quot;/&gt;&lt;/object&gt;&lt;object type=&quot;3&quot; unique_id=&quot;10036&quot;&gt;&lt;property id=&quot;20148&quot; value=&quot;5&quot;/&gt;&lt;property id=&quot;20300&quot; value=&quot;Slide 33 - &amp;quot;Система упражнений АУДИРОВАНИЕ&amp;quot;&quot;/&gt;&lt;property id=&quot;20307&quot; value=&quot;276&quot;/&gt;&lt;/object&gt;&lt;object type=&quot;3&quot; unique_id=&quot;10037&quot;&gt;&lt;property id=&quot;20148&quot; value=&quot;5&quot;/&gt;&lt;property id=&quot;20300&quot; value=&quot;Slide 34&quot;/&gt;&lt;property id=&quot;20307&quot; value=&quot;295&quot;/&gt;&lt;/object&gt;&lt;object type=&quot;3&quot; unique_id=&quot;10038&quot;&gt;&lt;property id=&quot;20148&quot; value=&quot;5&quot;/&gt;&lt;property id=&quot;20300&quot; value=&quot;Slide 35 - &amp;quot;Система упражнений ЧТЕНИЕ&amp;quot;&quot;/&gt;&lt;property id=&quot;20307&quot; value=&quot;275&quot;/&gt;&lt;/object&gt;&lt;object type=&quot;3&quot; unique_id=&quot;10039&quot;&gt;&lt;property id=&quot;20148&quot; value=&quot;5&quot;/&gt;&lt;property id=&quot;20300&quot; value=&quot;Slide 36 - &amp;quot;Задание 4&amp;#x0D;&amp;#x0A;Формы контроля&amp;quot;&quot;/&gt;&lt;property id=&quot;20307&quot; value=&quot;270&quot;/&gt;&lt;/object&gt;&lt;object type=&quot;3&quot; unique_id=&quot;10040&quot;&gt;&lt;property id=&quot;20148&quot; value=&quot;5&quot;/&gt;&lt;property id=&quot;20300&quot; value=&quot;Slide 37 - &amp;quot;Типичными ошибками являются следующие несформированные навыки и умения:&amp;#x0D;&amp;#x0A;&amp;quot;&quot;/&gt;&lt;property id=&quot;20307&quot; value=&quot;277&quot;/&gt;&lt;/object&gt;&lt;object type=&quot;3&quot; unique_id=&quot;10041&quot;&gt;&lt;property id=&quot;20148&quot; value=&quot;5&quot;/&gt;&lt;property id=&quot;20300&quot; value=&quot;Slide 38 - &amp;quot;ЧТЕНИЕ&amp;quot;&quot;/&gt;&lt;property id=&quot;20307&quot; value=&quot;305&quot;/&gt;&lt;/object&gt;&lt;object type=&quot;3&quot; unique_id=&quot;10042&quot;&gt;&lt;property id=&quot;20148&quot; value=&quot;5&quot;/&gt;&lt;property id=&quot;20300&quot; value=&quot;Slide 39 - &amp;quot;Аудирование&amp;quot;&quot;/&gt;&lt;property id=&quot;20307&quot; value=&quot;306&quot;/&gt;&lt;/object&gt;&lt;object type=&quot;3&quot; unique_id=&quot;10043&quot;&gt;&lt;property id=&quot;20148&quot; value=&quot;5&quot;/&gt;&lt;property id=&quot;20300&quot; value=&quot;Slide 40 - &amp;quot;…  фонетических трудностей&amp;#x0D;&amp;#x0A;&amp;quot;&quot;/&gt;&lt;property id=&quot;20307&quot; value=&quot;264&quot;/&gt;&lt;/object&gt;&lt;object type=&quot;3&quot; unique_id=&quot;10044&quot;&gt;&lt;property id=&quot;20148&quot; value=&quot;5&quot;/&gt;&lt;property id=&quot;20300&quot; value=&quot;Slide 41 - &amp;quot;… лексических трудностей&amp;#x0D;&amp;#x0A;&amp;quot;&quot;/&gt;&lt;property id=&quot;20307&quot; value=&quot;280&quot;/&gt;&lt;/object&gt;&lt;object type=&quot;3&quot; unique_id=&quot;10045&quot;&gt;&lt;property id=&quot;20148&quot; value=&quot;5&quot;/&gt;&lt;property id=&quot;20300&quot; value=&quot;Slide 42 - &amp;quot;…грамматических трудностей&amp;#x0D;&amp;#x0A;&amp;quot;&quot;/&gt;&lt;property id=&quot;20307&quot; value=&quot;279&quot;/&gt;&lt;/object&gt;&lt;object type=&quot;3&quot; unique_id=&quot;10046&quot;&gt;&lt;property id=&quot;20148&quot; value=&quot;5&quot;/&gt;&lt;property id=&quot;20300&quot; value=&quot;Slide 43 - &amp;quot;&amp;#x0D;&amp;#x0A;&amp;#x0D;&amp;#x0A;&amp;#x0D;&amp;#x0A;&amp;#x0D;&amp;#x0A;&amp;#x0D;&amp;#x0A;&amp;#x0D;&amp;#x0A;&amp;#x0D;&amp;#x0A;… развитие  памяти, внимания, прогнозирования&amp;#x0D;&amp;#x0A; … обучение восприятию речевого потока                       &quot;/&gt;&lt;property id=&quot;20307&quot; value=&quot;281&quot;/&gt;&lt;/object&gt;&lt;object type=&quot;3&quot; unique_id=&quot;10047&quot;&gt;&lt;property id=&quot;20148&quot; value=&quot;5&quot;/&gt;&lt;property id=&quot;20300&quot; value=&quot;Slide 44 - &amp;quot;&amp;#x0D;&amp;#x0A;&amp;#x0D;&amp;#x0A;…  развитие  памяти, внимания, прогнозирования&amp;#x0D;&amp;#x0A; … обучение восприятию речевого потока&amp;#x0D;&amp;#x0A;&amp;#x0D;&amp;#x0A;… вычленение смысловой ин&quot;/&gt;&lt;property id=&quot;20307&quot; value=&quot;282&quot;/&gt;&lt;/object&gt;&lt;object type=&quot;3&quot; unique_id=&quot;10048&quot;&gt;&lt;property id=&quot;20148&quot; value=&quot;5&quot;/&gt;&lt;property id=&quot;20300&quot; value=&quot;Slide 45 - &amp;quot;… развитие  памяти, внимания, прогнозирования&amp;#x0D;&amp;#x0A; … обучение восприятию речевого потока&amp;#x0D;&amp;#x0A;&amp;#x0D;&amp;#x0A;… вычленение смысловой инфор&quot;/&gt;&lt;property id=&quot;20307&quot; value=&quot;283&quot;/&gt;&lt;/object&gt;&lt;object type=&quot;3&quot; unique_id=&quot;10049&quot;&gt;&lt;property id=&quot;20148&quot; value=&quot;5&quot;/&gt;&lt;property id=&quot;20300&quot; value=&quot;Slide 46 - &amp;quot;Домашнее задание&amp;quot;&quot;/&gt;&lt;property id=&quot;20307&quot; value=&quot;26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</TotalTime>
  <Words>1555</Words>
  <Application>Microsoft Office PowerPoint</Application>
  <PresentationFormat>Экран (4:3)</PresentationFormat>
  <Paragraphs>209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Кодификатор Аудирование  </vt:lpstr>
      <vt:lpstr>Формат КИМ Раздел «Аудирование» ОГЭ</vt:lpstr>
      <vt:lpstr>Аудирование: примеры трудностей</vt:lpstr>
      <vt:lpstr>Кодификатор Чтение</vt:lpstr>
      <vt:lpstr>Формат КИМ ОГЭ Раздел «Чтение»</vt:lpstr>
      <vt:lpstr>Чтение: примеры трудностей 9класс</vt:lpstr>
      <vt:lpstr>Соотнесите умения и стратегии</vt:lpstr>
      <vt:lpstr>Ключи</vt:lpstr>
      <vt:lpstr>АУДИРОВАНИЕ Типичные трудности </vt:lpstr>
      <vt:lpstr>ПОНИМАНИЕ ОМОФОНОВ</vt:lpstr>
      <vt:lpstr>РАЗЛИЧЕНИЕ СЛОВ, ИМЕЮЩИХ ПОХОЖЕЕ ПРОИЗНОШЕНИЕ.</vt:lpstr>
      <vt:lpstr>Незнакомый (аудио)текст помогают понять: </vt:lpstr>
      <vt:lpstr>ПОРЯДОК ВЫПОЛНЕНИЯ ЗАДАНИЙ</vt:lpstr>
      <vt:lpstr>Система упражнений АУДИРОВАНИЕ</vt:lpstr>
      <vt:lpstr>Система упражнений ЧТЕНИЕ</vt:lpstr>
      <vt:lpstr>Типичными ошибками являются следующие несформированные навыки и умения: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Аудирование Чтение</dc:title>
  <dc:creator>Логинова Ольга Анатольевна</dc:creator>
  <cp:lastModifiedBy>Логинова Ольга Анатольевна</cp:lastModifiedBy>
  <cp:revision>10</cp:revision>
  <dcterms:created xsi:type="dcterms:W3CDTF">2014-11-07T11:27:08Z</dcterms:created>
  <dcterms:modified xsi:type="dcterms:W3CDTF">2014-11-07T11:45:21Z</dcterms:modified>
</cp:coreProperties>
</file>