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10C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1050"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07.11.2014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07.11.2014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07.11.2014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07.11.2014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07.11.2014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07.11.2014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07.11.2014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07.11.2014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07.11.2014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07.11.2014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07.11.2014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07.11.2014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http://www.megabook.ru/Article.asp?AID=650902" TargetMode="External"/><Relationship Id="rId2" Type="http://schemas.openxmlformats.org/officeDocument/2006/relationships/image" Target="../media/image11.jpg"/><Relationship Id="rId1" Type="http://schemas.openxmlformats.org/officeDocument/2006/relationships/slideLayout" Target="../slideLayouts/slideLayout6.xml"/><Relationship Id="rId4" Type="http://schemas.openxmlformats.org/officeDocument/2006/relationships/hyperlink" Target="http://www.megabook.ru/Article.asp?AID=675085"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hyperlink" Target="http://nature.1001chudo.ru/russia_1751.html" TargetMode="External"/><Relationship Id="rId2" Type="http://schemas.openxmlformats.org/officeDocument/2006/relationships/image" Target="../media/image15.jp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hyperlink" Target="http://ru.wikipedia.org/wiki/%D0%9F%D1%80%D0%B8%D0%BF%D1%8F%D1%82%D1%8C_(%D1%80%D0%B5%D0%BA%D0%B0)" TargetMode="External"/><Relationship Id="rId7" Type="http://schemas.openxmlformats.org/officeDocument/2006/relationships/hyperlink" Target="http://ru.wikipedia.org/wiki/%D0%9B%D1%83%D0%BD%D0%B8%D0%BD%D0%B5%D1%86" TargetMode="External"/><Relationship Id="rId2" Type="http://schemas.openxmlformats.org/officeDocument/2006/relationships/image" Target="../media/image17.jpg"/><Relationship Id="rId1" Type="http://schemas.openxmlformats.org/officeDocument/2006/relationships/slideLayout" Target="../slideLayouts/slideLayout6.xml"/><Relationship Id="rId6" Type="http://schemas.openxmlformats.org/officeDocument/2006/relationships/hyperlink" Target="http://ru.wikipedia.org/wiki/%D0%91%D1%80%D0%B5%D1%81%D1%82_(%D0%91%D0%B5%D0%BB%D0%BE%D1%80%D1%83%D1%81%D1%81%D0%B8%D1%8F)" TargetMode="External"/><Relationship Id="rId5" Type="http://schemas.openxmlformats.org/officeDocument/2006/relationships/hyperlink" Target="http://ru.wikipedia.org/wiki/%D0%91%D0%B5%D0%BB%D0%BE%D1%80%D1%83%D1%81%D1%81%D0%B8%D1%8F" TargetMode="External"/><Relationship Id="rId4" Type="http://schemas.openxmlformats.org/officeDocument/2006/relationships/hyperlink" Target="http://ru.wikipedia.org/wiki/%D0%A3%D0%BA%D1%80%D0%B0%D0%B8%D0%BD%D0%B0"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hyperlink" Target="http://ru.wikipedia.org/wiki/%D0%AF%D1%81%D0%B5%D0%BB%D1%8C%D0%B4%D0%B0" TargetMode="External"/><Relationship Id="rId2" Type="http://schemas.openxmlformats.org/officeDocument/2006/relationships/image" Target="../media/image19.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www.megabook.ru/Article.asp?AID=678761" TargetMode="External"/><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hyperlink" Target="http://www.megabook.ru/Article.asp?AID=652542"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www.megabook.ru/Article.asp?AID=664000" TargetMode="External"/><Relationship Id="rId7" Type="http://schemas.openxmlformats.org/officeDocument/2006/relationships/hyperlink" Target="http://www.megabook.ru/Article.asp?AID=658593" TargetMode="External"/><Relationship Id="rId2" Type="http://schemas.openxmlformats.org/officeDocument/2006/relationships/image" Target="../media/image3.jpg"/><Relationship Id="rId1" Type="http://schemas.openxmlformats.org/officeDocument/2006/relationships/slideLayout" Target="../slideLayouts/slideLayout6.xml"/><Relationship Id="rId6" Type="http://schemas.openxmlformats.org/officeDocument/2006/relationships/hyperlink" Target="http://www.megabook.ru/Article.asp?AID=626927" TargetMode="External"/><Relationship Id="rId5" Type="http://schemas.openxmlformats.org/officeDocument/2006/relationships/hyperlink" Target="http://www.megabook.ru/Article.asp?AID=621240" TargetMode="External"/><Relationship Id="rId4" Type="http://schemas.openxmlformats.org/officeDocument/2006/relationships/hyperlink" Target="http://www.megabook.ru/Article.asp?AID=621194"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megabook.ru/Article.asp?AID=662830" TargetMode="External"/><Relationship Id="rId2" Type="http://schemas.openxmlformats.org/officeDocument/2006/relationships/image" Target="../media/image4.jpeg"/><Relationship Id="rId1" Type="http://schemas.openxmlformats.org/officeDocument/2006/relationships/slideLayout" Target="../slideLayouts/slideLayout6.xml"/><Relationship Id="rId5" Type="http://schemas.openxmlformats.org/officeDocument/2006/relationships/hyperlink" Target="http://ru.wikipedia.org/wiki/%D0%90%D1%82%D0%BC%D0%BE%D1%81%D1%84%D0%B5%D1%80%D0%BD%D1%8B%D0%B5_%D0%BE%D1%81%D0%B0%D0%B4%D0%BA%D0%B8" TargetMode="External"/><Relationship Id="rId4" Type="http://schemas.openxmlformats.org/officeDocument/2006/relationships/hyperlink" Target="http://ru.wikipedia.org/wiki/%D0%91%D0%BE%D0%BB%D0%BE%D1%82%D0%BE"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ru.wikipedia.org/wiki/%D0%91%D0%BE%D0%BB%D0%BE%D1%82%D0%BE" TargetMode="External"/><Relationship Id="rId2" Type="http://schemas.openxmlformats.org/officeDocument/2006/relationships/image" Target="../media/image5.jpg"/><Relationship Id="rId1" Type="http://schemas.openxmlformats.org/officeDocument/2006/relationships/slideLayout" Target="../slideLayouts/slideLayout6.xml"/><Relationship Id="rId4" Type="http://schemas.openxmlformats.org/officeDocument/2006/relationships/hyperlink" Target="http://ru.wikipedia.org/wiki/%D0%A1%D1%83%D0%B1%D1%81%D1%82%D1%80%D0%B0%D1%82"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www.megabook.ru/Article.asp?AID=679683" TargetMode="External"/><Relationship Id="rId2" Type="http://schemas.openxmlformats.org/officeDocument/2006/relationships/image" Target="../media/image7.jpg"/><Relationship Id="rId1" Type="http://schemas.openxmlformats.org/officeDocument/2006/relationships/slideLayout" Target="../slideLayouts/slideLayout6.xml"/><Relationship Id="rId6" Type="http://schemas.openxmlformats.org/officeDocument/2006/relationships/hyperlink" Target="http://www.megabook.ru/Article.asp?AID=632866" TargetMode="External"/><Relationship Id="rId5" Type="http://schemas.openxmlformats.org/officeDocument/2006/relationships/hyperlink" Target="http://www.megabook.ru/Article.asp?AID=671148" TargetMode="External"/><Relationship Id="rId4" Type="http://schemas.openxmlformats.org/officeDocument/2006/relationships/hyperlink" Target="http://www.megabook.ru/Article.asp?AID=676411"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megabook.ru/Article.asp?AID=653111" TargetMode="External"/><Relationship Id="rId7" Type="http://schemas.openxmlformats.org/officeDocument/2006/relationships/hyperlink" Target="http://www.megabook.ru/Article.asp?AID=612452" TargetMode="External"/><Relationship Id="rId2" Type="http://schemas.openxmlformats.org/officeDocument/2006/relationships/image" Target="../media/image8.jpg"/><Relationship Id="rId1" Type="http://schemas.openxmlformats.org/officeDocument/2006/relationships/slideLayout" Target="../slideLayouts/slideLayout6.xml"/><Relationship Id="rId6" Type="http://schemas.openxmlformats.org/officeDocument/2006/relationships/hyperlink" Target="http://www.megabook.ru/Article.asp?AID=662940" TargetMode="External"/><Relationship Id="rId5" Type="http://schemas.openxmlformats.org/officeDocument/2006/relationships/hyperlink" Target="http://www.megabook.ru/Article.asp?AID=662939" TargetMode="External"/><Relationship Id="rId4" Type="http://schemas.openxmlformats.org/officeDocument/2006/relationships/hyperlink" Target="http://www.megabook.ru/Article.asp?AID=651617"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www.megabook.ru/Article.asp?AID=644271" TargetMode="External"/><Relationship Id="rId13" Type="http://schemas.openxmlformats.org/officeDocument/2006/relationships/hyperlink" Target="http://www.megabook.ru/Article.asp?AID=653278" TargetMode="External"/><Relationship Id="rId3" Type="http://schemas.openxmlformats.org/officeDocument/2006/relationships/hyperlink" Target="http://www.megabook.ru/Article.asp?AID=658046" TargetMode="External"/><Relationship Id="rId7" Type="http://schemas.openxmlformats.org/officeDocument/2006/relationships/hyperlink" Target="http://www.megabook.ru/Article.asp?AID=681104" TargetMode="External"/><Relationship Id="rId12" Type="http://schemas.openxmlformats.org/officeDocument/2006/relationships/hyperlink" Target="http://www.megabook.ru/Article.asp?AID=625553" TargetMode="External"/><Relationship Id="rId2" Type="http://schemas.openxmlformats.org/officeDocument/2006/relationships/image" Target="../media/image9.jpg"/><Relationship Id="rId1" Type="http://schemas.openxmlformats.org/officeDocument/2006/relationships/slideLayout" Target="../slideLayouts/slideLayout6.xml"/><Relationship Id="rId6" Type="http://schemas.openxmlformats.org/officeDocument/2006/relationships/hyperlink" Target="http://www.megabook.ru/Article.asp?AID=685437" TargetMode="External"/><Relationship Id="rId11" Type="http://schemas.openxmlformats.org/officeDocument/2006/relationships/hyperlink" Target="http://www.megabook.ru/Article.asp?AID=640368" TargetMode="External"/><Relationship Id="rId5" Type="http://schemas.openxmlformats.org/officeDocument/2006/relationships/hyperlink" Target="http://www.megabook.ru/Article.asp?AID=632468" TargetMode="External"/><Relationship Id="rId15" Type="http://schemas.openxmlformats.org/officeDocument/2006/relationships/hyperlink" Target="http://www.megabook.ru/Article.asp?AID=643751" TargetMode="External"/><Relationship Id="rId10" Type="http://schemas.openxmlformats.org/officeDocument/2006/relationships/hyperlink" Target="http://www.megabook.ru/Article.asp?AID=667977" TargetMode="External"/><Relationship Id="rId4" Type="http://schemas.openxmlformats.org/officeDocument/2006/relationships/hyperlink" Target="http://www.megabook.ru/Article.asp?AID=622314" TargetMode="External"/><Relationship Id="rId9" Type="http://schemas.openxmlformats.org/officeDocument/2006/relationships/hyperlink" Target="http://www.megabook.ru/Article.asp?AID=658808" TargetMode="External"/><Relationship Id="rId14" Type="http://schemas.openxmlformats.org/officeDocument/2006/relationships/hyperlink" Target="http://www.megabook.ru/Article.asp?AID=61327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p:cNvSpPr txBox="1"/>
          <p:nvPr/>
        </p:nvSpPr>
        <p:spPr>
          <a:xfrm>
            <a:off x="1835696" y="332656"/>
            <a:ext cx="5184576" cy="1569660"/>
          </a:xfrm>
          <a:prstGeom prst="rect">
            <a:avLst/>
          </a:prstGeom>
          <a:noFill/>
        </p:spPr>
        <p:txBody>
          <a:bodyPr wrap="none" rtlCol="0">
            <a:prstTxWarp prst="textDeflateBottom">
              <a:avLst/>
            </a:prstTxWarp>
            <a:spAutoFit/>
          </a:bodyPr>
          <a:lstStyle/>
          <a:p>
            <a:r>
              <a:rPr lang="ru-RU" sz="9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БОЛОТА</a:t>
            </a:r>
            <a:endParaRPr lang="ru-RU" sz="9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extLst>
      <p:ext uri="{BB962C8B-B14F-4D97-AF65-F5344CB8AC3E}">
        <p14:creationId xmlns:p14="http://schemas.microsoft.com/office/powerpoint/2010/main" val="32110648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37035" cy="6858000"/>
          </a:xfrm>
          <a:prstGeom prst="rect">
            <a:avLst/>
          </a:prstGeom>
        </p:spPr>
      </p:pic>
      <p:sp>
        <p:nvSpPr>
          <p:cNvPr id="4" name="Прямоугольник 3"/>
          <p:cNvSpPr/>
          <p:nvPr/>
        </p:nvSpPr>
        <p:spPr>
          <a:xfrm>
            <a:off x="179512" y="-125820"/>
            <a:ext cx="8964488" cy="7109639"/>
          </a:xfrm>
          <a:prstGeom prst="rect">
            <a:avLst/>
          </a:prstGeom>
        </p:spPr>
        <p:txBody>
          <a:bodyPr wrap="square">
            <a:spAutoFit/>
          </a:bodyPr>
          <a:lstStyle/>
          <a:p>
            <a:r>
              <a:rPr lang="ru-RU" sz="2400" b="1" dirty="0" smtClean="0"/>
              <a:t>         </a:t>
            </a:r>
            <a:r>
              <a:rPr lang="ru-RU" sz="2400" b="1" dirty="0" smtClean="0">
                <a:solidFill>
                  <a:srgbClr val="FFFF00"/>
                </a:solidFill>
              </a:rPr>
              <a:t>Осушение </a:t>
            </a:r>
            <a:r>
              <a:rPr lang="ru-RU" sz="2400" b="1" dirty="0">
                <a:solidFill>
                  <a:srgbClr val="FFFF00"/>
                </a:solidFill>
              </a:rPr>
              <a:t>болот — преимущества и </a:t>
            </a:r>
            <a:r>
              <a:rPr lang="ru-RU" sz="2400" b="1" dirty="0" smtClean="0">
                <a:solidFill>
                  <a:srgbClr val="FFFF00"/>
                </a:solidFill>
              </a:rPr>
              <a:t>недостатки :</a:t>
            </a:r>
          </a:p>
          <a:p>
            <a:r>
              <a:rPr lang="ru-RU" sz="2400" b="1" dirty="0"/>
              <a:t> </a:t>
            </a:r>
            <a:r>
              <a:rPr lang="ru-RU" sz="2400" b="1" dirty="0" smtClean="0"/>
              <a:t>   Болота </a:t>
            </a:r>
            <a:r>
              <a:rPr lang="ru-RU" sz="2400" b="1" dirty="0"/>
              <a:t>и заболоченные земли — своеобразные и во многом ценные природные комплексы. Но они мало пригодны для жилья и работы человека. Достаточно вспомнить их трудную проходимость, тучи комаров и гнуса в летний период. Издавна во всем мире ведутся работы по осушению болот и заболоченных земель. Громадные площади болот пришлось осушать при строительстве Москвы, что нашло отражение в современной топонимике улиц и площадей (например, Болотная площадь напротив кинотеатра «Ударник»), и особенно Санкт-Петербурга. Широкомасштабные работы по осушению болот начались в России в конце 19 века и достигли наибольшего размаха в СССР в 1960-70. В северных районах европейской части России осушено примерно 3% всей территории, в Белоруссии — более 10%, в странах Балтии — свыше 20%. Сохраняет свою актуальность осушение болот для торфоразработок. По размерам добычи торфа Россия занимает первое место в мире; торф используется комплексно как топливо, а также в медицинских </a:t>
            </a:r>
            <a:r>
              <a:rPr lang="ru-RU" sz="2400" b="1" dirty="0" smtClean="0"/>
              <a:t>целях.</a:t>
            </a:r>
            <a:endParaRPr lang="ru-RU" sz="2400" b="1" dirty="0"/>
          </a:p>
        </p:txBody>
      </p:sp>
    </p:spTree>
    <p:extLst>
      <p:ext uri="{BB962C8B-B14F-4D97-AF65-F5344CB8AC3E}">
        <p14:creationId xmlns:p14="http://schemas.microsoft.com/office/powerpoint/2010/main" val="28521478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Прямоугольник 3"/>
          <p:cNvSpPr/>
          <p:nvPr/>
        </p:nvSpPr>
        <p:spPr>
          <a:xfrm>
            <a:off x="16364" y="10706"/>
            <a:ext cx="9127636" cy="6986528"/>
          </a:xfrm>
          <a:prstGeom prst="rect">
            <a:avLst/>
          </a:prstGeom>
        </p:spPr>
        <p:txBody>
          <a:bodyPr wrap="square">
            <a:spAutoFit/>
          </a:bodyPr>
          <a:lstStyle/>
          <a:p>
            <a:r>
              <a:rPr lang="ru-RU" sz="2800" b="1" dirty="0">
                <a:solidFill>
                  <a:srgbClr val="FFFF00"/>
                </a:solidFill>
              </a:rPr>
              <a:t>При правильном проведении осушительной </a:t>
            </a:r>
            <a:r>
              <a:rPr lang="ru-RU" sz="2800" b="1" dirty="0">
                <a:solidFill>
                  <a:srgbClr val="FFFF00"/>
                </a:solidFill>
                <a:hlinkClick r:id="rId3"/>
              </a:rPr>
              <a:t>мелиорации</a:t>
            </a:r>
            <a:r>
              <a:rPr lang="ru-RU" sz="2800" b="1" dirty="0">
                <a:solidFill>
                  <a:srgbClr val="FFFF00"/>
                </a:solidFill>
              </a:rPr>
              <a:t> (например, при недопущении </a:t>
            </a:r>
            <a:r>
              <a:rPr lang="ru-RU" sz="2800" b="1" dirty="0" err="1">
                <a:solidFill>
                  <a:srgbClr val="FFFF00"/>
                </a:solidFill>
              </a:rPr>
              <a:t>переосушки</a:t>
            </a:r>
            <a:r>
              <a:rPr lang="ru-RU" sz="2800" b="1" dirty="0">
                <a:solidFill>
                  <a:srgbClr val="FFFF00"/>
                </a:solidFill>
              </a:rPr>
              <a:t> земель) достигается высокая продуктивность сельскохозяйственных и лесных угодий. При </a:t>
            </a:r>
            <a:r>
              <a:rPr lang="ru-RU" sz="2800" b="1" dirty="0" err="1" smtClean="0">
                <a:solidFill>
                  <a:srgbClr val="FFFF00"/>
                </a:solidFill>
              </a:rPr>
              <a:t>переосушении</a:t>
            </a:r>
            <a:r>
              <a:rPr lang="ru-RU" sz="2800" b="1" dirty="0" smtClean="0">
                <a:solidFill>
                  <a:srgbClr val="FFFF00"/>
                </a:solidFill>
              </a:rPr>
              <a:t>  </a:t>
            </a:r>
            <a:r>
              <a:rPr lang="ru-RU" sz="2800" b="1" dirty="0">
                <a:solidFill>
                  <a:srgbClr val="FFFF00"/>
                </a:solidFill>
              </a:rPr>
              <a:t>происходит быстрая деградация земель: истощаются запасы органики, содержащиеся в торфяниках, растения испытывают дефицит влаги, усиливается опасность пожаров, как это неоднократно бывало в засушливые годы в Полесье и Мещере. Жарким летом 1972 пожары на болотах и торфяниках Подмосковья приобрели </a:t>
            </a:r>
            <a:r>
              <a:rPr lang="ru-RU" sz="2800" b="1" dirty="0" smtClean="0">
                <a:solidFill>
                  <a:srgbClr val="FFFF00"/>
                </a:solidFill>
              </a:rPr>
              <a:t>масштабы  </a:t>
            </a:r>
            <a:r>
              <a:rPr lang="ru-RU" sz="2800" b="1" dirty="0" smtClean="0">
                <a:solidFill>
                  <a:srgbClr val="FFFF00"/>
                </a:solidFill>
                <a:hlinkClick r:id="rId4"/>
              </a:rPr>
              <a:t>стихийного  бедствия</a:t>
            </a:r>
            <a:r>
              <a:rPr lang="ru-RU" sz="2800" b="1" dirty="0">
                <a:solidFill>
                  <a:srgbClr val="FFFF00"/>
                </a:solidFill>
              </a:rPr>
              <a:t>, а Москва в течение нескольких суток была окутана дымом. Пожар в торфяной толще опасен тем, что распространяется под земной поверхностью, и его крайне трудно потушить. Пожары на торфяниках могут продолжаться многие месяцы.</a:t>
            </a:r>
          </a:p>
        </p:txBody>
      </p:sp>
    </p:spTree>
    <p:extLst>
      <p:ext uri="{BB962C8B-B14F-4D97-AF65-F5344CB8AC3E}">
        <p14:creationId xmlns:p14="http://schemas.microsoft.com/office/powerpoint/2010/main" val="22732476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Прямоугольник 4"/>
          <p:cNvSpPr/>
          <p:nvPr/>
        </p:nvSpPr>
        <p:spPr>
          <a:xfrm>
            <a:off x="107504" y="260648"/>
            <a:ext cx="8856984" cy="5509200"/>
          </a:xfrm>
          <a:prstGeom prst="rect">
            <a:avLst/>
          </a:prstGeom>
        </p:spPr>
        <p:txBody>
          <a:bodyPr wrap="square">
            <a:spAutoFit/>
          </a:bodyPr>
          <a:lstStyle/>
          <a:p>
            <a:r>
              <a:rPr lang="ru-RU" sz="3200" b="1" dirty="0" smtClean="0">
                <a:solidFill>
                  <a:srgbClr val="FFFF00"/>
                </a:solidFill>
              </a:rPr>
              <a:t>   Неудачные </a:t>
            </a:r>
            <a:r>
              <a:rPr lang="ru-RU" sz="3200" b="1" dirty="0">
                <a:solidFill>
                  <a:srgbClr val="FFFF00"/>
                </a:solidFill>
              </a:rPr>
              <a:t>во многих случаях попытки осушения земель усилили позиции тех, кто выступает против этого вида мелиорации. Однако мировой опыт, в т. ч. Финляндии, Швеции, США, Канады, свидетельствует о том, что человечеству не обойтись без осушения болот и заболоченных земель. Но такие мероприятия должны сочетаться с сохранением определенного процента территории, занятого этими уникальными природными комплексами.</a:t>
            </a:r>
          </a:p>
        </p:txBody>
      </p:sp>
    </p:spTree>
    <p:extLst>
      <p:ext uri="{BB962C8B-B14F-4D97-AF65-F5344CB8AC3E}">
        <p14:creationId xmlns:p14="http://schemas.microsoft.com/office/powerpoint/2010/main" val="5543873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655" y="0"/>
            <a:ext cx="9215310" cy="6858000"/>
          </a:xfrm>
          <a:prstGeom prst="rect">
            <a:avLst/>
          </a:prstGeom>
        </p:spPr>
      </p:pic>
      <p:sp>
        <p:nvSpPr>
          <p:cNvPr id="5" name="Прямоугольник 4"/>
          <p:cNvSpPr/>
          <p:nvPr/>
        </p:nvSpPr>
        <p:spPr>
          <a:xfrm>
            <a:off x="-1930" y="188639"/>
            <a:ext cx="9145929" cy="1200329"/>
          </a:xfrm>
          <a:prstGeom prst="rect">
            <a:avLst/>
          </a:prstGeom>
        </p:spPr>
        <p:txBody>
          <a:bodyPr wrap="square">
            <a:spAutoFit/>
          </a:bodyPr>
          <a:lstStyle/>
          <a:p>
            <a:r>
              <a:rPr lang="ru-RU" sz="3600" b="1" dirty="0">
                <a:solidFill>
                  <a:srgbClr val="C00000"/>
                </a:solidFill>
              </a:rPr>
              <a:t>Большое Васюганское болото – </a:t>
            </a:r>
            <a:r>
              <a:rPr lang="ru-RU" sz="3600" b="1" dirty="0" smtClean="0">
                <a:solidFill>
                  <a:srgbClr val="C00000"/>
                </a:solidFill>
              </a:rPr>
              <a:t>гордость</a:t>
            </a:r>
            <a:endParaRPr lang="en-US" sz="3600" b="1" dirty="0" smtClean="0">
              <a:solidFill>
                <a:srgbClr val="C00000"/>
              </a:solidFill>
            </a:endParaRPr>
          </a:p>
          <a:p>
            <a:r>
              <a:rPr lang="en-US" sz="3600" b="1" dirty="0">
                <a:solidFill>
                  <a:srgbClr val="C00000"/>
                </a:solidFill>
              </a:rPr>
              <a:t> </a:t>
            </a:r>
            <a:r>
              <a:rPr lang="en-US" sz="3600" b="1" dirty="0" smtClean="0">
                <a:solidFill>
                  <a:srgbClr val="C00000"/>
                </a:solidFill>
              </a:rPr>
              <a:t>                                                                  </a:t>
            </a:r>
            <a:r>
              <a:rPr lang="ru-RU" sz="3600" b="1" dirty="0" smtClean="0">
                <a:solidFill>
                  <a:srgbClr val="C00000"/>
                </a:solidFill>
              </a:rPr>
              <a:t> </a:t>
            </a:r>
            <a:r>
              <a:rPr lang="en-US" sz="3600" b="1" dirty="0" smtClean="0">
                <a:solidFill>
                  <a:srgbClr val="C00000"/>
                </a:solidFill>
              </a:rPr>
              <a:t>     </a:t>
            </a:r>
            <a:r>
              <a:rPr lang="ru-RU" sz="3600" b="1" dirty="0" smtClean="0">
                <a:solidFill>
                  <a:srgbClr val="C00000"/>
                </a:solidFill>
              </a:rPr>
              <a:t>России</a:t>
            </a:r>
            <a:endParaRPr lang="ru-RU" sz="3600" b="1" dirty="0">
              <a:solidFill>
                <a:srgbClr val="C00000"/>
              </a:solidFill>
            </a:endParaRPr>
          </a:p>
        </p:txBody>
      </p:sp>
      <p:sp>
        <p:nvSpPr>
          <p:cNvPr id="6" name="Прямоугольник 5"/>
          <p:cNvSpPr/>
          <p:nvPr/>
        </p:nvSpPr>
        <p:spPr>
          <a:xfrm>
            <a:off x="161764" y="1556792"/>
            <a:ext cx="8820472" cy="4524315"/>
          </a:xfrm>
          <a:prstGeom prst="rect">
            <a:avLst/>
          </a:prstGeom>
        </p:spPr>
        <p:txBody>
          <a:bodyPr wrap="square">
            <a:spAutoFit/>
          </a:bodyPr>
          <a:lstStyle/>
          <a:p>
            <a:r>
              <a:rPr lang="en-US" sz="3200" dirty="0" smtClean="0"/>
              <a:t>    </a:t>
            </a:r>
            <a:r>
              <a:rPr lang="ru-RU" sz="3200" b="1" dirty="0" smtClean="0"/>
              <a:t>С </a:t>
            </a:r>
            <a:r>
              <a:rPr lang="ru-RU" sz="3200" b="1" dirty="0"/>
              <a:t>запада на восток болото простирается на 550 км, с юга на север – 270. И оно продолжает, между прочим, увеличиваться. Существует оно уже около 10000 лет, но ¾ своей площади приобрело за последние 5 столетий. По официальным документам площадь болота составляет 5,7 млн га (это уже больше площади такого государства, как Швейцария), а согласно спутниковым фотографиям – 7,1 млн</a:t>
            </a:r>
            <a:r>
              <a:rPr lang="ru-RU" sz="3200" dirty="0"/>
              <a:t>.</a:t>
            </a:r>
          </a:p>
        </p:txBody>
      </p:sp>
    </p:spTree>
    <p:extLst>
      <p:ext uri="{BB962C8B-B14F-4D97-AF65-F5344CB8AC3E}">
        <p14:creationId xmlns:p14="http://schemas.microsoft.com/office/powerpoint/2010/main" val="28505504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Прямоугольник 3"/>
          <p:cNvSpPr/>
          <p:nvPr/>
        </p:nvSpPr>
        <p:spPr>
          <a:xfrm>
            <a:off x="467544" y="332656"/>
            <a:ext cx="8208912" cy="3539430"/>
          </a:xfrm>
          <a:prstGeom prst="rect">
            <a:avLst/>
          </a:prstGeom>
        </p:spPr>
        <p:txBody>
          <a:bodyPr wrap="square">
            <a:spAutoFit/>
          </a:bodyPr>
          <a:lstStyle/>
          <a:p>
            <a:r>
              <a:rPr lang="ru-RU" sz="2800" b="1" dirty="0"/>
              <a:t>Но не только размер этого болота имеет значение. Дело в том, что Большое Васюганское содержит 2% мировых запасов торфа. А торф, как известно, поглощает углерод, из атмосферы и вообще является природным фильтром для воздуха, освобождает его от химических загрязнений. И кроме того, вылавливая углерод из атмосферы, смягчает парниковый эффект, охлаждает планету.</a:t>
            </a:r>
          </a:p>
        </p:txBody>
      </p:sp>
      <p:sp>
        <p:nvSpPr>
          <p:cNvPr id="5" name="Прямоугольник 4"/>
          <p:cNvSpPr/>
          <p:nvPr/>
        </p:nvSpPr>
        <p:spPr>
          <a:xfrm>
            <a:off x="755576" y="4869160"/>
            <a:ext cx="7488832" cy="1384995"/>
          </a:xfrm>
          <a:prstGeom prst="rect">
            <a:avLst/>
          </a:prstGeom>
        </p:spPr>
        <p:txBody>
          <a:bodyPr wrap="square">
            <a:spAutoFit/>
          </a:bodyPr>
          <a:lstStyle/>
          <a:p>
            <a:r>
              <a:rPr lang="ru-RU" sz="2800" b="1" dirty="0"/>
              <a:t>Вот почему Европа, изничтожившая свои болота, теперь завидует России, такой богатой на болота стране.</a:t>
            </a:r>
          </a:p>
        </p:txBody>
      </p:sp>
    </p:spTree>
    <p:extLst>
      <p:ext uri="{BB962C8B-B14F-4D97-AF65-F5344CB8AC3E}">
        <p14:creationId xmlns:p14="http://schemas.microsoft.com/office/powerpoint/2010/main" val="13220028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202543" cy="6858000"/>
          </a:xfrm>
          <a:prstGeom prst="rect">
            <a:avLst/>
          </a:prstGeom>
        </p:spPr>
      </p:pic>
      <p:sp>
        <p:nvSpPr>
          <p:cNvPr id="4" name="Прямоугольник 3"/>
          <p:cNvSpPr/>
          <p:nvPr/>
        </p:nvSpPr>
        <p:spPr>
          <a:xfrm>
            <a:off x="323528" y="354390"/>
            <a:ext cx="8280920" cy="2677656"/>
          </a:xfrm>
          <a:prstGeom prst="rect">
            <a:avLst/>
          </a:prstGeom>
        </p:spPr>
        <p:txBody>
          <a:bodyPr wrap="square">
            <a:spAutoFit/>
          </a:bodyPr>
          <a:lstStyle/>
          <a:p>
            <a:r>
              <a:rPr lang="ru-RU" sz="2800" b="1" dirty="0"/>
              <a:t>Впрочем, в Европе Большому Васюганскому болоту и места не нашлось бы. В России же оно совершенно свободно располагается в междуречье </a:t>
            </a:r>
            <a:r>
              <a:rPr lang="ru-RU" sz="2800" dirty="0">
                <a:solidFill>
                  <a:srgbClr val="110C58"/>
                </a:solidFill>
                <a:hlinkClick r:id="rId3"/>
              </a:rPr>
              <a:t>Оби</a:t>
            </a:r>
            <a:r>
              <a:rPr lang="ru-RU" sz="2800" b="1" dirty="0">
                <a:solidFill>
                  <a:srgbClr val="110C58"/>
                </a:solidFill>
              </a:rPr>
              <a:t> </a:t>
            </a:r>
            <a:r>
              <a:rPr lang="ru-RU" sz="2800" b="1" dirty="0"/>
              <a:t>и Иртыша, на территории четырёх областей. В основном, Томской и Новосибирской (и немного – Омской и Тюменской).</a:t>
            </a:r>
          </a:p>
        </p:txBody>
      </p:sp>
      <p:sp>
        <p:nvSpPr>
          <p:cNvPr id="5" name="Прямоугольник 4"/>
          <p:cNvSpPr/>
          <p:nvPr/>
        </p:nvSpPr>
        <p:spPr>
          <a:xfrm>
            <a:off x="539552" y="4167664"/>
            <a:ext cx="8208912" cy="1815882"/>
          </a:xfrm>
          <a:prstGeom prst="rect">
            <a:avLst/>
          </a:prstGeom>
        </p:spPr>
        <p:txBody>
          <a:bodyPr wrap="square">
            <a:spAutoFit/>
          </a:bodyPr>
          <a:lstStyle/>
          <a:p>
            <a:r>
              <a:rPr lang="ru-RU" sz="2800" b="1" dirty="0"/>
              <a:t>Это болото – основной источник пресной воды для этих областей. Многие сибирские реки берут начало из Большого Васюганского болота, на его территории находятся 800 тыс. озёр.</a:t>
            </a:r>
          </a:p>
        </p:txBody>
      </p:sp>
    </p:spTree>
    <p:extLst>
      <p:ext uri="{BB962C8B-B14F-4D97-AF65-F5344CB8AC3E}">
        <p14:creationId xmlns:p14="http://schemas.microsoft.com/office/powerpoint/2010/main" val="31868352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85384"/>
          </a:xfrm>
          <a:prstGeom prst="rect">
            <a:avLst/>
          </a:prstGeom>
        </p:spPr>
      </p:pic>
      <p:sp>
        <p:nvSpPr>
          <p:cNvPr id="4" name="Прямоугольник 3"/>
          <p:cNvSpPr/>
          <p:nvPr/>
        </p:nvSpPr>
        <p:spPr>
          <a:xfrm>
            <a:off x="107504" y="33525"/>
            <a:ext cx="8928992" cy="3108543"/>
          </a:xfrm>
          <a:prstGeom prst="rect">
            <a:avLst/>
          </a:prstGeom>
        </p:spPr>
        <p:txBody>
          <a:bodyPr wrap="square">
            <a:spAutoFit/>
          </a:bodyPr>
          <a:lstStyle/>
          <a:p>
            <a:r>
              <a:rPr lang="ru-RU" sz="2800" b="1" dirty="0"/>
              <a:t>Помимо пользы для людей болота приносят пользу животным и растениям, для которых Большое Васюганское – дом родной. Это уникальное природное сообщество, в котором встречаются очень редкие виды флоры и фауны. Можно там встретить и довольно распространённых животных, белок, лосей, куропаток, тетеревов.</a:t>
            </a:r>
          </a:p>
        </p:txBody>
      </p:sp>
      <p:sp>
        <p:nvSpPr>
          <p:cNvPr id="5" name="Прямоугольник 4"/>
          <p:cNvSpPr/>
          <p:nvPr/>
        </p:nvSpPr>
        <p:spPr>
          <a:xfrm>
            <a:off x="0" y="4323285"/>
            <a:ext cx="9144000" cy="1384995"/>
          </a:xfrm>
          <a:prstGeom prst="rect">
            <a:avLst/>
          </a:prstGeom>
        </p:spPr>
        <p:txBody>
          <a:bodyPr wrap="square">
            <a:spAutoFit/>
          </a:bodyPr>
          <a:lstStyle/>
          <a:p>
            <a:r>
              <a:rPr lang="ru-RU" dirty="0"/>
              <a:t> </a:t>
            </a:r>
            <a:r>
              <a:rPr lang="ru-RU" sz="2800" b="1" dirty="0"/>
              <a:t>Большое Васюганское болото мало кто видел. Человеческих поселении там нет, место это совершенно безлюдное.</a:t>
            </a:r>
          </a:p>
        </p:txBody>
      </p:sp>
    </p:spTree>
    <p:extLst>
      <p:ext uri="{BB962C8B-B14F-4D97-AF65-F5344CB8AC3E}">
        <p14:creationId xmlns:p14="http://schemas.microsoft.com/office/powerpoint/2010/main" val="14404245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Прямоугольник 4"/>
          <p:cNvSpPr/>
          <p:nvPr/>
        </p:nvSpPr>
        <p:spPr>
          <a:xfrm>
            <a:off x="1405701" y="260648"/>
            <a:ext cx="5922327" cy="1107996"/>
          </a:xfrm>
          <a:prstGeom prst="rect">
            <a:avLst/>
          </a:prstGeom>
        </p:spPr>
        <p:txBody>
          <a:bodyPr wrap="none">
            <a:spAutoFit/>
          </a:bodyPr>
          <a:lstStyle/>
          <a:p>
            <a:r>
              <a:rPr lang="ru-RU" sz="6600" dirty="0" err="1">
                <a:solidFill>
                  <a:srgbClr val="FF0000"/>
                </a:solidFill>
              </a:rPr>
              <a:t>Пинские</a:t>
            </a:r>
            <a:r>
              <a:rPr lang="ru-RU" sz="6600" dirty="0">
                <a:solidFill>
                  <a:srgbClr val="FF0000"/>
                </a:solidFill>
              </a:rPr>
              <a:t> болота</a:t>
            </a:r>
          </a:p>
        </p:txBody>
      </p:sp>
      <p:sp>
        <p:nvSpPr>
          <p:cNvPr id="6" name="Прямоугольник 5"/>
          <p:cNvSpPr/>
          <p:nvPr/>
        </p:nvSpPr>
        <p:spPr>
          <a:xfrm>
            <a:off x="215516" y="1556792"/>
            <a:ext cx="8712968" cy="5078313"/>
          </a:xfrm>
          <a:prstGeom prst="rect">
            <a:avLst/>
          </a:prstGeom>
        </p:spPr>
        <p:txBody>
          <a:bodyPr wrap="square">
            <a:spAutoFit/>
          </a:bodyPr>
          <a:lstStyle/>
          <a:p>
            <a:r>
              <a:rPr lang="ru-RU" sz="3600" b="1" dirty="0" err="1">
                <a:solidFill>
                  <a:srgbClr val="FF0000"/>
                </a:solidFill>
              </a:rPr>
              <a:t>Пи́нские</a:t>
            </a:r>
            <a:r>
              <a:rPr lang="ru-RU" sz="3600" b="1" dirty="0">
                <a:solidFill>
                  <a:srgbClr val="FF0000"/>
                </a:solidFill>
              </a:rPr>
              <a:t> </a:t>
            </a:r>
            <a:r>
              <a:rPr lang="ru-RU" sz="3600" b="1" dirty="0" err="1">
                <a:solidFill>
                  <a:srgbClr val="FF0000"/>
                </a:solidFill>
              </a:rPr>
              <a:t>боло́та</a:t>
            </a:r>
            <a:r>
              <a:rPr lang="ru-RU" sz="3600" b="1" dirty="0">
                <a:solidFill>
                  <a:srgbClr val="FF0000"/>
                </a:solidFill>
              </a:rPr>
              <a:t> (</a:t>
            </a:r>
            <a:r>
              <a:rPr lang="ru-RU" sz="3600" b="1" dirty="0" err="1">
                <a:solidFill>
                  <a:srgbClr val="FF0000"/>
                </a:solidFill>
              </a:rPr>
              <a:t>При́пятские</a:t>
            </a:r>
            <a:r>
              <a:rPr lang="ru-RU" sz="3600" b="1" dirty="0">
                <a:solidFill>
                  <a:srgbClr val="FF0000"/>
                </a:solidFill>
              </a:rPr>
              <a:t> </a:t>
            </a:r>
            <a:r>
              <a:rPr lang="ru-RU" sz="3600" b="1" dirty="0" err="1">
                <a:solidFill>
                  <a:srgbClr val="FF0000"/>
                </a:solidFill>
              </a:rPr>
              <a:t>боло́та</a:t>
            </a:r>
            <a:r>
              <a:rPr lang="ru-RU" sz="3600" b="1" dirty="0">
                <a:solidFill>
                  <a:srgbClr val="FF0000"/>
                </a:solidFill>
              </a:rPr>
              <a:t>, </a:t>
            </a:r>
            <a:r>
              <a:rPr lang="ru-RU" sz="3600" b="1" dirty="0" err="1">
                <a:solidFill>
                  <a:srgbClr val="FF0000"/>
                </a:solidFill>
              </a:rPr>
              <a:t>Поле́сские</a:t>
            </a:r>
            <a:r>
              <a:rPr lang="ru-RU" sz="3600" b="1" dirty="0">
                <a:solidFill>
                  <a:srgbClr val="FF0000"/>
                </a:solidFill>
              </a:rPr>
              <a:t> </a:t>
            </a:r>
            <a:r>
              <a:rPr lang="ru-RU" sz="3600" b="1" dirty="0" err="1">
                <a:solidFill>
                  <a:srgbClr val="FF0000"/>
                </a:solidFill>
              </a:rPr>
              <a:t>боло́та</a:t>
            </a:r>
            <a:r>
              <a:rPr lang="ru-RU" sz="3600" b="1" dirty="0">
                <a:solidFill>
                  <a:srgbClr val="FF0000"/>
                </a:solidFill>
              </a:rPr>
              <a:t>)</a:t>
            </a:r>
            <a:r>
              <a:rPr lang="ru-RU" sz="3600" dirty="0">
                <a:solidFill>
                  <a:srgbClr val="FF0000"/>
                </a:solidFill>
              </a:rPr>
              <a:t> — </a:t>
            </a:r>
            <a:r>
              <a:rPr lang="ru-RU" sz="3600" dirty="0">
                <a:solidFill>
                  <a:srgbClr val="FFFF00"/>
                </a:solidFill>
              </a:rPr>
              <a:t>болота в пойме и первой надпойменной террасе </a:t>
            </a:r>
            <a:r>
              <a:rPr lang="ru-RU" sz="3600" dirty="0" err="1">
                <a:solidFill>
                  <a:srgbClr val="FFFF00"/>
                </a:solidFill>
                <a:hlinkClick r:id="rId3" tooltip="Припять (река)"/>
              </a:rPr>
              <a:t>Припяти</a:t>
            </a:r>
            <a:r>
              <a:rPr lang="ru-RU" sz="3600" dirty="0" err="1">
                <a:solidFill>
                  <a:srgbClr val="FFFF00"/>
                </a:solidFill>
              </a:rPr>
              <a:t>расположенные</a:t>
            </a:r>
            <a:r>
              <a:rPr lang="ru-RU" sz="3600" dirty="0">
                <a:solidFill>
                  <a:srgbClr val="FFFF00"/>
                </a:solidFill>
              </a:rPr>
              <a:t> на севере территории современной </a:t>
            </a:r>
            <a:r>
              <a:rPr lang="ru-RU" sz="3600" dirty="0">
                <a:solidFill>
                  <a:srgbClr val="FFFF00"/>
                </a:solidFill>
                <a:hlinkClick r:id="rId4" tooltip="Украина"/>
              </a:rPr>
              <a:t>Украины</a:t>
            </a:r>
            <a:r>
              <a:rPr lang="ru-RU" sz="3600" dirty="0">
                <a:solidFill>
                  <a:srgbClr val="FFFF00"/>
                </a:solidFill>
              </a:rPr>
              <a:t> вдоль реки Припяти и её притоков, и на территории </a:t>
            </a:r>
            <a:r>
              <a:rPr lang="ru-RU" sz="3600" dirty="0">
                <a:solidFill>
                  <a:srgbClr val="FFFF00"/>
                </a:solidFill>
                <a:hlinkClick r:id="rId5" tooltip="Белоруссия"/>
              </a:rPr>
              <a:t>Белоруссии</a:t>
            </a:r>
            <a:r>
              <a:rPr lang="ru-RU" sz="3600" dirty="0">
                <a:solidFill>
                  <a:srgbClr val="FFFF00"/>
                </a:solidFill>
              </a:rPr>
              <a:t> </a:t>
            </a:r>
            <a:r>
              <a:rPr lang="ru-RU" sz="3600" dirty="0" smtClean="0">
                <a:solidFill>
                  <a:srgbClr val="FFFF00"/>
                </a:solidFill>
              </a:rPr>
              <a:t>от</a:t>
            </a:r>
            <a:r>
              <a:rPr lang="en-US" sz="3600" dirty="0" smtClean="0">
                <a:solidFill>
                  <a:srgbClr val="FFFF00"/>
                </a:solidFill>
              </a:rPr>
              <a:t> </a:t>
            </a:r>
            <a:r>
              <a:rPr lang="ru-RU" sz="3600" dirty="0" smtClean="0">
                <a:solidFill>
                  <a:srgbClr val="FFFF00"/>
                </a:solidFill>
                <a:hlinkClick r:id="rId6" tooltip="Брест (Белоруссия)"/>
              </a:rPr>
              <a:t>Бреста</a:t>
            </a:r>
            <a:r>
              <a:rPr lang="ru-RU" sz="3600" dirty="0">
                <a:solidFill>
                  <a:srgbClr val="FFFF00"/>
                </a:solidFill>
              </a:rPr>
              <a:t> до </a:t>
            </a:r>
            <a:r>
              <a:rPr lang="ru-RU" sz="3600" dirty="0">
                <a:solidFill>
                  <a:schemeClr val="accent2">
                    <a:lumMod val="20000"/>
                    <a:lumOff val="80000"/>
                  </a:schemeClr>
                </a:solidFill>
                <a:hlinkClick r:id="rId7" tooltip="Лунинец"/>
              </a:rPr>
              <a:t>Лунинца</a:t>
            </a:r>
            <a:r>
              <a:rPr lang="ru-RU" sz="3600" dirty="0">
                <a:solidFill>
                  <a:srgbClr val="FFFF00"/>
                </a:solidFill>
              </a:rPr>
              <a:t>. Площадь болот — около 98 419,5 квадратных километров.</a:t>
            </a:r>
          </a:p>
        </p:txBody>
      </p:sp>
    </p:spTree>
    <p:extLst>
      <p:ext uri="{BB962C8B-B14F-4D97-AF65-F5344CB8AC3E}">
        <p14:creationId xmlns:p14="http://schemas.microsoft.com/office/powerpoint/2010/main" val="40497802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866" y="0"/>
            <a:ext cx="9277733" cy="6858000"/>
          </a:xfrm>
          <a:prstGeom prst="rect">
            <a:avLst/>
          </a:prstGeom>
        </p:spPr>
      </p:pic>
      <p:sp>
        <p:nvSpPr>
          <p:cNvPr id="4" name="Прямоугольник 3"/>
          <p:cNvSpPr/>
          <p:nvPr/>
        </p:nvSpPr>
        <p:spPr>
          <a:xfrm>
            <a:off x="-66866" y="548680"/>
            <a:ext cx="9391394" cy="6001643"/>
          </a:xfrm>
          <a:prstGeom prst="rect">
            <a:avLst/>
          </a:prstGeom>
        </p:spPr>
        <p:txBody>
          <a:bodyPr wrap="square">
            <a:spAutoFit/>
          </a:bodyPr>
          <a:lstStyle/>
          <a:p>
            <a:r>
              <a:rPr lang="en-US" sz="2800" dirty="0" smtClean="0"/>
              <a:t>  </a:t>
            </a:r>
            <a:r>
              <a:rPr lang="en-US" sz="3200" b="1" dirty="0" smtClean="0"/>
              <a:t>  </a:t>
            </a:r>
            <a:r>
              <a:rPr lang="ru-RU" sz="3200" b="1" dirty="0" smtClean="0"/>
              <a:t>Для </a:t>
            </a:r>
            <a:r>
              <a:rPr lang="ru-RU" sz="3200" b="1" dirty="0" err="1"/>
              <a:t>Пинских</a:t>
            </a:r>
            <a:r>
              <a:rPr lang="ru-RU" sz="3200" b="1" dirty="0"/>
              <a:t> болот характерно чередование открытых осоково-тростниковых пространств с почти непроходимыми кустарниковыми зарослями. </a:t>
            </a:r>
            <a:endParaRPr lang="en-US" sz="3200" b="1" dirty="0" smtClean="0"/>
          </a:p>
          <a:p>
            <a:r>
              <a:rPr lang="en-US" sz="3200" b="1" dirty="0"/>
              <a:t> </a:t>
            </a:r>
            <a:r>
              <a:rPr lang="en-US" sz="3200" b="1" dirty="0" smtClean="0"/>
              <a:t> </a:t>
            </a:r>
            <a:r>
              <a:rPr lang="ru-RU" sz="3200" b="1" dirty="0" smtClean="0"/>
              <a:t>Во </a:t>
            </a:r>
            <a:r>
              <a:rPr lang="ru-RU" sz="3200" b="1" dirty="0"/>
              <a:t>время весеннего половодья болота почти сплошь покрываются водой, поэтому местное население вынуждено зачастую переправляться по ним на лодках</a:t>
            </a:r>
            <a:r>
              <a:rPr lang="ru-RU" sz="3200" b="1" dirty="0" smtClean="0"/>
              <a:t>.</a:t>
            </a:r>
            <a:endParaRPr lang="ru-RU" sz="3200" b="1" dirty="0"/>
          </a:p>
          <a:p>
            <a:endParaRPr lang="en-US" sz="3200" b="1" dirty="0" smtClean="0"/>
          </a:p>
          <a:p>
            <a:r>
              <a:rPr lang="en-US" sz="3200" b="1" dirty="0"/>
              <a:t> </a:t>
            </a:r>
            <a:r>
              <a:rPr lang="en-US" sz="3200" b="1" dirty="0" smtClean="0"/>
              <a:t> </a:t>
            </a:r>
          </a:p>
          <a:p>
            <a:r>
              <a:rPr lang="ru-RU" sz="3200" b="1" dirty="0" smtClean="0"/>
              <a:t>На </a:t>
            </a:r>
            <a:r>
              <a:rPr lang="ru-RU" sz="3200" b="1" dirty="0"/>
              <a:t>сухих «островах» участки </a:t>
            </a:r>
            <a:r>
              <a:rPr lang="ru-RU" sz="3200" b="1" dirty="0" smtClean="0"/>
              <a:t>сосново-</a:t>
            </a:r>
            <a:endParaRPr lang="en-US" sz="3200" b="1" dirty="0" smtClean="0"/>
          </a:p>
          <a:p>
            <a:r>
              <a:rPr lang="en-US" sz="3200" b="1" dirty="0"/>
              <a:t> </a:t>
            </a:r>
            <a:r>
              <a:rPr lang="en-US" sz="3200" b="1" dirty="0" smtClean="0"/>
              <a:t>                                                </a:t>
            </a:r>
            <a:r>
              <a:rPr lang="ru-RU" sz="3200" b="1" dirty="0" smtClean="0"/>
              <a:t>широколиственных </a:t>
            </a:r>
            <a:r>
              <a:rPr lang="ru-RU" sz="3200" b="1" dirty="0"/>
              <a:t>лесов.</a:t>
            </a:r>
          </a:p>
        </p:txBody>
      </p:sp>
    </p:spTree>
    <p:extLst>
      <p:ext uri="{BB962C8B-B14F-4D97-AF65-F5344CB8AC3E}">
        <p14:creationId xmlns:p14="http://schemas.microsoft.com/office/powerpoint/2010/main" val="7583884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Прямоугольник 3"/>
          <p:cNvSpPr/>
          <p:nvPr/>
        </p:nvSpPr>
        <p:spPr>
          <a:xfrm>
            <a:off x="181563" y="332656"/>
            <a:ext cx="8568952" cy="5693866"/>
          </a:xfrm>
          <a:prstGeom prst="rect">
            <a:avLst/>
          </a:prstGeom>
        </p:spPr>
        <p:txBody>
          <a:bodyPr wrap="square">
            <a:spAutoFit/>
          </a:bodyPr>
          <a:lstStyle/>
          <a:p>
            <a:r>
              <a:rPr lang="ru-RU" sz="2800" b="1" dirty="0">
                <a:solidFill>
                  <a:srgbClr val="FFC000"/>
                </a:solidFill>
              </a:rPr>
              <a:t>Самый крупный и непрерывный участок </a:t>
            </a:r>
            <a:r>
              <a:rPr lang="ru-RU" sz="2800" b="1" dirty="0" err="1">
                <a:solidFill>
                  <a:srgbClr val="FFC000"/>
                </a:solidFill>
              </a:rPr>
              <a:t>пинских</a:t>
            </a:r>
            <a:r>
              <a:rPr lang="ru-RU" sz="2800" b="1" dirty="0">
                <a:solidFill>
                  <a:srgbClr val="FFC000"/>
                </a:solidFill>
              </a:rPr>
              <a:t> болот лежит между реками </a:t>
            </a:r>
            <a:r>
              <a:rPr lang="ru-RU" sz="2800" b="1" dirty="0" err="1">
                <a:solidFill>
                  <a:srgbClr val="FFC000"/>
                </a:solidFill>
                <a:hlinkClick r:id="rId3" tooltip="Ясельда"/>
              </a:rPr>
              <a:t>Ясельдой</a:t>
            </a:r>
            <a:r>
              <a:rPr lang="ru-RU" sz="2800" b="1" dirty="0">
                <a:solidFill>
                  <a:srgbClr val="FFC000"/>
                </a:solidFill>
              </a:rPr>
              <a:t>, Припятью и </a:t>
            </a:r>
            <a:r>
              <a:rPr lang="ru-RU" sz="2800" b="1" dirty="0" err="1">
                <a:solidFill>
                  <a:srgbClr val="FFC000"/>
                </a:solidFill>
              </a:rPr>
              <a:t>Стырью</a:t>
            </a:r>
            <a:r>
              <a:rPr lang="ru-RU" sz="2800" b="1" dirty="0">
                <a:solidFill>
                  <a:srgbClr val="FFC000"/>
                </a:solidFill>
              </a:rPr>
              <a:t>, называется Заречьем. Этот участок пересекается бесчисленным множеством рек, рукавов и протоков, то соединяющихся, то снова разделяющихся. Отдельные песчаные холмы среди болот, покрытых то камышами и лозою, то представляющих открытые видные поверхности, заняты небольшими деревнями, число которых доходит до 70. При вскрытии рек, когда воды их сливаются, Заречье представляет одно обширное озеро, среди которого, как на островах, рассеяны уединенные друг от друга населенные местности</a:t>
            </a:r>
          </a:p>
        </p:txBody>
      </p:sp>
    </p:spTree>
    <p:extLst>
      <p:ext uri="{BB962C8B-B14F-4D97-AF65-F5344CB8AC3E}">
        <p14:creationId xmlns:p14="http://schemas.microsoft.com/office/powerpoint/2010/main" val="13123502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1"/>
            <a:ext cx="9144001" cy="6858000"/>
          </a:xfrm>
          <a:prstGeom prst="rect">
            <a:avLst/>
          </a:prstGeom>
        </p:spPr>
      </p:pic>
      <p:sp>
        <p:nvSpPr>
          <p:cNvPr id="4" name="TextBox 3"/>
          <p:cNvSpPr txBox="1"/>
          <p:nvPr/>
        </p:nvSpPr>
        <p:spPr>
          <a:xfrm>
            <a:off x="611560" y="388771"/>
            <a:ext cx="7416824" cy="6208581"/>
          </a:xfrm>
          <a:prstGeom prst="rect">
            <a:avLst/>
          </a:prstGeom>
          <a:noFill/>
        </p:spPr>
        <p:txBody>
          <a:bodyPr wrap="square" rtlCol="0">
            <a:spAutoFit/>
          </a:bodyPr>
          <a:lstStyle/>
          <a:p>
            <a:r>
              <a:rPr lang="ru-RU" sz="3200" b="1" dirty="0" smtClean="0">
                <a:solidFill>
                  <a:srgbClr val="C00000"/>
                </a:solidFill>
              </a:rPr>
              <a:t>БОЛО́ТО</a:t>
            </a:r>
            <a:r>
              <a:rPr lang="ru-RU" sz="3200" dirty="0" smtClean="0">
                <a:solidFill>
                  <a:schemeClr val="bg1"/>
                </a:solidFill>
              </a:rPr>
              <a:t>- </a:t>
            </a:r>
            <a:r>
              <a:rPr lang="ru-RU" sz="3200" dirty="0">
                <a:solidFill>
                  <a:schemeClr val="bg1"/>
                </a:solidFill>
              </a:rPr>
              <a:t>участок суши с избыточным застойным увлажнением грунта, заросший влаголюбивой растительностью. Для болот характерен процесс накопления неразложившихся растительных остатков и образования </a:t>
            </a:r>
            <a:r>
              <a:rPr lang="ru-RU" sz="3200" dirty="0">
                <a:solidFill>
                  <a:schemeClr val="accent6"/>
                </a:solidFill>
                <a:hlinkClick r:id="rId3"/>
              </a:rPr>
              <a:t>торфа</a:t>
            </a:r>
            <a:r>
              <a:rPr lang="ru-RU" sz="3200" dirty="0">
                <a:solidFill>
                  <a:schemeClr val="bg1"/>
                </a:solidFill>
              </a:rPr>
              <a:t>. Болота распространены главным образом в Северном полушарии, особенно в равнинных районах, где развиты </a:t>
            </a:r>
            <a:r>
              <a:rPr lang="ru-RU" sz="3200" dirty="0">
                <a:solidFill>
                  <a:schemeClr val="bg1"/>
                </a:solidFill>
                <a:hlinkClick r:id="rId4"/>
              </a:rPr>
              <a:t>многолетнемерзлые грунты</a:t>
            </a:r>
            <a:r>
              <a:rPr lang="ru-RU" sz="3200" dirty="0">
                <a:solidFill>
                  <a:schemeClr val="bg1"/>
                </a:solidFill>
              </a:rPr>
              <a:t> , и занимают площадь около 350 млн. га.</a:t>
            </a:r>
          </a:p>
        </p:txBody>
      </p:sp>
    </p:spTree>
    <p:extLst>
      <p:ext uri="{BB962C8B-B14F-4D97-AF65-F5344CB8AC3E}">
        <p14:creationId xmlns:p14="http://schemas.microsoft.com/office/powerpoint/2010/main" val="14179593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229" y="0"/>
            <a:ext cx="9264458" cy="6858000"/>
          </a:xfrm>
          <a:prstGeom prst="rect">
            <a:avLst/>
          </a:prstGeom>
        </p:spPr>
      </p:pic>
      <p:sp>
        <p:nvSpPr>
          <p:cNvPr id="4" name="Прямоугольник 3"/>
          <p:cNvSpPr/>
          <p:nvPr/>
        </p:nvSpPr>
        <p:spPr>
          <a:xfrm>
            <a:off x="1619672" y="260648"/>
            <a:ext cx="6397585" cy="707886"/>
          </a:xfrm>
          <a:prstGeom prst="rect">
            <a:avLst/>
          </a:prstGeom>
        </p:spPr>
        <p:txBody>
          <a:bodyPr wrap="none">
            <a:spAutoFit/>
          </a:bodyPr>
          <a:lstStyle/>
          <a:p>
            <a:r>
              <a:rPr lang="ru-RU" sz="4000" b="1" dirty="0">
                <a:solidFill>
                  <a:srgbClr val="FF0000"/>
                </a:solidFill>
              </a:rPr>
              <a:t>Большое </a:t>
            </a:r>
            <a:r>
              <a:rPr lang="ru-RU" sz="4000" b="1" dirty="0" err="1">
                <a:solidFill>
                  <a:srgbClr val="FF0000"/>
                </a:solidFill>
              </a:rPr>
              <a:t>Кемерское</a:t>
            </a:r>
            <a:r>
              <a:rPr lang="ru-RU" sz="4000" b="1" dirty="0">
                <a:solidFill>
                  <a:srgbClr val="FF0000"/>
                </a:solidFill>
              </a:rPr>
              <a:t> болото</a:t>
            </a:r>
          </a:p>
        </p:txBody>
      </p:sp>
      <p:sp>
        <p:nvSpPr>
          <p:cNvPr id="5" name="Прямоугольник 4"/>
          <p:cNvSpPr/>
          <p:nvPr/>
        </p:nvSpPr>
        <p:spPr>
          <a:xfrm>
            <a:off x="-60229" y="1360881"/>
            <a:ext cx="9264458" cy="1384995"/>
          </a:xfrm>
          <a:prstGeom prst="rect">
            <a:avLst/>
          </a:prstGeom>
        </p:spPr>
        <p:txBody>
          <a:bodyPr wrap="square">
            <a:spAutoFit/>
          </a:bodyPr>
          <a:lstStyle/>
          <a:p>
            <a:r>
              <a:rPr lang="ru-RU" sz="2800" b="1" dirty="0" smtClean="0"/>
              <a:t>    Общая </a:t>
            </a:r>
            <a:r>
              <a:rPr lang="ru-RU" sz="2800" b="1" dirty="0"/>
              <a:t>площадь торфяника – около 6000 га. Это торфяное болото образовалось за последние 8000 тысяч лет благодаря росту мха сфагнума.</a:t>
            </a:r>
          </a:p>
        </p:txBody>
      </p:sp>
      <p:sp>
        <p:nvSpPr>
          <p:cNvPr id="6" name="Прямоугольник 5"/>
          <p:cNvSpPr/>
          <p:nvPr/>
        </p:nvSpPr>
        <p:spPr>
          <a:xfrm>
            <a:off x="0" y="2745876"/>
            <a:ext cx="8964488" cy="1384995"/>
          </a:xfrm>
          <a:prstGeom prst="rect">
            <a:avLst/>
          </a:prstGeom>
        </p:spPr>
        <p:txBody>
          <a:bodyPr wrap="square">
            <a:spAutoFit/>
          </a:bodyPr>
          <a:lstStyle/>
          <a:p>
            <a:r>
              <a:rPr lang="ru-RU" sz="2800" b="1" dirty="0" smtClean="0"/>
              <a:t>   Весной </a:t>
            </a:r>
            <a:r>
              <a:rPr lang="ru-RU" sz="2800" b="1" dirty="0"/>
              <a:t>и </a:t>
            </a:r>
            <a:r>
              <a:rPr lang="ru-RU" sz="2800" b="1" dirty="0" smtClean="0"/>
              <a:t>летом </a:t>
            </a:r>
            <a:r>
              <a:rPr lang="ru-RU" sz="2800" b="1" dirty="0"/>
              <a:t>– здесь можно увидеть множество птиц и много видов растений, в том числе и редкое хищное растение – </a:t>
            </a:r>
            <a:r>
              <a:rPr lang="ru-RU" sz="2800" b="1" dirty="0" smtClean="0"/>
              <a:t>росянку.</a:t>
            </a:r>
            <a:endParaRPr lang="ru-RU" sz="2800" b="1" dirty="0"/>
          </a:p>
        </p:txBody>
      </p:sp>
      <p:sp>
        <p:nvSpPr>
          <p:cNvPr id="7" name="Прямоугольник 6"/>
          <p:cNvSpPr/>
          <p:nvPr/>
        </p:nvSpPr>
        <p:spPr>
          <a:xfrm>
            <a:off x="143508" y="4509120"/>
            <a:ext cx="8856984" cy="1815882"/>
          </a:xfrm>
          <a:prstGeom prst="rect">
            <a:avLst/>
          </a:prstGeom>
        </p:spPr>
        <p:txBody>
          <a:bodyPr wrap="square">
            <a:spAutoFit/>
          </a:bodyPr>
          <a:lstStyle/>
          <a:p>
            <a:r>
              <a:rPr lang="ru-RU" sz="2800" b="1" dirty="0" smtClean="0"/>
              <a:t>   </a:t>
            </a:r>
            <a:r>
              <a:rPr lang="ru-RU" sz="2800" b="1" dirty="0" smtClean="0">
                <a:solidFill>
                  <a:srgbClr val="FFFF00"/>
                </a:solidFill>
              </a:rPr>
              <a:t>Под </a:t>
            </a:r>
            <a:r>
              <a:rPr lang="ru-RU" sz="2800" b="1" dirty="0">
                <a:solidFill>
                  <a:srgbClr val="FFFF00"/>
                </a:solidFill>
              </a:rPr>
              <a:t>болотами образуется минеральная вода – попробовать ее можно из серного источника в </a:t>
            </a:r>
            <a:r>
              <a:rPr lang="ru-RU" sz="2800" b="1" dirty="0" err="1">
                <a:solidFill>
                  <a:srgbClr val="FFFF00"/>
                </a:solidFill>
              </a:rPr>
              <a:t>Кемери</a:t>
            </a:r>
            <a:r>
              <a:rPr lang="ru-RU" sz="2800" b="1" dirty="0">
                <a:solidFill>
                  <a:srgbClr val="FFFF00"/>
                </a:solidFill>
              </a:rPr>
              <a:t>, который уже несколько столетий используется для лечения различных заболеваний.</a:t>
            </a:r>
          </a:p>
        </p:txBody>
      </p:sp>
    </p:spTree>
    <p:extLst>
      <p:ext uri="{BB962C8B-B14F-4D97-AF65-F5344CB8AC3E}">
        <p14:creationId xmlns:p14="http://schemas.microsoft.com/office/powerpoint/2010/main" val="23470963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48" y="8227"/>
            <a:ext cx="9144000" cy="6849773"/>
          </a:xfrm>
          <a:prstGeom prst="rect">
            <a:avLst/>
          </a:prstGeom>
        </p:spPr>
      </p:pic>
      <p:sp>
        <p:nvSpPr>
          <p:cNvPr id="4" name="Прямоугольник 3"/>
          <p:cNvSpPr/>
          <p:nvPr/>
        </p:nvSpPr>
        <p:spPr>
          <a:xfrm>
            <a:off x="105006" y="1628800"/>
            <a:ext cx="8856984" cy="4401205"/>
          </a:xfrm>
          <a:prstGeom prst="rect">
            <a:avLst/>
          </a:prstGeom>
        </p:spPr>
        <p:txBody>
          <a:bodyPr wrap="square">
            <a:spAutoFit/>
          </a:bodyPr>
          <a:lstStyle/>
          <a:p>
            <a:r>
              <a:rPr lang="ru-RU" sz="2800" b="1" dirty="0">
                <a:solidFill>
                  <a:srgbClr val="FFFF00"/>
                </a:solidFill>
              </a:rPr>
              <a:t>На территории штата Луизиана, в окрестностях американского города Нового Орлеана находятся непроходимые болота </a:t>
            </a:r>
            <a:r>
              <a:rPr lang="ru-RU" sz="2800" b="1" dirty="0" err="1">
                <a:solidFill>
                  <a:srgbClr val="FFFF00"/>
                </a:solidFill>
              </a:rPr>
              <a:t>Манчак</a:t>
            </a:r>
            <a:r>
              <a:rPr lang="ru-RU" sz="2800" b="1" dirty="0">
                <a:solidFill>
                  <a:srgbClr val="FFFF00"/>
                </a:solidFill>
              </a:rPr>
              <a:t>, известные как место, проклятое страшными ведьмами. Посреди болот, по которым можно лишь проплыть на лодке, возвышаются могучие вековые деревья с раскидистыми ветвями, спускающимися прямо к воде, стройные кипарисы, а из самого болота тут и там торчат корни деревьев, выползающие из воды, словно змеи. </a:t>
            </a:r>
          </a:p>
        </p:txBody>
      </p:sp>
      <p:sp>
        <p:nvSpPr>
          <p:cNvPr id="5" name="Прямоугольник 4"/>
          <p:cNvSpPr/>
          <p:nvPr/>
        </p:nvSpPr>
        <p:spPr>
          <a:xfrm>
            <a:off x="1835696" y="332656"/>
            <a:ext cx="4896543" cy="830997"/>
          </a:xfrm>
          <a:prstGeom prst="rect">
            <a:avLst/>
          </a:prstGeom>
        </p:spPr>
        <p:txBody>
          <a:bodyPr wrap="square">
            <a:spAutoFit/>
          </a:bodyPr>
          <a:lstStyle/>
          <a:p>
            <a:r>
              <a:rPr lang="ru-RU" sz="4800" b="1" u="sng" dirty="0">
                <a:solidFill>
                  <a:srgbClr val="FF0000"/>
                </a:solidFill>
              </a:rPr>
              <a:t>Болота </a:t>
            </a:r>
            <a:r>
              <a:rPr lang="ru-RU" sz="4800" b="1" u="sng" dirty="0" err="1">
                <a:solidFill>
                  <a:srgbClr val="FF0000"/>
                </a:solidFill>
              </a:rPr>
              <a:t>Манчак</a:t>
            </a:r>
            <a:endParaRPr lang="ru-RU" sz="4800" b="1" dirty="0">
              <a:solidFill>
                <a:srgbClr val="FF0000"/>
              </a:solidFill>
            </a:endParaRPr>
          </a:p>
        </p:txBody>
      </p:sp>
    </p:spTree>
    <p:extLst>
      <p:ext uri="{BB962C8B-B14F-4D97-AF65-F5344CB8AC3E}">
        <p14:creationId xmlns:p14="http://schemas.microsoft.com/office/powerpoint/2010/main" val="24137257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
        <p:nvSpPr>
          <p:cNvPr id="4" name="Прямоугольник 3"/>
          <p:cNvSpPr/>
          <p:nvPr/>
        </p:nvSpPr>
        <p:spPr>
          <a:xfrm>
            <a:off x="1" y="116632"/>
            <a:ext cx="9143998" cy="2677656"/>
          </a:xfrm>
          <a:prstGeom prst="rect">
            <a:avLst/>
          </a:prstGeom>
        </p:spPr>
        <p:txBody>
          <a:bodyPr wrap="square">
            <a:spAutoFit/>
          </a:bodyPr>
          <a:lstStyle/>
          <a:p>
            <a:r>
              <a:rPr lang="ru-RU" sz="2800" b="1" dirty="0" smtClean="0">
                <a:solidFill>
                  <a:srgbClr val="FFFF00"/>
                </a:solidFill>
              </a:rPr>
              <a:t>    Но </a:t>
            </a:r>
            <a:r>
              <a:rPr lang="ru-RU" sz="2800" b="1" dirty="0">
                <a:solidFill>
                  <a:srgbClr val="FFFF00"/>
                </a:solidFill>
              </a:rPr>
              <a:t>не вся территория болот </a:t>
            </a:r>
            <a:r>
              <a:rPr lang="ru-RU" sz="2800" b="1" dirty="0" err="1">
                <a:solidFill>
                  <a:srgbClr val="FFFF00"/>
                </a:solidFill>
              </a:rPr>
              <a:t>Манчак</a:t>
            </a:r>
            <a:r>
              <a:rPr lang="ru-RU" sz="2800" b="1" dirty="0">
                <a:solidFill>
                  <a:srgbClr val="FFFF00"/>
                </a:solidFill>
              </a:rPr>
              <a:t> покрыта деревьями, есть топкие места, где не растет ничего, кроме скудной болотной травы, но и они сплошь покрыты буреломами, из темных вод, отдающих синевой с примесью черного цвета, торчат лишь сучья и сухие ветки. </a:t>
            </a:r>
          </a:p>
        </p:txBody>
      </p:sp>
      <p:sp>
        <p:nvSpPr>
          <p:cNvPr id="5" name="Прямоугольник 4"/>
          <p:cNvSpPr/>
          <p:nvPr/>
        </p:nvSpPr>
        <p:spPr>
          <a:xfrm>
            <a:off x="1" y="2794288"/>
            <a:ext cx="9143999" cy="3539430"/>
          </a:xfrm>
          <a:prstGeom prst="rect">
            <a:avLst/>
          </a:prstGeom>
        </p:spPr>
        <p:txBody>
          <a:bodyPr wrap="square">
            <a:spAutoFit/>
          </a:bodyPr>
          <a:lstStyle/>
          <a:p>
            <a:r>
              <a:rPr lang="ru-RU" sz="2800" b="1" dirty="0" smtClean="0">
                <a:solidFill>
                  <a:srgbClr val="FFFF00"/>
                </a:solidFill>
              </a:rPr>
              <a:t>    Когда-то </a:t>
            </a:r>
            <a:r>
              <a:rPr lang="ru-RU" sz="2800" b="1" dirty="0">
                <a:solidFill>
                  <a:srgbClr val="FFFF00"/>
                </a:solidFill>
              </a:rPr>
              <a:t>территорию болот </a:t>
            </a:r>
            <a:r>
              <a:rPr lang="ru-RU" sz="2800" b="1" dirty="0" err="1">
                <a:solidFill>
                  <a:srgbClr val="FFFF00"/>
                </a:solidFill>
              </a:rPr>
              <a:t>Манчак</a:t>
            </a:r>
            <a:r>
              <a:rPr lang="ru-RU" sz="2800" b="1" dirty="0">
                <a:solidFill>
                  <a:srgbClr val="FFFF00"/>
                </a:solidFill>
              </a:rPr>
              <a:t> пытались осушить, а деревья – вырубить, но коммерческая деятельность в этом зловещем месте потерпела крах. Построенные в их окрестностях три небольшие деревеньки были уничтожены ураганом, а большинство местных жителей погибло. Здесь пропала не одна сотня людей, а их трупы из топи болот продолжают всплывать и сейчас, хотя с тех пор прошло уже целое столетие. </a:t>
            </a:r>
          </a:p>
        </p:txBody>
      </p:sp>
    </p:spTree>
    <p:extLst>
      <p:ext uri="{BB962C8B-B14F-4D97-AF65-F5344CB8AC3E}">
        <p14:creationId xmlns:p14="http://schemas.microsoft.com/office/powerpoint/2010/main" val="20092075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156"/>
            <a:ext cx="9144000" cy="6866312"/>
          </a:xfrm>
          <a:prstGeom prst="rect">
            <a:avLst/>
          </a:prstGeom>
        </p:spPr>
      </p:pic>
      <p:sp>
        <p:nvSpPr>
          <p:cNvPr id="4" name="Прямоугольник 3"/>
          <p:cNvSpPr/>
          <p:nvPr/>
        </p:nvSpPr>
        <p:spPr>
          <a:xfrm>
            <a:off x="0" y="55798"/>
            <a:ext cx="9143999" cy="2677656"/>
          </a:xfrm>
          <a:prstGeom prst="rect">
            <a:avLst/>
          </a:prstGeom>
        </p:spPr>
        <p:txBody>
          <a:bodyPr wrap="square">
            <a:spAutoFit/>
          </a:bodyPr>
          <a:lstStyle/>
          <a:p>
            <a:r>
              <a:rPr lang="ru-RU" sz="2800" b="1" dirty="0" smtClean="0">
                <a:solidFill>
                  <a:srgbClr val="FFFF00"/>
                </a:solidFill>
              </a:rPr>
              <a:t>    </a:t>
            </a:r>
            <a:r>
              <a:rPr lang="ru-RU" sz="2800" b="1" dirty="0" smtClean="0">
                <a:solidFill>
                  <a:srgbClr val="FF0000"/>
                </a:solidFill>
              </a:rPr>
              <a:t>Непроходимые </a:t>
            </a:r>
            <a:r>
              <a:rPr lang="ru-RU" sz="2800" b="1" dirty="0">
                <a:solidFill>
                  <a:srgbClr val="FF0000"/>
                </a:solidFill>
              </a:rPr>
              <a:t>болота нередко называют «кладбищем птиц», полуразложившимися трупами которых пестреет темно-синяя болотная гладь. Особенно зловеще болота </a:t>
            </a:r>
            <a:r>
              <a:rPr lang="ru-RU" sz="2800" b="1" dirty="0" err="1">
                <a:solidFill>
                  <a:srgbClr val="FF0000"/>
                </a:solidFill>
              </a:rPr>
              <a:t>Манчак</a:t>
            </a:r>
            <a:r>
              <a:rPr lang="ru-RU" sz="2800" b="1" dirty="0">
                <a:solidFill>
                  <a:srgbClr val="FF0000"/>
                </a:solidFill>
              </a:rPr>
              <a:t> смотрятся ночью, когда в их темных водах отражается желтая луна, искажающаяся в отражении темных теней от ветвей. </a:t>
            </a:r>
          </a:p>
        </p:txBody>
      </p:sp>
      <p:sp>
        <p:nvSpPr>
          <p:cNvPr id="5" name="Прямоугольник 4"/>
          <p:cNvSpPr/>
          <p:nvPr/>
        </p:nvSpPr>
        <p:spPr>
          <a:xfrm>
            <a:off x="-1" y="2733453"/>
            <a:ext cx="9143999" cy="3539430"/>
          </a:xfrm>
          <a:prstGeom prst="rect">
            <a:avLst/>
          </a:prstGeom>
        </p:spPr>
        <p:txBody>
          <a:bodyPr wrap="square">
            <a:spAutoFit/>
          </a:bodyPr>
          <a:lstStyle/>
          <a:p>
            <a:r>
              <a:rPr lang="ru-RU" sz="2800" b="1" dirty="0" smtClean="0">
                <a:solidFill>
                  <a:srgbClr val="FF0000"/>
                </a:solidFill>
              </a:rPr>
              <a:t>    Путники</a:t>
            </a:r>
            <a:r>
              <a:rPr lang="ru-RU" sz="2800" b="1" dirty="0">
                <a:solidFill>
                  <a:srgbClr val="FF0000"/>
                </a:solidFill>
              </a:rPr>
              <a:t>, посетившие это ужасающее и в то же время загадочное место, утверждали, что даже днем со стороны болот слышали протяжный вой волка, хотя понятно, что никаких живых волков на болотах попросту быть не может. Это загадочное место жители Нового Орлеана считают «болотом призраков», утверждая, что здесь бродят не упокоившиеся души людей, проклятых ведьмами культа Вуду</a:t>
            </a:r>
          </a:p>
        </p:txBody>
      </p:sp>
    </p:spTree>
    <p:extLst>
      <p:ext uri="{BB962C8B-B14F-4D97-AF65-F5344CB8AC3E}">
        <p14:creationId xmlns:p14="http://schemas.microsoft.com/office/powerpoint/2010/main" val="29117856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087"/>
            <a:ext cx="9144000" cy="6887087"/>
          </a:xfrm>
          <a:prstGeom prst="rect">
            <a:avLst/>
          </a:prstGeom>
        </p:spPr>
      </p:pic>
      <p:sp>
        <p:nvSpPr>
          <p:cNvPr id="4" name="Прямоугольник 3"/>
          <p:cNvSpPr/>
          <p:nvPr/>
        </p:nvSpPr>
        <p:spPr>
          <a:xfrm>
            <a:off x="107504" y="0"/>
            <a:ext cx="8856984" cy="3046988"/>
          </a:xfrm>
          <a:prstGeom prst="rect">
            <a:avLst/>
          </a:prstGeom>
        </p:spPr>
        <p:txBody>
          <a:bodyPr wrap="square">
            <a:spAutoFit/>
          </a:bodyPr>
          <a:lstStyle/>
          <a:p>
            <a:r>
              <a:rPr lang="ru-RU" sz="2400" b="1" dirty="0" smtClean="0">
                <a:solidFill>
                  <a:srgbClr val="FFFF00"/>
                </a:solidFill>
              </a:rPr>
              <a:t>     Болота </a:t>
            </a:r>
            <a:r>
              <a:rPr lang="ru-RU" sz="2400" b="1" dirty="0" err="1">
                <a:solidFill>
                  <a:srgbClr val="FFFF00"/>
                </a:solidFill>
              </a:rPr>
              <a:t>Манчак</a:t>
            </a:r>
            <a:r>
              <a:rPr lang="ru-RU" sz="2400" b="1" dirty="0">
                <a:solidFill>
                  <a:srgbClr val="FFFF00"/>
                </a:solidFill>
              </a:rPr>
              <a:t> слово кишат призраками и оборотнями, между деревьев можно различить тени, по очертаниям напоминающие отражение человека, некоторые, и впрямь, похожи на поросшее шерстью существо. А единственные живые организмы, не боящиеся жить в темных водах – огромные аллигаторы, словно старые бревна, показывающиеся из воды и пугающие всех смельчаков, кто оказывается на болотах, огненным взглядом своих красных глаз. </a:t>
            </a:r>
          </a:p>
        </p:txBody>
      </p:sp>
      <p:sp>
        <p:nvSpPr>
          <p:cNvPr id="5" name="Прямоугольник 4"/>
          <p:cNvSpPr/>
          <p:nvPr/>
        </p:nvSpPr>
        <p:spPr>
          <a:xfrm>
            <a:off x="135536" y="3006429"/>
            <a:ext cx="9008464" cy="1938992"/>
          </a:xfrm>
          <a:prstGeom prst="rect">
            <a:avLst/>
          </a:prstGeom>
        </p:spPr>
        <p:txBody>
          <a:bodyPr wrap="square">
            <a:spAutoFit/>
          </a:bodyPr>
          <a:lstStyle/>
          <a:p>
            <a:r>
              <a:rPr lang="ru-RU" sz="2400" b="1" dirty="0" smtClean="0">
                <a:solidFill>
                  <a:srgbClr val="FFFF00"/>
                </a:solidFill>
              </a:rPr>
              <a:t>   Сейчас </a:t>
            </a:r>
            <a:r>
              <a:rPr lang="ru-RU" sz="2400" b="1" dirty="0">
                <a:solidFill>
                  <a:srgbClr val="FFFF00"/>
                </a:solidFill>
              </a:rPr>
              <a:t>болота </a:t>
            </a:r>
            <a:r>
              <a:rPr lang="ru-RU" sz="2400" b="1" dirty="0" err="1">
                <a:solidFill>
                  <a:srgbClr val="FFFF00"/>
                </a:solidFill>
              </a:rPr>
              <a:t>Манчак</a:t>
            </a:r>
            <a:r>
              <a:rPr lang="ru-RU" sz="2400" b="1" dirty="0">
                <a:solidFill>
                  <a:srgbClr val="FFFF00"/>
                </a:solidFill>
              </a:rPr>
              <a:t> привлекают любителей загадок и оккультизма, для </a:t>
            </a:r>
            <a:r>
              <a:rPr lang="ru-RU" sz="2400" b="1" dirty="0" err="1">
                <a:solidFill>
                  <a:srgbClr val="FFFF00"/>
                </a:solidFill>
              </a:rPr>
              <a:t>экстрималов</a:t>
            </a:r>
            <a:r>
              <a:rPr lang="ru-RU" sz="2400" b="1" dirty="0">
                <a:solidFill>
                  <a:srgbClr val="FFFF00"/>
                </a:solidFill>
              </a:rPr>
              <a:t> проводятся организованные экскурсии на небольших лодках, во время которых можно осуществить путешествие в древнюю ужасающую готическую сказку.</a:t>
            </a:r>
          </a:p>
        </p:txBody>
      </p:sp>
      <p:sp>
        <p:nvSpPr>
          <p:cNvPr id="6" name="Прямоугольник 5"/>
          <p:cNvSpPr/>
          <p:nvPr/>
        </p:nvSpPr>
        <p:spPr>
          <a:xfrm>
            <a:off x="0" y="4945421"/>
            <a:ext cx="9144000" cy="1938992"/>
          </a:xfrm>
          <a:prstGeom prst="rect">
            <a:avLst/>
          </a:prstGeom>
        </p:spPr>
        <p:txBody>
          <a:bodyPr wrap="square">
            <a:spAutoFit/>
          </a:bodyPr>
          <a:lstStyle/>
          <a:p>
            <a:r>
              <a:rPr lang="ru-RU" sz="2400" b="1" dirty="0" smtClean="0">
                <a:solidFill>
                  <a:srgbClr val="FFFF00"/>
                </a:solidFill>
              </a:rPr>
              <a:t>     Но </a:t>
            </a:r>
            <a:r>
              <a:rPr lang="ru-RU" sz="2400" b="1" dirty="0">
                <a:solidFill>
                  <a:srgbClr val="FFFF00"/>
                </a:solidFill>
              </a:rPr>
              <a:t>во время опасной экскурсии следует быть осторожным – ни факелы, ни фонари не отпугивают голодных аллигаторов, которыми кишат болота </a:t>
            </a:r>
            <a:r>
              <a:rPr lang="ru-RU" sz="2400" b="1" dirty="0" err="1">
                <a:solidFill>
                  <a:srgbClr val="FFFF00"/>
                </a:solidFill>
              </a:rPr>
              <a:t>Манчак</a:t>
            </a:r>
            <a:r>
              <a:rPr lang="ru-RU" sz="2400" b="1" dirty="0">
                <a:solidFill>
                  <a:srgbClr val="FFFF00"/>
                </a:solidFill>
              </a:rPr>
              <a:t>. Если выпасть из лодки, уже никто не поднимет туриста на поверхность</a:t>
            </a:r>
            <a:r>
              <a:rPr lang="ru-RU" sz="2400" b="1" dirty="0" smtClean="0">
                <a:solidFill>
                  <a:srgbClr val="FFFF00"/>
                </a:solidFill>
              </a:rPr>
              <a:t>,</a:t>
            </a:r>
            <a:r>
              <a:rPr lang="ru-RU" sz="2400" b="1" dirty="0">
                <a:solidFill>
                  <a:srgbClr val="FFFF00"/>
                </a:solidFill>
              </a:rPr>
              <a:t> став, в конечном счете, ужином крокодила.</a:t>
            </a:r>
          </a:p>
        </p:txBody>
      </p:sp>
    </p:spTree>
    <p:extLst>
      <p:ext uri="{BB962C8B-B14F-4D97-AF65-F5344CB8AC3E}">
        <p14:creationId xmlns:p14="http://schemas.microsoft.com/office/powerpoint/2010/main" val="31750600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032" y="0"/>
            <a:ext cx="9432032" cy="6858000"/>
          </a:xfrm>
          <a:prstGeom prst="rect">
            <a:avLst/>
          </a:prstGeom>
        </p:spPr>
      </p:pic>
      <p:sp>
        <p:nvSpPr>
          <p:cNvPr id="5" name="TextBox 4"/>
          <p:cNvSpPr txBox="1"/>
          <p:nvPr/>
        </p:nvSpPr>
        <p:spPr>
          <a:xfrm>
            <a:off x="1988095" y="362255"/>
            <a:ext cx="184731" cy="923330"/>
          </a:xfrm>
          <a:prstGeom prst="rect">
            <a:avLst/>
          </a:prstGeom>
          <a:noFill/>
        </p:spPr>
        <p:txBody>
          <a:bodyPr wrap="none" rtlCol="0">
            <a:spAutoFit/>
          </a:bodyPr>
          <a:lstStyle/>
          <a:p>
            <a:endParaRPr lang="ru-RU" sz="3600" i="1" dirty="0" smtClean="0"/>
          </a:p>
          <a:p>
            <a:endParaRPr lang="ru-RU" i="1" dirty="0"/>
          </a:p>
        </p:txBody>
      </p:sp>
      <p:sp>
        <p:nvSpPr>
          <p:cNvPr id="6" name="TextBox 5"/>
          <p:cNvSpPr txBox="1"/>
          <p:nvPr/>
        </p:nvSpPr>
        <p:spPr>
          <a:xfrm>
            <a:off x="96391" y="1324066"/>
            <a:ext cx="184731" cy="461665"/>
          </a:xfrm>
          <a:prstGeom prst="rect">
            <a:avLst/>
          </a:prstGeom>
          <a:noFill/>
        </p:spPr>
        <p:txBody>
          <a:bodyPr wrap="none" rtlCol="0">
            <a:spAutoFit/>
          </a:bodyPr>
          <a:lstStyle/>
          <a:p>
            <a:endParaRPr lang="ru-RU" sz="2400" dirty="0"/>
          </a:p>
        </p:txBody>
      </p:sp>
      <p:sp>
        <p:nvSpPr>
          <p:cNvPr id="7" name="TextBox 6"/>
          <p:cNvSpPr txBox="1"/>
          <p:nvPr/>
        </p:nvSpPr>
        <p:spPr>
          <a:xfrm>
            <a:off x="3805658" y="2579903"/>
            <a:ext cx="184731" cy="461665"/>
          </a:xfrm>
          <a:prstGeom prst="rect">
            <a:avLst/>
          </a:prstGeom>
          <a:noFill/>
        </p:spPr>
        <p:txBody>
          <a:bodyPr wrap="none" rtlCol="0">
            <a:spAutoFit/>
          </a:bodyPr>
          <a:lstStyle/>
          <a:p>
            <a:endParaRPr lang="ru-RU" sz="2400" dirty="0"/>
          </a:p>
        </p:txBody>
      </p:sp>
      <p:sp>
        <p:nvSpPr>
          <p:cNvPr id="8" name="TextBox 7"/>
          <p:cNvSpPr txBox="1"/>
          <p:nvPr/>
        </p:nvSpPr>
        <p:spPr>
          <a:xfrm>
            <a:off x="-305490" y="3284984"/>
            <a:ext cx="6676828" cy="830997"/>
          </a:xfrm>
          <a:prstGeom prst="rect">
            <a:avLst/>
          </a:prstGeom>
          <a:noFill/>
        </p:spPr>
        <p:txBody>
          <a:bodyPr wrap="none" rtlCol="0">
            <a:spAutoFit/>
          </a:bodyPr>
          <a:lstStyle/>
          <a:p>
            <a:r>
              <a:rPr lang="ru-RU" sz="4800" dirty="0" smtClean="0"/>
              <a:t> </a:t>
            </a:r>
            <a:r>
              <a:rPr lang="ru-RU" sz="4800" dirty="0"/>
              <a:t>С</a:t>
            </a:r>
            <a:r>
              <a:rPr lang="ru-RU" sz="4800" dirty="0" smtClean="0">
                <a:solidFill>
                  <a:schemeClr val="accent3">
                    <a:lumMod val="60000"/>
                    <a:lumOff val="40000"/>
                  </a:schemeClr>
                </a:solidFill>
              </a:rPr>
              <a:t>п</a:t>
            </a:r>
            <a:r>
              <a:rPr lang="ru-RU" sz="4800" dirty="0" smtClean="0">
                <a:solidFill>
                  <a:schemeClr val="accent1"/>
                </a:solidFill>
              </a:rPr>
              <a:t>а</a:t>
            </a:r>
            <a:r>
              <a:rPr lang="ru-RU" sz="4800" dirty="0" smtClean="0">
                <a:solidFill>
                  <a:schemeClr val="accent6">
                    <a:lumMod val="50000"/>
                  </a:schemeClr>
                </a:solidFill>
              </a:rPr>
              <a:t>с</a:t>
            </a:r>
            <a:r>
              <a:rPr lang="ru-RU" sz="4800" dirty="0" smtClean="0"/>
              <a:t>и</a:t>
            </a:r>
            <a:r>
              <a:rPr lang="ru-RU" sz="4800" dirty="0" smtClean="0">
                <a:solidFill>
                  <a:srgbClr val="C00000"/>
                </a:solidFill>
              </a:rPr>
              <a:t>б</a:t>
            </a:r>
            <a:r>
              <a:rPr lang="ru-RU" sz="4800" dirty="0" smtClean="0"/>
              <a:t>о </a:t>
            </a:r>
            <a:r>
              <a:rPr lang="ru-RU" sz="4800" dirty="0" smtClean="0">
                <a:solidFill>
                  <a:srgbClr val="00B0F0"/>
                </a:solidFill>
              </a:rPr>
              <a:t>з</a:t>
            </a:r>
            <a:r>
              <a:rPr lang="ru-RU" sz="4800" dirty="0" smtClean="0">
                <a:solidFill>
                  <a:srgbClr val="FF0000"/>
                </a:solidFill>
              </a:rPr>
              <a:t>а</a:t>
            </a:r>
            <a:r>
              <a:rPr lang="ru-RU" sz="4800" dirty="0" smtClean="0"/>
              <a:t> в</a:t>
            </a:r>
            <a:r>
              <a:rPr lang="ru-RU" sz="4800" dirty="0" smtClean="0">
                <a:solidFill>
                  <a:srgbClr val="FFFF00"/>
                </a:solidFill>
              </a:rPr>
              <a:t>н</a:t>
            </a:r>
            <a:r>
              <a:rPr lang="ru-RU" sz="4800" dirty="0" smtClean="0">
                <a:solidFill>
                  <a:srgbClr val="7030A0"/>
                </a:solidFill>
              </a:rPr>
              <a:t>и</a:t>
            </a:r>
            <a:r>
              <a:rPr lang="ru-RU" sz="4800" dirty="0" smtClean="0"/>
              <a:t>м</a:t>
            </a:r>
            <a:r>
              <a:rPr lang="ru-RU" sz="4800" dirty="0" smtClean="0">
                <a:solidFill>
                  <a:srgbClr val="FF0000"/>
                </a:solidFill>
              </a:rPr>
              <a:t>а</a:t>
            </a:r>
            <a:r>
              <a:rPr lang="ru-RU" sz="4800" dirty="0" smtClean="0">
                <a:solidFill>
                  <a:schemeClr val="accent3">
                    <a:lumMod val="60000"/>
                    <a:lumOff val="40000"/>
                  </a:schemeClr>
                </a:solidFill>
              </a:rPr>
              <a:t>н</a:t>
            </a:r>
            <a:r>
              <a:rPr lang="ru-RU" sz="4800" dirty="0" smtClean="0"/>
              <a:t>и</a:t>
            </a:r>
            <a:r>
              <a:rPr lang="ru-RU" sz="4800" dirty="0" smtClean="0">
                <a:solidFill>
                  <a:schemeClr val="accent2">
                    <a:lumMod val="50000"/>
                  </a:schemeClr>
                </a:solidFill>
              </a:rPr>
              <a:t>е</a:t>
            </a:r>
            <a:r>
              <a:rPr lang="ru-RU" sz="4800" dirty="0" smtClean="0">
                <a:solidFill>
                  <a:srgbClr val="0070C0"/>
                </a:solidFill>
              </a:rPr>
              <a:t>!</a:t>
            </a:r>
            <a:r>
              <a:rPr lang="ru-RU" sz="4800" dirty="0"/>
              <a:t> :)</a:t>
            </a:r>
          </a:p>
        </p:txBody>
      </p:sp>
    </p:spTree>
    <p:extLst>
      <p:ext uri="{BB962C8B-B14F-4D97-AF65-F5344CB8AC3E}">
        <p14:creationId xmlns:p14="http://schemas.microsoft.com/office/powerpoint/2010/main" val="27590080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p:cNvSpPr txBox="1"/>
          <p:nvPr/>
        </p:nvSpPr>
        <p:spPr>
          <a:xfrm>
            <a:off x="539552" y="260648"/>
            <a:ext cx="7560840" cy="5632311"/>
          </a:xfrm>
          <a:prstGeom prst="rect">
            <a:avLst/>
          </a:prstGeom>
          <a:noFill/>
        </p:spPr>
        <p:txBody>
          <a:bodyPr wrap="square" rtlCol="0">
            <a:spAutoFit/>
          </a:bodyPr>
          <a:lstStyle/>
          <a:p>
            <a:r>
              <a:rPr lang="ru-RU" sz="3600" dirty="0"/>
              <a:t>Болота возникают в результате переувлажнения </a:t>
            </a:r>
            <a:r>
              <a:rPr lang="ru-RU" sz="3600" dirty="0">
                <a:hlinkClick r:id="rId3"/>
              </a:rPr>
              <a:t>почвы</a:t>
            </a:r>
            <a:r>
              <a:rPr lang="ru-RU" sz="3600" dirty="0"/>
              <a:t> и зарастания </a:t>
            </a:r>
            <a:r>
              <a:rPr lang="ru-RU" sz="3600" dirty="0">
                <a:hlinkClick r:id="rId4"/>
              </a:rPr>
              <a:t>водоемов</a:t>
            </a:r>
            <a:r>
              <a:rPr lang="ru-RU" sz="3600" dirty="0"/>
              <a:t> . Заболачиванию способствуют также плоский рельеф, наличие близкого </a:t>
            </a:r>
            <a:r>
              <a:rPr lang="ru-RU" sz="3600" dirty="0" smtClean="0"/>
              <a:t>стояния </a:t>
            </a:r>
            <a:r>
              <a:rPr lang="ru-RU" sz="3600" dirty="0" err="1" smtClean="0">
                <a:hlinkClick r:id="rId5"/>
              </a:rPr>
              <a:t>водоупора</a:t>
            </a:r>
            <a:r>
              <a:rPr lang="ru-RU" sz="3600" dirty="0"/>
              <a:t> и </a:t>
            </a:r>
            <a:r>
              <a:rPr lang="ru-RU" sz="3600" dirty="0">
                <a:hlinkClick r:id="rId6"/>
              </a:rPr>
              <a:t>грунтовых вод</a:t>
            </a:r>
            <a:r>
              <a:rPr lang="ru-RU" sz="3600" dirty="0"/>
              <a:t>, а также подъем последних в результате гидротехнического строительства и нерационального </a:t>
            </a:r>
            <a:r>
              <a:rPr lang="ru-RU" sz="3600" dirty="0">
                <a:hlinkClick r:id="rId7"/>
              </a:rPr>
              <a:t>орошения</a:t>
            </a:r>
            <a:r>
              <a:rPr lang="ru-RU" sz="3600" dirty="0"/>
              <a:t>.</a:t>
            </a:r>
          </a:p>
        </p:txBody>
      </p:sp>
    </p:spTree>
    <p:extLst>
      <p:ext uri="{BB962C8B-B14F-4D97-AF65-F5344CB8AC3E}">
        <p14:creationId xmlns:p14="http://schemas.microsoft.com/office/powerpoint/2010/main" val="3551458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282" y="-38637"/>
            <a:ext cx="9354196" cy="6957392"/>
          </a:xfrm>
          <a:prstGeom prst="rect">
            <a:avLst/>
          </a:prstGeom>
        </p:spPr>
      </p:pic>
      <p:sp>
        <p:nvSpPr>
          <p:cNvPr id="4" name="Прямоугольник 3"/>
          <p:cNvSpPr/>
          <p:nvPr/>
        </p:nvSpPr>
        <p:spPr>
          <a:xfrm>
            <a:off x="395536" y="332656"/>
            <a:ext cx="6480720" cy="1323439"/>
          </a:xfrm>
          <a:prstGeom prst="rect">
            <a:avLst/>
          </a:prstGeom>
        </p:spPr>
        <p:txBody>
          <a:bodyPr wrap="square">
            <a:spAutoFit/>
          </a:bodyPr>
          <a:lstStyle/>
          <a:p>
            <a:r>
              <a:rPr lang="ru-RU" sz="2000" b="1" dirty="0">
                <a:solidFill>
                  <a:srgbClr val="C00000"/>
                </a:solidFill>
              </a:rPr>
              <a:t>Типы </a:t>
            </a:r>
            <a:r>
              <a:rPr lang="ru-RU" sz="2000" b="1" dirty="0" smtClean="0">
                <a:solidFill>
                  <a:srgbClr val="C00000"/>
                </a:solidFill>
              </a:rPr>
              <a:t>болот:</a:t>
            </a:r>
          </a:p>
          <a:p>
            <a:r>
              <a:rPr lang="ru-RU" sz="2000" b="1" dirty="0"/>
              <a:t> </a:t>
            </a:r>
            <a:r>
              <a:rPr lang="ru-RU" sz="2000" b="1" dirty="0" smtClean="0"/>
              <a:t>        </a:t>
            </a:r>
            <a:r>
              <a:rPr lang="ru-RU" sz="2000" dirty="0" smtClean="0"/>
              <a:t>Различают </a:t>
            </a:r>
            <a:r>
              <a:rPr lang="ru-RU" sz="2000" dirty="0"/>
              <a:t>болота верховые, образующиеся </a:t>
            </a:r>
            <a:r>
              <a:rPr lang="ru-RU" sz="2000" dirty="0" smtClean="0"/>
              <a:t>в   </a:t>
            </a:r>
          </a:p>
          <a:p>
            <a:r>
              <a:rPr lang="ru-RU" sz="2000" dirty="0"/>
              <a:t> </a:t>
            </a:r>
            <a:r>
              <a:rPr lang="ru-RU" sz="2000" dirty="0" smtClean="0"/>
              <a:t>        верхних </a:t>
            </a:r>
            <a:r>
              <a:rPr lang="ru-RU" sz="2000" dirty="0"/>
              <a:t>частях водосборного бассейна, </a:t>
            </a:r>
            <a:r>
              <a:rPr lang="ru-RU" sz="2000" dirty="0" smtClean="0"/>
              <a:t>низинные    </a:t>
            </a:r>
          </a:p>
          <a:p>
            <a:r>
              <a:rPr lang="ru-RU" sz="2000" dirty="0"/>
              <a:t> </a:t>
            </a:r>
            <a:r>
              <a:rPr lang="ru-RU" sz="2000" dirty="0" smtClean="0"/>
              <a:t>        </a:t>
            </a:r>
            <a:r>
              <a:rPr lang="ru-RU" sz="2000" dirty="0"/>
              <a:t>(в </a:t>
            </a:r>
            <a:r>
              <a:rPr lang="ru-RU" sz="2000" dirty="0">
                <a:hlinkClick r:id="rId3"/>
              </a:rPr>
              <a:t>поймах</a:t>
            </a:r>
            <a:r>
              <a:rPr lang="ru-RU" sz="2000" dirty="0"/>
              <a:t> рек) и переходные.</a:t>
            </a:r>
          </a:p>
        </p:txBody>
      </p:sp>
      <p:sp>
        <p:nvSpPr>
          <p:cNvPr id="5" name="Прямоугольник 4"/>
          <p:cNvSpPr/>
          <p:nvPr/>
        </p:nvSpPr>
        <p:spPr>
          <a:xfrm>
            <a:off x="750384" y="1844824"/>
            <a:ext cx="7776864" cy="1815882"/>
          </a:xfrm>
          <a:prstGeom prst="rect">
            <a:avLst/>
          </a:prstGeom>
        </p:spPr>
        <p:txBody>
          <a:bodyPr wrap="square">
            <a:spAutoFit/>
          </a:bodyPr>
          <a:lstStyle/>
          <a:p>
            <a:r>
              <a:rPr lang="ru-RU" sz="2800" b="1" dirty="0" smtClean="0">
                <a:solidFill>
                  <a:srgbClr val="C00000"/>
                </a:solidFill>
              </a:rPr>
              <a:t>1) </a:t>
            </a:r>
            <a:r>
              <a:rPr lang="ru-RU" sz="2800" b="1" dirty="0" err="1" smtClean="0">
                <a:solidFill>
                  <a:srgbClr val="FFFF00"/>
                </a:solidFill>
              </a:rPr>
              <a:t>Верховы́е</a:t>
            </a:r>
            <a:r>
              <a:rPr lang="ru-RU" sz="2800" b="1" dirty="0" smtClean="0">
                <a:solidFill>
                  <a:srgbClr val="FFFF00"/>
                </a:solidFill>
              </a:rPr>
              <a:t> </a:t>
            </a:r>
            <a:r>
              <a:rPr lang="ru-RU" sz="2800" b="1" dirty="0" err="1">
                <a:solidFill>
                  <a:srgbClr val="FFFF00"/>
                </a:solidFill>
              </a:rPr>
              <a:t>боло́та</a:t>
            </a:r>
            <a:r>
              <a:rPr lang="ru-RU" sz="2800" b="1" dirty="0">
                <a:solidFill>
                  <a:srgbClr val="FFFF00"/>
                </a:solidFill>
              </a:rPr>
              <a:t> (</a:t>
            </a:r>
            <a:r>
              <a:rPr lang="ru-RU" sz="2800" b="1" dirty="0" err="1">
                <a:solidFill>
                  <a:srgbClr val="FFFF00"/>
                </a:solidFill>
              </a:rPr>
              <a:t>олиготрофные</a:t>
            </a:r>
            <a:r>
              <a:rPr lang="ru-RU" sz="2800" b="1" dirty="0">
                <a:solidFill>
                  <a:srgbClr val="FFFF00"/>
                </a:solidFill>
              </a:rPr>
              <a:t> болота) </a:t>
            </a:r>
            <a:r>
              <a:rPr lang="ru-RU" sz="2800" b="1" dirty="0"/>
              <a:t>— вид </a:t>
            </a:r>
            <a:r>
              <a:rPr lang="ru-RU" sz="2800" b="1" dirty="0">
                <a:hlinkClick r:id="rId4" tooltip="Болото"/>
              </a:rPr>
              <a:t>болот</a:t>
            </a:r>
            <a:r>
              <a:rPr lang="ru-RU" sz="2800" b="1" dirty="0"/>
              <a:t>, питание которых осуществляется </a:t>
            </a:r>
            <a:r>
              <a:rPr lang="ru-RU" sz="2800" b="1" dirty="0">
                <a:hlinkClick r:id="rId5" tooltip="Атмосферные осадки"/>
              </a:rPr>
              <a:t>атмосферными осадками</a:t>
            </a:r>
            <a:r>
              <a:rPr lang="ru-RU" sz="2800" b="1" dirty="0"/>
              <a:t> (в осадках очень мало минеральных солей).</a:t>
            </a:r>
          </a:p>
        </p:txBody>
      </p:sp>
      <p:sp>
        <p:nvSpPr>
          <p:cNvPr id="6" name="Прямоугольник 5"/>
          <p:cNvSpPr/>
          <p:nvPr/>
        </p:nvSpPr>
        <p:spPr>
          <a:xfrm>
            <a:off x="971600" y="4176921"/>
            <a:ext cx="7747127" cy="1815882"/>
          </a:xfrm>
          <a:prstGeom prst="rect">
            <a:avLst/>
          </a:prstGeom>
        </p:spPr>
        <p:txBody>
          <a:bodyPr wrap="square">
            <a:spAutoFit/>
          </a:bodyPr>
          <a:lstStyle/>
          <a:p>
            <a:r>
              <a:rPr lang="ru-RU" sz="2400" b="1" dirty="0" smtClean="0">
                <a:solidFill>
                  <a:srgbClr val="C00000"/>
                </a:solidFill>
              </a:rPr>
              <a:t>2) </a:t>
            </a:r>
            <a:r>
              <a:rPr lang="ru-RU" sz="2800" b="1" dirty="0" smtClean="0">
                <a:solidFill>
                  <a:srgbClr val="FFFF00"/>
                </a:solidFill>
              </a:rPr>
              <a:t>Низинные </a:t>
            </a:r>
            <a:r>
              <a:rPr lang="ru-RU" sz="2800" b="1" dirty="0">
                <a:solidFill>
                  <a:srgbClr val="FFFF00"/>
                </a:solidFill>
              </a:rPr>
              <a:t>болота</a:t>
            </a:r>
            <a:r>
              <a:rPr lang="ru-RU" sz="2800" b="1" dirty="0"/>
              <a:t> — травяные или гипново-травяные </a:t>
            </a:r>
            <a:r>
              <a:rPr lang="ru-RU" sz="2800" b="1" dirty="0" smtClean="0"/>
              <a:t> </a:t>
            </a:r>
            <a:r>
              <a:rPr lang="ru-RU" sz="2800" b="1" dirty="0" err="1" smtClean="0"/>
              <a:t>эвтотрофные</a:t>
            </a:r>
            <a:r>
              <a:rPr lang="ru-RU" sz="2800" b="1" dirty="0" smtClean="0"/>
              <a:t> </a:t>
            </a:r>
            <a:r>
              <a:rPr lang="ru-RU" sz="2800" b="1" dirty="0"/>
              <a:t> </a:t>
            </a:r>
            <a:r>
              <a:rPr lang="ru-RU" sz="2800" b="1" dirty="0">
                <a:hlinkClick r:id="rId4" tooltip="Болото"/>
              </a:rPr>
              <a:t>болота</a:t>
            </a:r>
            <a:r>
              <a:rPr lang="ru-RU" sz="2800" b="1" dirty="0"/>
              <a:t> грунтового питания, наиболее богатые минеральными солями</a:t>
            </a:r>
          </a:p>
        </p:txBody>
      </p:sp>
    </p:spTree>
    <p:extLst>
      <p:ext uri="{BB962C8B-B14F-4D97-AF65-F5344CB8AC3E}">
        <p14:creationId xmlns:p14="http://schemas.microsoft.com/office/powerpoint/2010/main" val="31361254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Прямоугольник 3"/>
          <p:cNvSpPr/>
          <p:nvPr/>
        </p:nvSpPr>
        <p:spPr>
          <a:xfrm>
            <a:off x="683568" y="908720"/>
            <a:ext cx="7776864" cy="4154984"/>
          </a:xfrm>
          <a:prstGeom prst="rect">
            <a:avLst/>
          </a:prstGeom>
        </p:spPr>
        <p:txBody>
          <a:bodyPr wrap="square">
            <a:spAutoFit/>
          </a:bodyPr>
          <a:lstStyle/>
          <a:p>
            <a:r>
              <a:rPr lang="ru-RU" sz="4400" b="1" dirty="0" smtClean="0">
                <a:solidFill>
                  <a:srgbClr val="C00000"/>
                </a:solidFill>
              </a:rPr>
              <a:t>3) </a:t>
            </a:r>
            <a:r>
              <a:rPr lang="ru-RU" sz="4400" b="1" dirty="0" err="1" smtClean="0">
                <a:solidFill>
                  <a:srgbClr val="FFFF00"/>
                </a:solidFill>
              </a:rPr>
              <a:t>Перехо́дные</a:t>
            </a:r>
            <a:r>
              <a:rPr lang="ru-RU" sz="4400" b="1" dirty="0" smtClean="0">
                <a:solidFill>
                  <a:srgbClr val="FFFF00"/>
                </a:solidFill>
              </a:rPr>
              <a:t> </a:t>
            </a:r>
            <a:r>
              <a:rPr lang="ru-RU" sz="4400" b="1" dirty="0" err="1">
                <a:solidFill>
                  <a:srgbClr val="FFFF00"/>
                </a:solidFill>
              </a:rPr>
              <a:t>боло́та</a:t>
            </a:r>
            <a:r>
              <a:rPr lang="ru-RU" sz="4400" dirty="0">
                <a:solidFill>
                  <a:srgbClr val="FFFF00"/>
                </a:solidFill>
              </a:rPr>
              <a:t> </a:t>
            </a:r>
            <a:r>
              <a:rPr lang="ru-RU" sz="4400" dirty="0"/>
              <a:t>— сфагново-осоковые </a:t>
            </a:r>
            <a:r>
              <a:rPr lang="ru-RU" sz="4400" dirty="0" err="1"/>
              <a:t>мезотрофные</a:t>
            </a:r>
            <a:r>
              <a:rPr lang="ru-RU" sz="4400" dirty="0"/>
              <a:t> </a:t>
            </a:r>
            <a:r>
              <a:rPr lang="ru-RU" sz="4400" dirty="0">
                <a:hlinkClick r:id="rId3" tooltip="Болото"/>
              </a:rPr>
              <a:t>болота</a:t>
            </a:r>
            <a:r>
              <a:rPr lang="ru-RU" sz="4400" dirty="0"/>
              <a:t>, в основном грунтового питания, но развивающиеся на бедном минеральном </a:t>
            </a:r>
            <a:r>
              <a:rPr lang="ru-RU" sz="4400" dirty="0">
                <a:hlinkClick r:id="rId4" tooltip="Субстрат"/>
              </a:rPr>
              <a:t>субстрате</a:t>
            </a:r>
            <a:r>
              <a:rPr lang="ru-RU" sz="4400" dirty="0"/>
              <a:t>.</a:t>
            </a:r>
          </a:p>
        </p:txBody>
      </p:sp>
    </p:spTree>
    <p:extLst>
      <p:ext uri="{BB962C8B-B14F-4D97-AF65-F5344CB8AC3E}">
        <p14:creationId xmlns:p14="http://schemas.microsoft.com/office/powerpoint/2010/main" val="11478912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Прямоугольник 3"/>
          <p:cNvSpPr/>
          <p:nvPr/>
        </p:nvSpPr>
        <p:spPr>
          <a:xfrm>
            <a:off x="0" y="612844"/>
            <a:ext cx="9036496" cy="5078313"/>
          </a:xfrm>
          <a:prstGeom prst="rect">
            <a:avLst/>
          </a:prstGeom>
        </p:spPr>
        <p:txBody>
          <a:bodyPr wrap="square">
            <a:spAutoFit/>
          </a:bodyPr>
          <a:lstStyle/>
          <a:p>
            <a:r>
              <a:rPr lang="ru-RU" sz="2800" b="1" dirty="0" smtClean="0"/>
              <a:t>      </a:t>
            </a:r>
            <a:r>
              <a:rPr lang="ru-RU" sz="3600" b="1" dirty="0" smtClean="0">
                <a:solidFill>
                  <a:srgbClr val="FFFF00"/>
                </a:solidFill>
              </a:rPr>
              <a:t>По </a:t>
            </a:r>
            <a:r>
              <a:rPr lang="ru-RU" sz="3600" b="1" dirty="0">
                <a:solidFill>
                  <a:srgbClr val="FFFF00"/>
                </a:solidFill>
              </a:rPr>
              <a:t>преобладающей </a:t>
            </a:r>
            <a:r>
              <a:rPr lang="ru-RU" sz="3600" b="1" dirty="0" smtClean="0">
                <a:solidFill>
                  <a:srgbClr val="FFFF00"/>
                </a:solidFill>
              </a:rPr>
              <a:t>растительности</a:t>
            </a:r>
          </a:p>
          <a:p>
            <a:r>
              <a:rPr lang="ru-RU" sz="3600" b="1" dirty="0">
                <a:solidFill>
                  <a:srgbClr val="FFFF00"/>
                </a:solidFill>
              </a:rPr>
              <a:t> </a:t>
            </a:r>
            <a:r>
              <a:rPr lang="ru-RU" sz="3600" b="1" dirty="0" smtClean="0">
                <a:solidFill>
                  <a:srgbClr val="FFFF00"/>
                </a:solidFill>
              </a:rPr>
              <a:t>    болота </a:t>
            </a:r>
            <a:r>
              <a:rPr lang="ru-RU" sz="3600" b="1" dirty="0">
                <a:solidFill>
                  <a:srgbClr val="FFFF00"/>
                </a:solidFill>
              </a:rPr>
              <a:t>бывают </a:t>
            </a:r>
            <a:r>
              <a:rPr lang="ru-RU" sz="3600" b="1" dirty="0" smtClean="0">
                <a:solidFill>
                  <a:srgbClr val="FFFF00"/>
                </a:solidFill>
              </a:rPr>
              <a:t>-</a:t>
            </a:r>
            <a:r>
              <a:rPr lang="ru-RU" sz="3600" b="1" dirty="0" smtClean="0"/>
              <a:t>лесными</a:t>
            </a:r>
            <a:r>
              <a:rPr lang="ru-RU" sz="3600" b="1" dirty="0"/>
              <a:t>, кустарничковыми, травяными, моховыми; </a:t>
            </a:r>
            <a:endParaRPr lang="ru-RU" sz="3600" b="1" dirty="0" smtClean="0"/>
          </a:p>
          <a:p>
            <a:r>
              <a:rPr lang="ru-RU" sz="3600" b="1" dirty="0" smtClean="0">
                <a:solidFill>
                  <a:srgbClr val="FFFF00"/>
                </a:solidFill>
              </a:rPr>
              <a:t>    по </a:t>
            </a:r>
            <a:r>
              <a:rPr lang="ru-RU" sz="3600" b="1" dirty="0">
                <a:solidFill>
                  <a:srgbClr val="FFFF00"/>
                </a:solidFill>
              </a:rPr>
              <a:t>микрорельефу — </a:t>
            </a:r>
            <a:r>
              <a:rPr lang="ru-RU" sz="3600" b="1" dirty="0"/>
              <a:t>бугристыми, </a:t>
            </a:r>
            <a:endParaRPr lang="ru-RU" sz="3600" b="1" dirty="0" smtClean="0"/>
          </a:p>
          <a:p>
            <a:r>
              <a:rPr lang="ru-RU" sz="3600" b="1" dirty="0"/>
              <a:t> </a:t>
            </a:r>
            <a:r>
              <a:rPr lang="ru-RU" sz="3600" b="1" dirty="0" smtClean="0"/>
              <a:t>        плоскими</a:t>
            </a:r>
            <a:r>
              <a:rPr lang="ru-RU" sz="3600" b="1" dirty="0"/>
              <a:t>, выпуклыми. </a:t>
            </a:r>
            <a:endParaRPr lang="ru-RU" sz="3600" b="1" dirty="0" smtClean="0"/>
          </a:p>
          <a:p>
            <a:r>
              <a:rPr lang="ru-RU" sz="3600" b="1" dirty="0"/>
              <a:t> </a:t>
            </a:r>
            <a:r>
              <a:rPr lang="ru-RU" sz="3600" b="1" dirty="0" smtClean="0"/>
              <a:t>   Самые </a:t>
            </a:r>
            <a:r>
              <a:rPr lang="ru-RU" sz="3600" b="1" dirty="0"/>
              <a:t>переувлажненные участки болот носят название топи. Немало людей и животных погибло, не сумев выбраться из </a:t>
            </a:r>
            <a:r>
              <a:rPr lang="ru-RU" sz="3600" b="1" dirty="0" smtClean="0"/>
              <a:t>топей.</a:t>
            </a:r>
            <a:endParaRPr lang="ru-RU" sz="3600" b="1" dirty="0"/>
          </a:p>
        </p:txBody>
      </p:sp>
    </p:spTree>
    <p:extLst>
      <p:ext uri="{BB962C8B-B14F-4D97-AF65-F5344CB8AC3E}">
        <p14:creationId xmlns:p14="http://schemas.microsoft.com/office/powerpoint/2010/main" val="4761833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480" y="0"/>
            <a:ext cx="9144000" cy="6858000"/>
          </a:xfrm>
          <a:prstGeom prst="rect">
            <a:avLst/>
          </a:prstGeom>
        </p:spPr>
      </p:pic>
      <p:sp>
        <p:nvSpPr>
          <p:cNvPr id="4" name="Прямоугольник 3"/>
          <p:cNvSpPr/>
          <p:nvPr/>
        </p:nvSpPr>
        <p:spPr>
          <a:xfrm>
            <a:off x="241483" y="143112"/>
            <a:ext cx="8496944" cy="6186309"/>
          </a:xfrm>
          <a:prstGeom prst="rect">
            <a:avLst/>
          </a:prstGeom>
        </p:spPr>
        <p:txBody>
          <a:bodyPr wrap="square">
            <a:spAutoFit/>
          </a:bodyPr>
          <a:lstStyle/>
          <a:p>
            <a:r>
              <a:rPr lang="ru-RU" sz="3200" b="1" dirty="0" smtClean="0">
                <a:solidFill>
                  <a:srgbClr val="FFFF00"/>
                </a:solidFill>
              </a:rPr>
              <a:t>    Наиболее </a:t>
            </a:r>
            <a:r>
              <a:rPr lang="ru-RU" sz="3200" b="1" dirty="0">
                <a:solidFill>
                  <a:srgbClr val="FFFF00"/>
                </a:solidFill>
              </a:rPr>
              <a:t>заболоченные места </a:t>
            </a:r>
            <a:r>
              <a:rPr lang="ru-RU" sz="3200" b="1" dirty="0" smtClean="0">
                <a:solidFill>
                  <a:srgbClr val="FFFF00"/>
                </a:solidFill>
              </a:rPr>
              <a:t>Земли :</a:t>
            </a:r>
          </a:p>
          <a:p>
            <a:r>
              <a:rPr lang="ru-RU" sz="2800" b="1" dirty="0" smtClean="0"/>
              <a:t>    Больше </a:t>
            </a:r>
            <a:r>
              <a:rPr lang="ru-RU" sz="2800" b="1" dirty="0"/>
              <a:t>всего болот в </a:t>
            </a:r>
            <a:r>
              <a:rPr lang="ru-RU" sz="2800" b="1" dirty="0" smtClean="0">
                <a:hlinkClick r:id="rId3"/>
              </a:rPr>
              <a:t>тундре</a:t>
            </a:r>
            <a:r>
              <a:rPr lang="ru-RU" sz="2800" b="1" dirty="0" smtClean="0"/>
              <a:t> и</a:t>
            </a:r>
            <a:r>
              <a:rPr lang="ru-RU" sz="2800" b="1" dirty="0"/>
              <a:t> </a:t>
            </a:r>
            <a:r>
              <a:rPr lang="ru-RU" sz="2800" b="1" dirty="0">
                <a:hlinkClick r:id="rId4"/>
              </a:rPr>
              <a:t>тайге</a:t>
            </a:r>
            <a:r>
              <a:rPr lang="ru-RU" sz="2800" b="1" dirty="0"/>
              <a:t>, а также в </a:t>
            </a:r>
            <a:r>
              <a:rPr lang="ru-RU" sz="2800" b="1" dirty="0">
                <a:hlinkClick r:id="rId5"/>
              </a:rPr>
              <a:t>сельве</a:t>
            </a:r>
            <a:r>
              <a:rPr lang="ru-RU" sz="2800" b="1" dirty="0"/>
              <a:t> Бразилии.</a:t>
            </a:r>
          </a:p>
          <a:p>
            <a:r>
              <a:rPr lang="ru-RU" sz="2800" b="1" dirty="0" smtClean="0"/>
              <a:t>   Болота </a:t>
            </a:r>
            <a:r>
              <a:rPr lang="ru-RU" sz="2800" b="1" dirty="0"/>
              <a:t>и заболоченные земли занимают в России примерно 2 млн. км</a:t>
            </a:r>
            <a:r>
              <a:rPr lang="ru-RU" sz="2800" b="1" baseline="30000" dirty="0"/>
              <a:t>2</a:t>
            </a:r>
            <a:r>
              <a:rPr lang="ru-RU" sz="2800" b="1" dirty="0"/>
              <a:t> , или около 12% территории.</a:t>
            </a:r>
          </a:p>
          <a:p>
            <a:r>
              <a:rPr lang="ru-RU" sz="2800" b="1" dirty="0" smtClean="0"/>
              <a:t>   Уникальна </a:t>
            </a:r>
            <a:r>
              <a:rPr lang="ru-RU" sz="2800" b="1" dirty="0"/>
              <a:t>заболоченность </a:t>
            </a:r>
            <a:r>
              <a:rPr lang="ru-RU" sz="2800" b="1" dirty="0">
                <a:hlinkClick r:id="rId6"/>
              </a:rPr>
              <a:t>Западно-Сибирской равнины</a:t>
            </a:r>
            <a:r>
              <a:rPr lang="ru-RU" sz="2800" b="1" dirty="0"/>
              <a:t>, где сосредоточены крупнейшие массивы болот, которые охватывают территорию в1 млн. км</a:t>
            </a:r>
            <a:r>
              <a:rPr lang="ru-RU" sz="2800" b="1" baseline="30000" dirty="0"/>
              <a:t>2</a:t>
            </a:r>
            <a:r>
              <a:rPr lang="ru-RU" sz="2800" b="1" dirty="0"/>
              <a:t> . Заболоченность доходит до 70%, а мощность торфяной залежи достигает 4-6 м, а местами 10 м и более. Это самый заболоченный район мира. </a:t>
            </a:r>
            <a:r>
              <a:rPr lang="ru-RU" sz="2800" b="1" dirty="0" smtClean="0"/>
              <a:t>Не заболоченными </a:t>
            </a:r>
            <a:r>
              <a:rPr lang="ru-RU" sz="2800" b="1" dirty="0"/>
              <a:t>остаются только узкие пространства вдоль рек. Наступление болот на территории Западной Сибири носит прогрессирующий характер.</a:t>
            </a:r>
          </a:p>
        </p:txBody>
      </p:sp>
    </p:spTree>
    <p:extLst>
      <p:ext uri="{BB962C8B-B14F-4D97-AF65-F5344CB8AC3E}">
        <p14:creationId xmlns:p14="http://schemas.microsoft.com/office/powerpoint/2010/main" val="4121554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227155" cy="6858000"/>
          </a:xfrm>
          <a:prstGeom prst="rect">
            <a:avLst/>
          </a:prstGeom>
        </p:spPr>
      </p:pic>
      <p:sp>
        <p:nvSpPr>
          <p:cNvPr id="4" name="Прямоугольник 3"/>
          <p:cNvSpPr/>
          <p:nvPr/>
        </p:nvSpPr>
        <p:spPr>
          <a:xfrm>
            <a:off x="323528" y="404664"/>
            <a:ext cx="8640960" cy="2246769"/>
          </a:xfrm>
          <a:prstGeom prst="rect">
            <a:avLst/>
          </a:prstGeom>
        </p:spPr>
        <p:txBody>
          <a:bodyPr wrap="square">
            <a:spAutoFit/>
          </a:bodyPr>
          <a:lstStyle/>
          <a:p>
            <a:r>
              <a:rPr lang="ru-RU" sz="2800" b="1" dirty="0" smtClean="0"/>
              <a:t>  Сильной </a:t>
            </a:r>
            <a:r>
              <a:rPr lang="ru-RU" sz="2800" b="1" dirty="0"/>
              <a:t>заболоченностью отличается север европейской части России, в частности </a:t>
            </a:r>
            <a:r>
              <a:rPr lang="ru-RU" sz="2800" b="1" dirty="0" err="1">
                <a:hlinkClick r:id="rId3"/>
              </a:rPr>
              <a:t>Мончетундра</a:t>
            </a:r>
            <a:r>
              <a:rPr lang="ru-RU" sz="2800" b="1" dirty="0"/>
              <a:t>, </a:t>
            </a:r>
            <a:r>
              <a:rPr lang="ru-RU" sz="2800" b="1" dirty="0" err="1"/>
              <a:t>Чунатундра</a:t>
            </a:r>
            <a:r>
              <a:rPr lang="ru-RU" sz="2800" b="1" dirty="0"/>
              <a:t> и др. Крупные болотные массивы находятся в центральной части России, в пределах </a:t>
            </a:r>
            <a:r>
              <a:rPr lang="ru-RU" sz="2800" b="1" dirty="0">
                <a:hlinkClick r:id="rId4"/>
              </a:rPr>
              <a:t>Мещерской </a:t>
            </a:r>
            <a:r>
              <a:rPr lang="ru-RU" sz="2800" b="1" dirty="0" smtClean="0">
                <a:hlinkClick r:id="rId4"/>
              </a:rPr>
              <a:t>низменности</a:t>
            </a:r>
            <a:r>
              <a:rPr lang="ru-RU" sz="2800" b="1" dirty="0" smtClean="0"/>
              <a:t>.</a:t>
            </a:r>
            <a:endParaRPr lang="ru-RU" sz="2800" b="1" dirty="0"/>
          </a:p>
        </p:txBody>
      </p:sp>
      <p:sp>
        <p:nvSpPr>
          <p:cNvPr id="5" name="Прямоугольник 4"/>
          <p:cNvSpPr/>
          <p:nvPr/>
        </p:nvSpPr>
        <p:spPr>
          <a:xfrm>
            <a:off x="467544" y="2852936"/>
            <a:ext cx="8064896" cy="3539430"/>
          </a:xfrm>
          <a:prstGeom prst="rect">
            <a:avLst/>
          </a:prstGeom>
        </p:spPr>
        <p:txBody>
          <a:bodyPr wrap="square">
            <a:spAutoFit/>
          </a:bodyPr>
          <a:lstStyle/>
          <a:p>
            <a:r>
              <a:rPr lang="ru-RU" sz="2400" b="1" dirty="0" smtClean="0"/>
              <a:t>  </a:t>
            </a:r>
            <a:r>
              <a:rPr lang="ru-RU" sz="2800" b="1" dirty="0" smtClean="0"/>
              <a:t>Широкую </a:t>
            </a:r>
            <a:r>
              <a:rPr lang="ru-RU" sz="2800" b="1" dirty="0"/>
              <a:t>известность приобрело Полесье, или </a:t>
            </a:r>
            <a:r>
              <a:rPr lang="ru-RU" sz="2800" b="1" dirty="0" err="1">
                <a:hlinkClick r:id="rId5"/>
              </a:rPr>
              <a:t>Полесская</a:t>
            </a:r>
            <a:r>
              <a:rPr lang="ru-RU" sz="2800" b="1" dirty="0">
                <a:hlinkClick r:id="rId5"/>
              </a:rPr>
              <a:t> низменность</a:t>
            </a:r>
            <a:r>
              <a:rPr lang="ru-RU" sz="2800" b="1" dirty="0"/>
              <a:t>— обширная заболоченная территория на границе Белоруссии, Украины и России, типичные ландшафты которой находятся под охраной в </a:t>
            </a:r>
            <a:r>
              <a:rPr lang="ru-RU" sz="2800" b="1" dirty="0">
                <a:hlinkClick r:id="rId6"/>
              </a:rPr>
              <a:t>Полесском заповеднике</a:t>
            </a:r>
            <a:r>
              <a:rPr lang="ru-RU" sz="2800" b="1" dirty="0"/>
              <a:t>. В ряде заповедников водно-болотные угодья имеют статус международных, например, в </a:t>
            </a:r>
            <a:r>
              <a:rPr lang="ru-RU" sz="2800" b="1" dirty="0">
                <a:hlinkClick r:id="rId7"/>
              </a:rPr>
              <a:t>Астраханском заповеднике</a:t>
            </a:r>
            <a:r>
              <a:rPr lang="ru-RU" sz="2800" b="1" dirty="0"/>
              <a:t>.</a:t>
            </a:r>
          </a:p>
        </p:txBody>
      </p:sp>
    </p:spTree>
    <p:extLst>
      <p:ext uri="{BB962C8B-B14F-4D97-AF65-F5344CB8AC3E}">
        <p14:creationId xmlns:p14="http://schemas.microsoft.com/office/powerpoint/2010/main" val="1425746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422" y="-52839"/>
            <a:ext cx="9144000" cy="6858000"/>
          </a:xfrm>
          <a:prstGeom prst="rect">
            <a:avLst/>
          </a:prstGeom>
        </p:spPr>
      </p:pic>
      <p:sp>
        <p:nvSpPr>
          <p:cNvPr id="4" name="Прямоугольник 3"/>
          <p:cNvSpPr/>
          <p:nvPr/>
        </p:nvSpPr>
        <p:spPr>
          <a:xfrm>
            <a:off x="107504" y="-13480"/>
            <a:ext cx="8640960" cy="2000548"/>
          </a:xfrm>
          <a:prstGeom prst="rect">
            <a:avLst/>
          </a:prstGeom>
        </p:spPr>
        <p:txBody>
          <a:bodyPr wrap="square">
            <a:spAutoFit/>
          </a:bodyPr>
          <a:lstStyle/>
          <a:p>
            <a:r>
              <a:rPr lang="ru-RU" sz="2800" b="1" dirty="0">
                <a:solidFill>
                  <a:srgbClr val="C00000"/>
                </a:solidFill>
              </a:rPr>
              <a:t>Болота — среда </a:t>
            </a:r>
            <a:r>
              <a:rPr lang="ru-RU" sz="2800" b="1" dirty="0" smtClean="0">
                <a:solidFill>
                  <a:srgbClr val="C00000"/>
                </a:solidFill>
              </a:rPr>
              <a:t>обитания :</a:t>
            </a:r>
          </a:p>
          <a:p>
            <a:r>
              <a:rPr lang="ru-RU" sz="2400" b="1" dirty="0" smtClean="0">
                <a:solidFill>
                  <a:schemeClr val="tx1">
                    <a:lumMod val="95000"/>
                    <a:lumOff val="5000"/>
                  </a:schemeClr>
                </a:solidFill>
              </a:rPr>
              <a:t>Болота </a:t>
            </a:r>
            <a:r>
              <a:rPr lang="ru-RU" sz="2400" b="1" dirty="0">
                <a:solidFill>
                  <a:schemeClr val="tx1">
                    <a:lumMod val="95000"/>
                    <a:lumOff val="5000"/>
                  </a:schemeClr>
                </a:solidFill>
              </a:rPr>
              <a:t>— своеобразная среда обитания для ряда животных (</a:t>
            </a:r>
            <a:r>
              <a:rPr lang="ru-RU" sz="2400" b="1" dirty="0">
                <a:solidFill>
                  <a:schemeClr val="tx1">
                    <a:lumMod val="95000"/>
                    <a:lumOff val="5000"/>
                  </a:schemeClr>
                </a:solidFill>
                <a:hlinkClick r:id="rId3"/>
              </a:rPr>
              <a:t>ондатры</a:t>
            </a:r>
            <a:r>
              <a:rPr lang="ru-RU" sz="2400" b="1" dirty="0">
                <a:solidFill>
                  <a:schemeClr val="tx1">
                    <a:lumMod val="95000"/>
                    <a:lumOff val="5000"/>
                  </a:schemeClr>
                </a:solidFill>
              </a:rPr>
              <a:t>, </a:t>
            </a:r>
            <a:r>
              <a:rPr lang="ru-RU" sz="2400" b="1" dirty="0" err="1">
                <a:solidFill>
                  <a:schemeClr val="tx1">
                    <a:lumMod val="95000"/>
                    <a:lumOff val="5000"/>
                  </a:schemeClr>
                </a:solidFill>
                <a:hlinkClick r:id="rId4"/>
              </a:rPr>
              <a:t>выдры</a:t>
            </a:r>
            <a:r>
              <a:rPr lang="ru-RU" sz="2400" b="1" dirty="0" err="1">
                <a:solidFill>
                  <a:schemeClr val="tx1">
                    <a:lumMod val="95000"/>
                    <a:lumOff val="5000"/>
                  </a:schemeClr>
                </a:solidFill>
              </a:rPr>
              <a:t>и</a:t>
            </a:r>
            <a:r>
              <a:rPr lang="ru-RU" sz="2400" b="1" dirty="0">
                <a:solidFill>
                  <a:schemeClr val="tx1">
                    <a:lumMod val="95000"/>
                    <a:lumOff val="5000"/>
                  </a:schemeClr>
                </a:solidFill>
              </a:rPr>
              <a:t> др.), птиц (гнездовья </a:t>
            </a:r>
            <a:r>
              <a:rPr lang="ru-RU" sz="2400" b="1" dirty="0">
                <a:solidFill>
                  <a:schemeClr val="tx1">
                    <a:lumMod val="95000"/>
                    <a:lumOff val="5000"/>
                  </a:schemeClr>
                </a:solidFill>
                <a:hlinkClick r:id="rId5"/>
              </a:rPr>
              <a:t>журавлей</a:t>
            </a:r>
            <a:r>
              <a:rPr lang="ru-RU" sz="2400" b="1" dirty="0">
                <a:solidFill>
                  <a:schemeClr val="tx1">
                    <a:lumMod val="95000"/>
                    <a:lumOff val="5000"/>
                  </a:schemeClr>
                </a:solidFill>
              </a:rPr>
              <a:t>, </a:t>
            </a:r>
            <a:r>
              <a:rPr lang="ru-RU" sz="2400" b="1" dirty="0">
                <a:solidFill>
                  <a:schemeClr val="tx1">
                    <a:lumMod val="95000"/>
                    <a:lumOff val="5000"/>
                  </a:schemeClr>
                </a:solidFill>
                <a:hlinkClick r:id="rId6"/>
              </a:rPr>
              <a:t>цапель</a:t>
            </a:r>
            <a:r>
              <a:rPr lang="ru-RU" sz="2400" b="1" dirty="0">
                <a:solidFill>
                  <a:schemeClr val="tx1">
                    <a:lumMod val="95000"/>
                    <a:lumOff val="5000"/>
                  </a:schemeClr>
                </a:solidFill>
              </a:rPr>
              <a:t>, </a:t>
            </a:r>
            <a:r>
              <a:rPr lang="ru-RU" sz="2400" b="1" dirty="0">
                <a:solidFill>
                  <a:schemeClr val="tx1">
                    <a:lumMod val="95000"/>
                    <a:lumOff val="5000"/>
                  </a:schemeClr>
                </a:solidFill>
                <a:hlinkClick r:id="rId7"/>
              </a:rPr>
              <a:t>уток</a:t>
            </a:r>
            <a:r>
              <a:rPr lang="ru-RU" sz="2400" b="1" dirty="0">
                <a:solidFill>
                  <a:schemeClr val="tx1">
                    <a:lumMod val="95000"/>
                    <a:lumOff val="5000"/>
                  </a:schemeClr>
                </a:solidFill>
              </a:rPr>
              <a:t>, </a:t>
            </a:r>
            <a:r>
              <a:rPr lang="ru-RU" sz="2400" b="1" dirty="0" err="1">
                <a:solidFill>
                  <a:schemeClr val="tx1">
                    <a:lumMod val="95000"/>
                    <a:lumOff val="5000"/>
                  </a:schemeClr>
                </a:solidFill>
                <a:hlinkClick r:id="rId8"/>
              </a:rPr>
              <a:t>куликов</a:t>
            </a:r>
            <a:r>
              <a:rPr lang="ru-RU" sz="2400" b="1" dirty="0" err="1">
                <a:solidFill>
                  <a:schemeClr val="tx1">
                    <a:lumMod val="95000"/>
                    <a:lumOff val="5000"/>
                  </a:schemeClr>
                </a:solidFill>
              </a:rPr>
              <a:t>и</a:t>
            </a:r>
            <a:r>
              <a:rPr lang="ru-RU" sz="2400" b="1" dirty="0">
                <a:solidFill>
                  <a:schemeClr val="tx1">
                    <a:lumMod val="95000"/>
                    <a:lumOff val="5000"/>
                  </a:schemeClr>
                </a:solidFill>
              </a:rPr>
              <a:t> др.) и растений (</a:t>
            </a:r>
            <a:r>
              <a:rPr lang="ru-RU" sz="2400" b="1" dirty="0" err="1">
                <a:solidFill>
                  <a:schemeClr val="tx1">
                    <a:lumMod val="95000"/>
                    <a:lumOff val="5000"/>
                  </a:schemeClr>
                </a:solidFill>
                <a:hlinkClick r:id="rId9"/>
              </a:rPr>
              <a:t>осоки</a:t>
            </a:r>
            <a:r>
              <a:rPr lang="ru-RU" sz="2400" b="1" dirty="0" err="1">
                <a:solidFill>
                  <a:schemeClr val="tx1">
                    <a:lumMod val="95000"/>
                    <a:lumOff val="5000"/>
                  </a:schemeClr>
                </a:solidFill>
              </a:rPr>
              <a:t>,</a:t>
            </a:r>
            <a:r>
              <a:rPr lang="ru-RU" sz="2400" b="1" dirty="0" err="1">
                <a:solidFill>
                  <a:schemeClr val="tx1">
                    <a:lumMod val="95000"/>
                    <a:lumOff val="5000"/>
                  </a:schemeClr>
                </a:solidFill>
                <a:hlinkClick r:id="rId10"/>
              </a:rPr>
              <a:t>рогоза</a:t>
            </a:r>
            <a:r>
              <a:rPr lang="ru-RU" sz="2400" b="1" dirty="0">
                <a:solidFill>
                  <a:schemeClr val="tx1">
                    <a:lumMod val="95000"/>
                    <a:lumOff val="5000"/>
                  </a:schemeClr>
                </a:solidFill>
              </a:rPr>
              <a:t>, </a:t>
            </a:r>
            <a:r>
              <a:rPr lang="ru-RU" sz="2400" b="1" dirty="0">
                <a:solidFill>
                  <a:schemeClr val="tx1">
                    <a:lumMod val="95000"/>
                    <a:lumOff val="5000"/>
                  </a:schemeClr>
                </a:solidFill>
                <a:hlinkClick r:id="rId11"/>
              </a:rPr>
              <a:t>клюквы</a:t>
            </a:r>
            <a:r>
              <a:rPr lang="ru-RU" sz="2400" b="1" dirty="0">
                <a:solidFill>
                  <a:schemeClr val="tx1">
                    <a:lumMod val="95000"/>
                    <a:lumOff val="5000"/>
                  </a:schemeClr>
                </a:solidFill>
              </a:rPr>
              <a:t>, </a:t>
            </a:r>
            <a:r>
              <a:rPr lang="ru-RU" sz="2400" b="1" dirty="0">
                <a:solidFill>
                  <a:schemeClr val="tx1">
                    <a:lumMod val="95000"/>
                    <a:lumOff val="5000"/>
                  </a:schemeClr>
                </a:solidFill>
                <a:hlinkClick r:id="rId12"/>
              </a:rPr>
              <a:t>голубики</a:t>
            </a:r>
            <a:r>
              <a:rPr lang="ru-RU" sz="2400" b="1" dirty="0">
                <a:solidFill>
                  <a:schemeClr val="tx1">
                    <a:lumMod val="95000"/>
                    <a:lumOff val="5000"/>
                  </a:schemeClr>
                </a:solidFill>
              </a:rPr>
              <a:t>, </a:t>
            </a:r>
            <a:r>
              <a:rPr lang="ru-RU" sz="2400" b="1" dirty="0">
                <a:solidFill>
                  <a:schemeClr val="tx1">
                    <a:lumMod val="95000"/>
                    <a:lumOff val="5000"/>
                  </a:schemeClr>
                </a:solidFill>
                <a:hlinkClick r:id="rId13"/>
              </a:rPr>
              <a:t>морошки</a:t>
            </a:r>
            <a:r>
              <a:rPr lang="ru-RU" sz="2400" b="1" dirty="0">
                <a:solidFill>
                  <a:schemeClr val="tx1">
                    <a:lumMod val="95000"/>
                    <a:lumOff val="5000"/>
                  </a:schemeClr>
                </a:solidFill>
              </a:rPr>
              <a:t>, </a:t>
            </a:r>
            <a:r>
              <a:rPr lang="ru-RU" sz="2400" b="1" dirty="0" err="1">
                <a:solidFill>
                  <a:schemeClr val="tx1">
                    <a:lumMod val="95000"/>
                    <a:lumOff val="5000"/>
                  </a:schemeClr>
                </a:solidFill>
                <a:hlinkClick r:id="rId14"/>
              </a:rPr>
              <a:t>багульника</a:t>
            </a:r>
            <a:r>
              <a:rPr lang="ru-RU" sz="2400" b="1" dirty="0" err="1">
                <a:solidFill>
                  <a:schemeClr val="tx1">
                    <a:lumMod val="95000"/>
                    <a:lumOff val="5000"/>
                  </a:schemeClr>
                </a:solidFill>
              </a:rPr>
              <a:t>и</a:t>
            </a:r>
            <a:r>
              <a:rPr lang="ru-RU" sz="2400" b="1" dirty="0">
                <a:solidFill>
                  <a:schemeClr val="tx1">
                    <a:lumMod val="95000"/>
                    <a:lumOff val="5000"/>
                  </a:schemeClr>
                </a:solidFill>
              </a:rPr>
              <a:t> др.).</a:t>
            </a:r>
          </a:p>
        </p:txBody>
      </p:sp>
      <p:sp>
        <p:nvSpPr>
          <p:cNvPr id="5" name="Прямоугольник 4"/>
          <p:cNvSpPr/>
          <p:nvPr/>
        </p:nvSpPr>
        <p:spPr>
          <a:xfrm>
            <a:off x="179512" y="2204863"/>
            <a:ext cx="8496944" cy="4401205"/>
          </a:xfrm>
          <a:prstGeom prst="rect">
            <a:avLst/>
          </a:prstGeom>
        </p:spPr>
        <p:txBody>
          <a:bodyPr wrap="square">
            <a:spAutoFit/>
          </a:bodyPr>
          <a:lstStyle/>
          <a:p>
            <a:r>
              <a:rPr lang="ru-RU" sz="2800" b="1" dirty="0"/>
              <a:t> </a:t>
            </a:r>
            <a:r>
              <a:rPr lang="ru-RU" sz="2800" b="1" dirty="0">
                <a:solidFill>
                  <a:srgbClr val="FFC000"/>
                </a:solidFill>
              </a:rPr>
              <a:t>Тростник и камыш используются в строительстве. В болотах сосредоточены богатые ресурсы торфа; только в Западной Сибири его запасы превышают 100 млрд. т. </a:t>
            </a:r>
            <a:r>
              <a:rPr lang="ru-RU" sz="2800" b="1" dirty="0">
                <a:solidFill>
                  <a:srgbClr val="110C58"/>
                </a:solidFill>
              </a:rPr>
              <a:t>Болота — </a:t>
            </a:r>
            <a:r>
              <a:rPr lang="ru-RU" sz="2800" b="1" dirty="0">
                <a:solidFill>
                  <a:srgbClr val="FFC000"/>
                </a:solidFill>
              </a:rPr>
              <a:t>важное звено </a:t>
            </a:r>
            <a:r>
              <a:rPr lang="ru-RU" sz="2800" b="1" dirty="0">
                <a:solidFill>
                  <a:srgbClr val="FFC000"/>
                </a:solidFill>
                <a:hlinkClick r:id="rId15"/>
              </a:rPr>
              <a:t>круговорота </a:t>
            </a:r>
            <a:r>
              <a:rPr lang="ru-RU" sz="2800" b="1" dirty="0" smtClean="0">
                <a:solidFill>
                  <a:srgbClr val="FFC000"/>
                </a:solidFill>
                <a:hlinkClick r:id="rId15"/>
              </a:rPr>
              <a:t> воды</a:t>
            </a:r>
            <a:r>
              <a:rPr lang="ru-RU" sz="2800" b="1" dirty="0" smtClean="0">
                <a:solidFill>
                  <a:srgbClr val="FFC000"/>
                </a:solidFill>
              </a:rPr>
              <a:t> на Земле</a:t>
            </a:r>
            <a:r>
              <a:rPr lang="ru-RU" sz="2800" b="1" dirty="0">
                <a:solidFill>
                  <a:srgbClr val="FFC000"/>
                </a:solidFill>
              </a:rPr>
              <a:t>, накопители и регуляторы пресной воды. Они, как губка, сохраняют влагу. Так, в болотах России сосредоточено более 1,5 тыс. км</a:t>
            </a:r>
            <a:r>
              <a:rPr lang="ru-RU" sz="2800" b="1" baseline="30000" dirty="0">
                <a:solidFill>
                  <a:srgbClr val="FFC000"/>
                </a:solidFill>
              </a:rPr>
              <a:t>3</a:t>
            </a:r>
            <a:r>
              <a:rPr lang="ru-RU" sz="2800" b="1" dirty="0">
                <a:solidFill>
                  <a:srgbClr val="FFC000"/>
                </a:solidFill>
              </a:rPr>
              <a:t> воды, в т. ч. несвязанной воды почти 350 км</a:t>
            </a:r>
            <a:r>
              <a:rPr lang="ru-RU" sz="2800" b="1" baseline="30000" dirty="0">
                <a:solidFill>
                  <a:srgbClr val="FFC000"/>
                </a:solidFill>
              </a:rPr>
              <a:t>3</a:t>
            </a:r>
            <a:r>
              <a:rPr lang="ru-RU" sz="2800" b="1" dirty="0">
                <a:solidFill>
                  <a:srgbClr val="FFC000"/>
                </a:solidFill>
              </a:rPr>
              <a:t> , что соизмеримо с суммарным объемом таких крупных озер, </a:t>
            </a:r>
            <a:r>
              <a:rPr lang="ru-RU" sz="2800" b="1" dirty="0" smtClean="0">
                <a:solidFill>
                  <a:srgbClr val="FFC000"/>
                </a:solidFill>
              </a:rPr>
              <a:t>как</a:t>
            </a:r>
          </a:p>
          <a:p>
            <a:r>
              <a:rPr lang="ru-RU" sz="2800" b="1" dirty="0">
                <a:solidFill>
                  <a:srgbClr val="FFC000"/>
                </a:solidFill>
              </a:rPr>
              <a:t> </a:t>
            </a:r>
            <a:r>
              <a:rPr lang="ru-RU" sz="2800" b="1" dirty="0" smtClean="0">
                <a:solidFill>
                  <a:srgbClr val="FFC000"/>
                </a:solidFill>
              </a:rPr>
              <a:t>                 Ладожское </a:t>
            </a:r>
            <a:r>
              <a:rPr lang="ru-RU" sz="2800" b="1" dirty="0">
                <a:solidFill>
                  <a:srgbClr val="FFC000"/>
                </a:solidFill>
              </a:rPr>
              <a:t>и </a:t>
            </a:r>
            <a:r>
              <a:rPr lang="ru-RU" sz="2800" b="1" dirty="0" smtClean="0">
                <a:solidFill>
                  <a:srgbClr val="FFC000"/>
                </a:solidFill>
              </a:rPr>
              <a:t> Онежское.</a:t>
            </a:r>
            <a:endParaRPr lang="ru-RU" sz="2800" b="1" dirty="0">
              <a:solidFill>
                <a:srgbClr val="FFC000"/>
              </a:solidFill>
            </a:endParaRPr>
          </a:p>
        </p:txBody>
      </p:sp>
    </p:spTree>
    <p:extLst>
      <p:ext uri="{BB962C8B-B14F-4D97-AF65-F5344CB8AC3E}">
        <p14:creationId xmlns:p14="http://schemas.microsoft.com/office/powerpoint/2010/main" val="242965277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371</TotalTime>
  <Words>1253</Words>
  <Application>Microsoft Office PowerPoint</Application>
  <PresentationFormat>Экран (4:3)</PresentationFormat>
  <Paragraphs>61</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Администратор</dc:creator>
  <cp:lastModifiedBy>Лара</cp:lastModifiedBy>
  <cp:revision>23</cp:revision>
  <dcterms:created xsi:type="dcterms:W3CDTF">2012-11-25T15:30:29Z</dcterms:created>
  <dcterms:modified xsi:type="dcterms:W3CDTF">2014-11-07T19:28:52Z</dcterms:modified>
</cp:coreProperties>
</file>