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70"/>
      <c:rotY val="6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Октябрь</c:v>
                </c:pt>
              </c:strCache>
            </c:strRef>
          </c:tx>
          <c:cat>
            <c:strRef>
              <c:f>Лист1!$A$2:$A$17</c:f>
              <c:strCache>
                <c:ptCount val="16"/>
                <c:pt idx="0">
                  <c:v>Акт.деят.жизнь</c:v>
                </c:pt>
                <c:pt idx="1">
                  <c:v>Здоровье</c:v>
                </c:pt>
                <c:pt idx="2">
                  <c:v>Красота</c:v>
                </c:pt>
                <c:pt idx="3">
                  <c:v>Любовь</c:v>
                </c:pt>
                <c:pt idx="4">
                  <c:v>Мат.обеспеч.</c:v>
                </c:pt>
                <c:pt idx="5">
                  <c:v>Общ.призн.</c:v>
                </c:pt>
                <c:pt idx="6">
                  <c:v>Познание</c:v>
                </c:pt>
                <c:pt idx="7">
                  <c:v>Семья</c:v>
                </c:pt>
                <c:pt idx="8">
                  <c:v>Самостоят.</c:v>
                </c:pt>
                <c:pt idx="9">
                  <c:v>Увер в себе</c:v>
                </c:pt>
                <c:pt idx="10">
                  <c:v>Творчество</c:v>
                </c:pt>
                <c:pt idx="11">
                  <c:v>Увер в будущ.</c:v>
                </c:pt>
                <c:pt idx="12">
                  <c:v>Развлечения</c:v>
                </c:pt>
                <c:pt idx="13">
                  <c:v>Друзья</c:v>
                </c:pt>
                <c:pt idx="14">
                  <c:v>Справедлив.</c:v>
                </c:pt>
                <c:pt idx="15">
                  <c:v>Выс.запросы</c:v>
                </c:pt>
              </c:strCache>
            </c:strRef>
          </c:cat>
          <c:val>
            <c:numRef>
              <c:f>Лист1!$B$2:$B$17</c:f>
              <c:numCache>
                <c:formatCode>General</c:formatCode>
                <c:ptCount val="16"/>
                <c:pt idx="0">
                  <c:v>9.09</c:v>
                </c:pt>
                <c:pt idx="1">
                  <c:v>5.18</c:v>
                </c:pt>
                <c:pt idx="2">
                  <c:v>10.8</c:v>
                </c:pt>
                <c:pt idx="3">
                  <c:v>6.68</c:v>
                </c:pt>
                <c:pt idx="4">
                  <c:v>10.7</c:v>
                </c:pt>
                <c:pt idx="5">
                  <c:v>9.43</c:v>
                </c:pt>
                <c:pt idx="6">
                  <c:v>7.73</c:v>
                </c:pt>
                <c:pt idx="7">
                  <c:v>3.7600000000000002</c:v>
                </c:pt>
                <c:pt idx="8">
                  <c:v>9</c:v>
                </c:pt>
                <c:pt idx="9">
                  <c:v>6.05</c:v>
                </c:pt>
                <c:pt idx="10">
                  <c:v>11.01</c:v>
                </c:pt>
                <c:pt idx="11">
                  <c:v>7</c:v>
                </c:pt>
                <c:pt idx="12">
                  <c:v>8.8600000000000048</c:v>
                </c:pt>
                <c:pt idx="13">
                  <c:v>6.05</c:v>
                </c:pt>
                <c:pt idx="14">
                  <c:v>10</c:v>
                </c:pt>
                <c:pt idx="15">
                  <c:v>12.04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Март</c:v>
                </c:pt>
              </c:strCache>
            </c:strRef>
          </c:tx>
          <c:cat>
            <c:strRef>
              <c:f>Лист1!$A$2:$A$17</c:f>
              <c:strCache>
                <c:ptCount val="16"/>
                <c:pt idx="0">
                  <c:v>Акт.деят.жизнь</c:v>
                </c:pt>
                <c:pt idx="1">
                  <c:v>Здоровье</c:v>
                </c:pt>
                <c:pt idx="2">
                  <c:v>Красота</c:v>
                </c:pt>
                <c:pt idx="3">
                  <c:v>Любовь</c:v>
                </c:pt>
                <c:pt idx="4">
                  <c:v>Мат.обеспеч.</c:v>
                </c:pt>
                <c:pt idx="5">
                  <c:v>Общ.призн.</c:v>
                </c:pt>
                <c:pt idx="6">
                  <c:v>Познание</c:v>
                </c:pt>
                <c:pt idx="7">
                  <c:v>Семья</c:v>
                </c:pt>
                <c:pt idx="8">
                  <c:v>Самостоят.</c:v>
                </c:pt>
                <c:pt idx="9">
                  <c:v>Увер в себе</c:v>
                </c:pt>
                <c:pt idx="10">
                  <c:v>Творчество</c:v>
                </c:pt>
                <c:pt idx="11">
                  <c:v>Увер в будущ.</c:v>
                </c:pt>
                <c:pt idx="12">
                  <c:v>Развлечения</c:v>
                </c:pt>
                <c:pt idx="13">
                  <c:v>Друзья</c:v>
                </c:pt>
                <c:pt idx="14">
                  <c:v>Справедлив.</c:v>
                </c:pt>
                <c:pt idx="15">
                  <c:v>Выс.запросы</c:v>
                </c:pt>
              </c:strCache>
            </c:strRef>
          </c:cat>
          <c:val>
            <c:numRef>
              <c:f>Лист1!$C$2:$C$17</c:f>
              <c:numCache>
                <c:formatCode>General</c:formatCode>
                <c:ptCount val="16"/>
                <c:pt idx="0">
                  <c:v>8.01</c:v>
                </c:pt>
                <c:pt idx="1">
                  <c:v>3.9</c:v>
                </c:pt>
                <c:pt idx="2">
                  <c:v>11</c:v>
                </c:pt>
                <c:pt idx="3">
                  <c:v>7.4</c:v>
                </c:pt>
                <c:pt idx="4">
                  <c:v>11</c:v>
                </c:pt>
                <c:pt idx="5">
                  <c:v>10</c:v>
                </c:pt>
                <c:pt idx="6">
                  <c:v>7.5</c:v>
                </c:pt>
                <c:pt idx="7">
                  <c:v>3</c:v>
                </c:pt>
                <c:pt idx="8">
                  <c:v>8.2000000000000011</c:v>
                </c:pt>
                <c:pt idx="9">
                  <c:v>7.5</c:v>
                </c:pt>
                <c:pt idx="10">
                  <c:v>12</c:v>
                </c:pt>
                <c:pt idx="11">
                  <c:v>8.6</c:v>
                </c:pt>
                <c:pt idx="12">
                  <c:v>10</c:v>
                </c:pt>
                <c:pt idx="13">
                  <c:v>5</c:v>
                </c:pt>
                <c:pt idx="14">
                  <c:v>9.8000000000000007</c:v>
                </c:pt>
                <c:pt idx="15">
                  <c:v>14</c:v>
                </c:pt>
              </c:numCache>
            </c:numRef>
          </c:val>
        </c:ser>
        <c:shape val="box"/>
        <c:axId val="48743168"/>
        <c:axId val="48744704"/>
        <c:axId val="0"/>
      </c:bar3DChart>
      <c:catAx>
        <c:axId val="4874316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48744704"/>
        <c:crosses val="autoZero"/>
        <c:auto val="1"/>
        <c:lblAlgn val="ctr"/>
        <c:lblOffset val="100"/>
      </c:catAx>
      <c:valAx>
        <c:axId val="48744704"/>
        <c:scaling>
          <c:orientation val="minMax"/>
        </c:scaling>
        <c:axPos val="l"/>
        <c:majorGridlines/>
        <c:numFmt formatCode="General" sourceLinked="1"/>
        <c:tickLblPos val="nextTo"/>
        <c:crossAx val="48743168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accent6">
        <a:lumMod val="20000"/>
        <a:lumOff val="80000"/>
      </a:schemeClr>
    </a:solidFill>
    <a:effectLst>
      <a:innerShdw blurRad="63500" dist="50800" dir="16200000">
        <a:prstClr val="black">
          <a:alpha val="50000"/>
        </a:prstClr>
      </a:innerShdw>
    </a:effectLst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772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900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772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077200" cy="44958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23900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/>
            </a:lvl1pPr>
          </a:lstStyle>
          <a:p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волнует девятый класс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365104"/>
            <a:ext cx="3967162" cy="1809760"/>
          </a:xfr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Групповое занятие</a:t>
            </a:r>
          </a:p>
          <a:p>
            <a:pPr algn="r">
              <a:lnSpc>
                <a:spcPct val="100000"/>
              </a:lnSpc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Подготовила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Чудная И.В</a:t>
            </a:r>
          </a:p>
          <a:p>
            <a:pPr algn="r">
              <a:lnSpc>
                <a:spcPct val="100000"/>
              </a:lnSpc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Педагог-психолог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Братовщинской</a:t>
            </a:r>
            <a:r>
              <a:rPr lang="ru-RU" sz="20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 СОШ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5" descr="gallery_2_388_472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500042"/>
            <a:ext cx="1143008" cy="1500198"/>
          </a:xfrm>
          <a:prstGeom prst="rect">
            <a:avLst/>
          </a:prstGeom>
          <a:noFill/>
        </p:spPr>
      </p:pic>
      <p:pic>
        <p:nvPicPr>
          <p:cNvPr id="9" name="Рисунок 8" descr="жираф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2714620"/>
            <a:ext cx="2984500" cy="386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6286544" cy="9144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Диаграмма ценностей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077200" cy="5400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9" descr="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71338" y="5518361"/>
            <a:ext cx="1172662" cy="133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77200" cy="528622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Упражнение «Дом».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9" descr="AG00317_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286256"/>
            <a:ext cx="1824043" cy="219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57225" y="1142984"/>
            <a:ext cx="571503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Представьте, что вы со своими друзьями решили провести</a:t>
            </a:r>
          </a:p>
          <a:p>
            <a:r>
              <a:rPr lang="ru-RU" sz="2800" dirty="0" smtClean="0">
                <a:latin typeface="Comic Sans MS" pitchFamily="66" charset="0"/>
              </a:rPr>
              <a:t> выходные в своем загородном доме. Вы поехали туда одни, чтобы подготовить все к приезду друзей. Внезапно пошел снег, поднялся сильный ветер. Мобильная связь пропала, интернет не работает.</a:t>
            </a:r>
          </a:p>
          <a:p>
            <a:r>
              <a:rPr lang="ru-RU" sz="2800" dirty="0" smtClean="0">
                <a:latin typeface="Comic Sans MS" pitchFamily="66" charset="0"/>
              </a:rPr>
              <a:t> Понятно, что друзья сегодня приехать не смогут.</a:t>
            </a:r>
          </a:p>
          <a:p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3757610" cy="671498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доме есть: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077200" cy="592933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Запас воды (скважина)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Запас продуктов: полный холодильник и полный подвал – погреб.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Генератор электричества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Запас топлива (на год)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Тренажерный зал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Бассейн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Музыкальный центр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Телевизор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ДВД плейер  с большим запасом разнообразных дисков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Библиотека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Алкоголь</a:t>
            </a:r>
            <a:endParaRPr lang="ru-RU" sz="4000" dirty="0" smtClean="0">
              <a:latin typeface="Comic Sans MS" pitchFamily="66" charset="0"/>
            </a:endParaRP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Компьютер</a:t>
            </a:r>
          </a:p>
          <a:p>
            <a:pPr>
              <a:lnSpc>
                <a:spcPct val="70000"/>
              </a:lnSpc>
            </a:pPr>
            <a:r>
              <a:rPr lang="ru-RU" sz="2800" dirty="0" smtClean="0">
                <a:latin typeface="Comic Sans MS" pitchFamily="66" charset="0"/>
              </a:rPr>
              <a:t>Диски с компьютерными играми.</a:t>
            </a:r>
          </a:p>
          <a:p>
            <a:endParaRPr lang="ru-RU" sz="3600" dirty="0"/>
          </a:p>
        </p:txBody>
      </p:sp>
      <p:pic>
        <p:nvPicPr>
          <p:cNvPr id="6" name="Picture 10" descr="2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3000372"/>
            <a:ext cx="133826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42910" y="1428736"/>
            <a:ext cx="607223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Эта ситуация продолжается на </a:t>
            </a: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следующий</a:t>
            </a: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день.</a:t>
            </a:r>
            <a:endParaRPr kumimoji="0" lang="ru-RU" sz="36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500306"/>
            <a:ext cx="570645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Эта ситуация продолжается </a:t>
            </a: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неделю!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71472" y="3786190"/>
            <a:ext cx="58579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ситуация продолжается </a:t>
            </a:r>
            <a:r>
              <a:rPr kumimoji="0" lang="ru-RU" sz="3600" b="1" i="1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месяц !!!</a:t>
            </a:r>
            <a:endParaRPr kumimoji="0" lang="ru-RU" sz="4400" b="1" i="1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10" y="5214950"/>
            <a:ext cx="6673622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i="1" cap="all" dirty="0" smtClean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Ваш день спустя месяц …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3" name="Picture 5" descr="BOY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285860"/>
            <a:ext cx="12461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BOY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3143248"/>
            <a:ext cx="10414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BOY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4786322"/>
            <a:ext cx="99853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9" grpId="0"/>
      <p:bldP spid="19458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«Я в будущем».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/>
          <a:lstStyle/>
          <a:p>
            <a:r>
              <a:rPr lang="ru-RU" b="1" dirty="0" smtClean="0"/>
              <a:t>Сейчас вы должны нарисовать себя так, как вы хотели бы выглядеть через десять лет  в самых смелых мечтах. Если хотите, можете сделать просто набросок, неважно каким получится рисунок, гораздо важнее чтобы он помог вам понять, чего бы вы хотели в жизни добиться, что для вас имеет значение. Вы поняли, что я имею в виду? </a:t>
            </a:r>
          </a:p>
          <a:p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9144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заключение напишите маленький рассказ, состоящий из ответов на вопросы: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077200" cy="4495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b="1" dirty="0" smtClean="0"/>
              <a:t>Чем ты хочешь заниматься?</a:t>
            </a:r>
          </a:p>
          <a:p>
            <a:pPr>
              <a:lnSpc>
                <a:spcPct val="100000"/>
              </a:lnSpc>
            </a:pPr>
            <a:r>
              <a:rPr lang="ru-RU" b="1" dirty="0" smtClean="0"/>
              <a:t>Где ты хочешь жить?</a:t>
            </a:r>
          </a:p>
          <a:p>
            <a:pPr>
              <a:lnSpc>
                <a:spcPct val="100000"/>
              </a:lnSpc>
            </a:pPr>
            <a:r>
              <a:rPr lang="ru-RU" b="1" dirty="0" smtClean="0"/>
              <a:t>Как ты хочешь одеваться?</a:t>
            </a:r>
          </a:p>
          <a:p>
            <a:pPr>
              <a:lnSpc>
                <a:spcPct val="100000"/>
              </a:lnSpc>
            </a:pPr>
            <a:r>
              <a:rPr lang="ru-RU" b="1" dirty="0" smtClean="0"/>
              <a:t>С какими людьми ты хотел бы быть вместе?</a:t>
            </a:r>
          </a:p>
          <a:p>
            <a:pPr>
              <a:lnSpc>
                <a:spcPct val="100000"/>
              </a:lnSpc>
            </a:pPr>
            <a:r>
              <a:rPr lang="ru-RU" b="1" dirty="0" smtClean="0"/>
              <a:t>Какие вещи должны тебя окружать?</a:t>
            </a:r>
          </a:p>
          <a:p>
            <a:pPr>
              <a:lnSpc>
                <a:spcPct val="100000"/>
              </a:lnSpc>
            </a:pPr>
            <a:r>
              <a:rPr lang="ru-RU" b="1" dirty="0" smtClean="0"/>
              <a:t>Как ты хочешь проводить свой досуг?</a:t>
            </a:r>
          </a:p>
          <a:p>
            <a:pPr>
              <a:lnSpc>
                <a:spcPct val="100000"/>
              </a:lnSpc>
            </a:pPr>
            <a:r>
              <a:rPr lang="ru-RU" b="1" dirty="0" smtClean="0"/>
              <a:t>Как выглядит твое рабочее место?</a:t>
            </a:r>
          </a:p>
          <a:p>
            <a:endParaRPr lang="ru-RU" dirty="0"/>
          </a:p>
        </p:txBody>
      </p:sp>
      <p:pic>
        <p:nvPicPr>
          <p:cNvPr id="4" name="Picture 8" descr="bratz002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24700" y="1071546"/>
            <a:ext cx="20193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9144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Коллаж:«Что волнует 9 класс?»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Что является для меня, на данный момент, самым важным в моей жизни, что волнует и беспокоит меня, что ценно для меня. </a:t>
            </a:r>
          </a:p>
          <a:p>
            <a:r>
              <a:rPr lang="ru-RU" b="1" dirty="0" smtClean="0"/>
              <a:t>Подпишите коллаж.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8">
  <a:themeElements>
    <a:clrScheme name="Учебный семинар — презентация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Учебный семинар — презентация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чебный семинар — презентация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ый семинар — презентация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семинар — презентация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семинар — презентация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семинар — презентация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семинар — презентация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семинар — презентация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311</TotalTime>
  <Words>304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Тема8</vt:lpstr>
      <vt:lpstr>Что волнует девятый класс</vt:lpstr>
      <vt:lpstr>Диаграмма ценностей</vt:lpstr>
      <vt:lpstr>Упражнение «Дом». </vt:lpstr>
      <vt:lpstr>В доме есть:</vt:lpstr>
      <vt:lpstr>Слайд 5</vt:lpstr>
      <vt:lpstr> «Я в будущем».</vt:lpstr>
      <vt:lpstr>В заключение напишите маленький рассказ, состоящий из ответов на вопросы:</vt:lpstr>
      <vt:lpstr>Коллаж:«Что волнует 9 класс?»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Ира</cp:lastModifiedBy>
  <cp:revision>34</cp:revision>
  <dcterms:modified xsi:type="dcterms:W3CDTF">2014-11-07T11:59:47Z</dcterms:modified>
</cp:coreProperties>
</file>