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920880" cy="252028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Микология-грек </a:t>
            </a:r>
            <a:r>
              <a:rPr lang="ru-RU" sz="6000" dirty="0" err="1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сүзе</a:t>
            </a:r>
            <a:r>
              <a:rPr lang="ru-RU" sz="60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Мико</a:t>
            </a:r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»-</a:t>
            </a:r>
            <a:r>
              <a:rPr lang="tt-RU" sz="6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гөмбә</a:t>
            </a:r>
            <a:r>
              <a:rPr lang="tt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tt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огос”</a:t>
            </a:r>
            <a:r>
              <a:rPr lang="tt-RU" sz="6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-фән</a:t>
            </a:r>
            <a:endParaRPr lang="ru-RU" sz="60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169243"/>
            <a:ext cx="3247827" cy="349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9035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850106"/>
          </a:xfrm>
        </p:spPr>
        <p:txBody>
          <a:bodyPr/>
          <a:lstStyle/>
          <a:p>
            <a:r>
              <a:rPr lang="tt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Гөмбәнең табигат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tt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кә файдасы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4525963"/>
          </a:xfrm>
        </p:spPr>
        <p:txBody>
          <a:bodyPr>
            <a:normAutofit/>
          </a:bodyPr>
          <a:lstStyle/>
          <a:p>
            <a:r>
              <a:rPr lang="tt-RU" sz="2400" dirty="0" smtClean="0">
                <a:latin typeface="Times New Roman"/>
                <a:ea typeface="Times New Roman"/>
              </a:rPr>
              <a:t>Бик күп хайваннарга азык булып тора;</a:t>
            </a:r>
          </a:p>
          <a:p>
            <a:r>
              <a:rPr lang="tt-RU" sz="2400" dirty="0" smtClean="0">
                <a:latin typeface="Times New Roman"/>
                <a:ea typeface="Times New Roman"/>
              </a:rPr>
              <a:t>Агулы </a:t>
            </a:r>
            <a:r>
              <a:rPr lang="tt-RU" sz="2400" dirty="0">
                <a:latin typeface="Times New Roman"/>
                <a:ea typeface="Times New Roman"/>
              </a:rPr>
              <a:t>гөмбәләр белән кайбер хайваннар </a:t>
            </a:r>
            <a:r>
              <a:rPr lang="tt-RU" sz="2400" dirty="0" smtClean="0">
                <a:latin typeface="Times New Roman"/>
                <a:ea typeface="Times New Roman"/>
              </a:rPr>
              <a:t>дәвалана; </a:t>
            </a:r>
          </a:p>
          <a:p>
            <a:r>
              <a:rPr lang="tt-RU" sz="2400" dirty="0" smtClean="0">
                <a:latin typeface="Times New Roman"/>
                <a:ea typeface="Times New Roman"/>
              </a:rPr>
              <a:t>Бөҗәкләр </a:t>
            </a:r>
            <a:r>
              <a:rPr lang="tt-RU" sz="2400" dirty="0">
                <a:latin typeface="Times New Roman"/>
                <a:ea typeface="Times New Roman"/>
              </a:rPr>
              <a:t>өчен яшәү </a:t>
            </a:r>
            <a:r>
              <a:rPr lang="tt-RU" sz="2400" dirty="0" smtClean="0">
                <a:latin typeface="Times New Roman"/>
                <a:ea typeface="Times New Roman"/>
              </a:rPr>
              <a:t>урыны;</a:t>
            </a:r>
          </a:p>
          <a:p>
            <a:r>
              <a:rPr lang="tt-RU" sz="2400" dirty="0" smtClean="0">
                <a:latin typeface="Times New Roman"/>
                <a:ea typeface="Times New Roman"/>
              </a:rPr>
              <a:t> Кечкенә </a:t>
            </a:r>
            <a:r>
              <a:rPr lang="tt-RU" sz="2400" dirty="0">
                <a:latin typeface="Times New Roman"/>
                <a:ea typeface="Times New Roman"/>
              </a:rPr>
              <a:t>җәнлекләр һәм кошлар гөмбә эшләпәсенә җыелган суны </a:t>
            </a:r>
            <a:r>
              <a:rPr lang="tt-RU" sz="2400" dirty="0" smtClean="0">
                <a:latin typeface="Times New Roman"/>
                <a:ea typeface="Times New Roman"/>
              </a:rPr>
              <a:t>эчәләр.</a:t>
            </a:r>
          </a:p>
          <a:p>
            <a:pPr algn="just"/>
            <a:r>
              <a:rPr lang="tt-RU" sz="2400" dirty="0" smtClean="0">
                <a:latin typeface="Times New Roman"/>
                <a:ea typeface="Times New Roman"/>
              </a:rPr>
              <a:t>Гөмбәләр урманга бик кирәк. Аларның җепләре, агач тамырлары белән кушылып, туфрактан туклыклы матдәләр һәм су суырырга булышалар.</a:t>
            </a:r>
          </a:p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868935"/>
            <a:ext cx="1995685" cy="1496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261" y="4573520"/>
            <a:ext cx="3143052" cy="2087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8270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 нәрсә ул гөмбә?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t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Үсемлекме?                        </a:t>
            </a:r>
            <a:r>
              <a:rPr lang="tt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tt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Хайванмы?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38100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851820"/>
            <a:ext cx="359327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7515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48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Гөмбәнең тарихы</a:t>
            </a:r>
            <a:endParaRPr lang="ru-RU" sz="48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tt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tt-RU" sz="33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Гөмбәләр </a:t>
            </a:r>
            <a:r>
              <a:rPr lang="tt-RU" sz="33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турында </a:t>
            </a:r>
            <a:r>
              <a:rPr lang="tt-RU" sz="33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инде безнең эрага кадәр </a:t>
            </a:r>
            <a:r>
              <a:rPr lang="tt-RU" sz="33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 гасырда ук мәгълүмат тупланылган. Шул вакытта ук аларны өйрәнә </a:t>
            </a:r>
            <a:r>
              <a:rPr lang="tt-RU" sz="33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башлаганнар.</a:t>
            </a:r>
            <a:endParaRPr lang="ru-RU" sz="33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tt-RU" sz="33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Борынгы вакытларда гөмбәләрне “губы” дип йөрткәннәр.Аларның кырыйлары ирен формасында булганга күрә шулай атаганнар.</a:t>
            </a:r>
            <a:r>
              <a:rPr lang="tt-RU" sz="33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Борынгы заманда гөмбәләрне чыктан, яшен сугудан, әйбер черегәннән      барлыкка килә дип уйлаганнар. Һәм 19 гасырдан  гөмбәләрне аерым патшалык итеп  йөртә башлыйлар</a:t>
            </a:r>
            <a:r>
              <a:rPr lang="tt-RU" dirty="0">
                <a:latin typeface="Times New Roman"/>
                <a:ea typeface="Calibri"/>
                <a:cs typeface="Times New Roman"/>
              </a:rPr>
              <a:t>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8921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Гөмбәче сүзлеге</a:t>
            </a:r>
            <a:endParaRPr lang="ru-RU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t-RU" sz="4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Гөмбә  </a:t>
            </a:r>
            <a:r>
              <a:rPr lang="tt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гриб</a:t>
            </a:r>
          </a:p>
          <a:p>
            <a:pPr marL="0" indent="0">
              <a:buNone/>
            </a:pPr>
            <a:r>
              <a:rPr lang="tt-RU" sz="4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Гөмбәлек  </a:t>
            </a:r>
            <a:r>
              <a:rPr lang="tt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</a:t>
            </a:r>
            <a:r>
              <a:rPr lang="ru-RU" sz="4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рибница</a:t>
            </a:r>
            <a:endParaRPr lang="ru-RU" sz="4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tt-RU" sz="4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өмбәче  </a:t>
            </a:r>
            <a:r>
              <a:rPr lang="tt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грибник</a:t>
            </a:r>
          </a:p>
          <a:p>
            <a:pPr marL="0" indent="0">
              <a:buNone/>
            </a:pP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36"/>
          <a:stretch/>
        </p:blipFill>
        <p:spPr bwMode="auto">
          <a:xfrm>
            <a:off x="390247" y="4221088"/>
            <a:ext cx="2525569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620" y="1628800"/>
            <a:ext cx="1552575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213180"/>
            <a:ext cx="3471780" cy="216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0440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Гөмбәнең төзелеше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884" y="1617821"/>
            <a:ext cx="2719052" cy="3810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67599" y="1739576"/>
            <a:ext cx="3816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Эшләпә</a:t>
            </a:r>
            <a:endParaRPr lang="ru-RU" sz="4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2884859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Аяк (төп)</a:t>
            </a:r>
            <a:endParaRPr lang="ru-RU" sz="4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36944" y="4493854"/>
            <a:ext cx="3024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Гөмбәлек</a:t>
            </a:r>
            <a:endParaRPr lang="ru-RU" sz="4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верх 9"/>
          <p:cNvSpPr/>
          <p:nvPr/>
        </p:nvSpPr>
        <p:spPr>
          <a:xfrm rot="5642870">
            <a:off x="3872944" y="1618978"/>
            <a:ext cx="432048" cy="1147911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 rot="5567715">
            <a:off x="3567903" y="2535047"/>
            <a:ext cx="432048" cy="173272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92192">
            <a:off x="2212165" y="4370557"/>
            <a:ext cx="227223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6547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Организмга файдасы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tt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</a:t>
            </a:r>
            <a:r>
              <a:rPr lang="tt-RU" sz="36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Гөмбәләр </a:t>
            </a:r>
            <a:r>
              <a:rPr lang="tt-RU" sz="36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аксымнарга бик </a:t>
            </a:r>
            <a:r>
              <a:rPr lang="tt-RU" sz="36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бай.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tt-RU" sz="36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Аларда </a:t>
            </a:r>
            <a:r>
              <a:rPr lang="tt-RU" sz="36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тимер, калий, кальций, йод, фосфор һәм цинк та бар. Шуңа күрә алар организм өчен бик файдалы.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667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Гөмбә төрләре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52660"/>
            <a:ext cx="2412211" cy="259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Рисунок 3" descr="http://razvivaika-neskuchaika.ru/wp-content/uploads/2012/10/Podberezovik1-300x2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40768"/>
            <a:ext cx="2563788" cy="24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Рисунок 2" descr="http://razvivaika-neskuchaika.ru/wp-content/uploads/2012/10/Podosinovik1-232x3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361697"/>
            <a:ext cx="2142702" cy="250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Рисунок 5" descr="http://razvivaika-neskuchaika.ru/wp-content/uploads/2012/10/Lisichka1-300x15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77460"/>
            <a:ext cx="2588501" cy="22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Рисунок 6" descr="http://razvivaika-neskuchaika.ru/wp-content/uploads/2012/10/opjata-300x211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089145"/>
            <a:ext cx="2493101" cy="2223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Рисунок 7" descr="http://razvivaika-neskuchaika.ru/wp-content/uploads/2012/10/Siroezhka1-300x22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05" y="4055012"/>
            <a:ext cx="2273498" cy="2204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5315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Күзгә күренми торган гөмбәләр 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853136"/>
          </a:xfrm>
        </p:spPr>
        <p:txBody>
          <a:bodyPr>
            <a:normAutofit fontScale="92500" lnSpcReduction="20000"/>
          </a:bodyPr>
          <a:lstStyle/>
          <a:p>
            <a:pPr marL="0" lvl="0" indent="0">
              <a:lnSpc>
                <a:spcPct val="115000"/>
              </a:lnSpc>
              <a:buNone/>
              <a:tabLst>
                <a:tab pos="323850" algn="l"/>
              </a:tabLst>
            </a:pPr>
            <a:r>
              <a:rPr lang="tt-RU" b="1" dirty="0" smtClean="0">
                <a:latin typeface="Times New Roman"/>
                <a:ea typeface="Times New Roman"/>
                <a:cs typeface="Times New Roman"/>
              </a:rPr>
              <a:t>  </a:t>
            </a:r>
            <a:r>
              <a:rPr lang="tt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Гөмбәләр </a:t>
            </a:r>
            <a:r>
              <a:rPr lang="tt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дөньясы бай һәм төрле-төрле. Кеше гөмбәләр белән урманда гына очрашмый. Ипи кисәге күгәрдеме- бу гөмбә. Дымлы бүлмәдә стенага  яшел әйберләр үсеп чыктымы – бу да гөмбә, алма бозылдымы бу да гөмбә эше.   Иске кәгазьләрдә дә гөмбәчекләр яши икән. Анда яшәүче гөмбәчекләр кешене җиңелчә генә саташтыра</a:t>
            </a:r>
            <a:r>
              <a:rPr lang="tt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r>
              <a:rPr lang="tt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аңны үзгәртә, кәефне </a:t>
            </a:r>
            <a:r>
              <a:rPr lang="tt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күтәрә. </a:t>
            </a:r>
            <a:r>
              <a:rPr lang="tt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Менә шуңа күрә дә безгә күптәнге китаплар яңаларына караганда кызыграк тоела икән.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5890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Гөмбә җыю кагыйдәләре</a:t>
            </a:r>
            <a:endParaRPr lang="ru-RU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tt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Гөмбәләрне  таяк белән </a:t>
            </a:r>
            <a:r>
              <a:rPr lang="tt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эзләргә;</a:t>
            </a:r>
            <a:endParaRPr lang="ru-RU" sz="28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tt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Яфракларыннан </a:t>
            </a:r>
            <a:r>
              <a:rPr lang="tt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чистартып, гөмбәне танырга, ашарга яраклымы яки юкмы икәнен </a:t>
            </a:r>
            <a:r>
              <a:rPr lang="tt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ачыкларга;</a:t>
            </a:r>
            <a:endParaRPr lang="ru-RU" sz="28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tt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-Пычак белән кисеп </a:t>
            </a:r>
            <a:r>
              <a:rPr lang="tt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алырга;</a:t>
            </a:r>
            <a:endParaRPr lang="ru-RU" sz="28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tt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-Эшләпәсен аска каратып кәрҗингә </a:t>
            </a:r>
            <a:r>
              <a:rPr lang="tt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урнаштырырга;</a:t>
            </a:r>
            <a:endParaRPr lang="ru-RU" sz="28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tt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-Урманның кай ягына таба кереп киткәнеңне </a:t>
            </a:r>
            <a:r>
              <a:rPr lang="tt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белергә.</a:t>
            </a:r>
            <a:r>
              <a:rPr lang="tt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Адашу, югалу куркынычы яный!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1005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309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Микология-грек сүзе «Мико»-гөмбә “Логос”-фән</vt:lpstr>
      <vt:lpstr>Ә нәрсә ул гөмбә?</vt:lpstr>
      <vt:lpstr>Гөмбәнең тарихы</vt:lpstr>
      <vt:lpstr>Гөмбәче сүзлеге</vt:lpstr>
      <vt:lpstr>Гөмбәнең төзелеше</vt:lpstr>
      <vt:lpstr>Организмга файдасы</vt:lpstr>
      <vt:lpstr>Гөмбә төрләре</vt:lpstr>
      <vt:lpstr>Күзгә күренми торган гөмбәләр </vt:lpstr>
      <vt:lpstr>Гөмбә җыю кагыйдәләре</vt:lpstr>
      <vt:lpstr>Гөмбәнең табигатькә файдасы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Микология-грек сүзе «Мико»-гөмбә “Логос”-фән</dc:title>
  <dc:creator>Учитель</dc:creator>
  <cp:lastModifiedBy>Учитель</cp:lastModifiedBy>
  <cp:revision>8</cp:revision>
  <dcterms:created xsi:type="dcterms:W3CDTF">2013-11-28T18:51:37Z</dcterms:created>
  <dcterms:modified xsi:type="dcterms:W3CDTF">2014-11-07T15:33:21Z</dcterms:modified>
</cp:coreProperties>
</file>